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1" r:id="rId3"/>
    <p:sldId id="288" r:id="rId4"/>
    <p:sldId id="263" r:id="rId5"/>
    <p:sldId id="269" r:id="rId6"/>
    <p:sldId id="268" r:id="rId7"/>
    <p:sldId id="267" r:id="rId8"/>
    <p:sldId id="266" r:id="rId9"/>
    <p:sldId id="265" r:id="rId10"/>
    <p:sldId id="289" r:id="rId11"/>
    <p:sldId id="262" r:id="rId12"/>
    <p:sldId id="261" r:id="rId13"/>
    <p:sldId id="273" r:id="rId14"/>
    <p:sldId id="274" r:id="rId15"/>
    <p:sldId id="275" r:id="rId16"/>
    <p:sldId id="277" r:id="rId17"/>
    <p:sldId id="287" r:id="rId18"/>
    <p:sldId id="279" r:id="rId19"/>
    <p:sldId id="280" r:id="rId20"/>
    <p:sldId id="282" r:id="rId21"/>
    <p:sldId id="283" r:id="rId22"/>
    <p:sldId id="286" r:id="rId23"/>
    <p:sldId id="285" r:id="rId24"/>
    <p:sldId id="300" r:id="rId25"/>
    <p:sldId id="293" r:id="rId26"/>
    <p:sldId id="294" r:id="rId27"/>
    <p:sldId id="295" r:id="rId28"/>
    <p:sldId id="297" r:id="rId29"/>
    <p:sldId id="296" r:id="rId30"/>
    <p:sldId id="292" r:id="rId31"/>
    <p:sldId id="291" r:id="rId32"/>
    <p:sldId id="301" r:id="rId33"/>
    <p:sldId id="284" r:id="rId34"/>
    <p:sldId id="303" r:id="rId35"/>
    <p:sldId id="302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260" r:id="rId44"/>
    <p:sldId id="271" r:id="rId45"/>
    <p:sldId id="290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3/77/923/77923963__Walter_Langley__The_Old_Quilt.jpg" TargetMode="External"/><Relationship Id="rId13" Type="http://schemas.openxmlformats.org/officeDocument/2006/relationships/hyperlink" Target="http://img.inforico.ua/a/tkani-dlya-loskutnogo-shitya--2e6f-1390900224225542-9-big.jpg" TargetMode="External"/><Relationship Id="rId18" Type="http://schemas.openxmlformats.org/officeDocument/2006/relationships/hyperlink" Target="http://www.ipnews.in.ua/wp-content/uploads/2016/02/Utyug_31.jpg" TargetMode="External"/><Relationship Id="rId3" Type="http://schemas.openxmlformats.org/officeDocument/2006/relationships/hyperlink" Target="http://mosaic-patchwork.info/images/glav-1.jpg" TargetMode="External"/><Relationship Id="rId7" Type="http://schemas.openxmlformats.org/officeDocument/2006/relationships/hyperlink" Target="http://mtdata.ru/u9/photo9207/20232100409-0/original.jpg" TargetMode="External"/><Relationship Id="rId12" Type="http://schemas.openxmlformats.org/officeDocument/2006/relationships/hyperlink" Target="http://uchebana5.ru/images/976/1950229/m4ec16fb3.gif" TargetMode="External"/><Relationship Id="rId17" Type="http://schemas.openxmlformats.org/officeDocument/2006/relationships/hyperlink" Target="http://texnoufa.ru/image/cache/data/stiralnye_mashiny/1/-images-gen-item-image-image-1581-23-158071-r3644-1200x1200.jpg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www.playing-field.ru/img/2015/052111/0027936http:/icon-icons.com/icons2/466/PNG/512/Tools2-512_44211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arm2.static.flickr.com/1427/865478653_75e33a4f8e_o.jpg" TargetMode="External"/><Relationship Id="rId11" Type="http://schemas.openxmlformats.org/officeDocument/2006/relationships/hyperlink" Target="http://89.img.avito.st/640x480/1582454289.jpg" TargetMode="External"/><Relationship Id="rId5" Type="http://schemas.openxmlformats.org/officeDocument/2006/relationships/hyperlink" Target="http://s005.radikal.ru/i209/1110/aa/102c91e46f14.jpg" TargetMode="External"/><Relationship Id="rId15" Type="http://schemas.openxmlformats.org/officeDocument/2006/relationships/hyperlink" Target="http://uveto.ru/catalog/images/E00188/01.jpg" TargetMode="External"/><Relationship Id="rId10" Type="http://schemas.openxmlformats.org/officeDocument/2006/relationships/hyperlink" Target="http://img.inforico.com.ua/a/tkani-dlya-loskutnogo-shitya--2e6f-1390900224225542-2-big.jpg" TargetMode="External"/><Relationship Id="rId19" Type="http://schemas.openxmlformats.org/officeDocument/2006/relationships/hyperlink" Target="http://hochu.ua/pictures_ckfinder/images/130814181824_file1_kep-1.jpg" TargetMode="External"/><Relationship Id="rId4" Type="http://schemas.openxmlformats.org/officeDocument/2006/relationships/hyperlink" Target="http://www.yugopolis.ru/data/img/cdbb04ac08902ad689d7e0cd19585b33/23619.jpg" TargetMode="External"/><Relationship Id="rId9" Type="http://schemas.openxmlformats.org/officeDocument/2006/relationships/hyperlink" Target="http://tefan.quilters.tmweb.ru/pictures/08.jpg" TargetMode="External"/><Relationship Id="rId14" Type="http://schemas.openxmlformats.org/officeDocument/2006/relationships/hyperlink" Target="http://himupak.ru/image/import_files/11/116729d7bf6c11e4beed50b7c3e4f4d0_664d4ab120bb11e5985b0cc47a0f33a3.png" TargetMode="Externa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c/5/86/74/86074204_large_12.jpg" TargetMode="External"/><Relationship Id="rId13" Type="http://schemas.openxmlformats.org/officeDocument/2006/relationships/hyperlink" Target="http://fs.nashaucheba.ru/tw_files2/urls_3/1637/d-1636515/1636515_html_32e40ea1.png" TargetMode="External"/><Relationship Id="rId18" Type="http://schemas.openxmlformats.org/officeDocument/2006/relationships/hyperlink" Target="https://s-media-cache-ak0.pinimg.com/236x/90/f7/71/90f7716aab2344e22f8d1762b07f7fba.jpg" TargetMode="External"/><Relationship Id="rId3" Type="http://schemas.openxmlformats.org/officeDocument/2006/relationships/hyperlink" Target="http://kreslo4u.ru/pic/266.jpg" TargetMode="External"/><Relationship Id="rId21" Type="http://schemas.openxmlformats.org/officeDocument/2006/relationships/hyperlink" Target="http://webdiana.ru/uploads/posts/2014-11/1415895010_i-5.jpg" TargetMode="External"/><Relationship Id="rId7" Type="http://schemas.openxmlformats.org/officeDocument/2006/relationships/hyperlink" Target="http://2.bp.blogspot.com/-9HFeKVIyjlY/T2lk3S1qWnI/AAAAAAAAB24/az1B6sbJgYY/s1600/SpringEquinox_detail2.jpg" TargetMode="External"/><Relationship Id="rId12" Type="http://schemas.openxmlformats.org/officeDocument/2006/relationships/hyperlink" Target="http://bebi.lv/images/stories/Dosug/pechvorkshemy/patchwork_schem2.gif" TargetMode="External"/><Relationship Id="rId17" Type="http://schemas.openxmlformats.org/officeDocument/2006/relationships/hyperlink" Target="http://www.hiowaa.org/wp-content/uploads/2015/07/patchwork-quilt-1024x1024.jpg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www.quiltingismytherapy.com/wp-content/uploads/2012/09/IMG_6057.jpg" TargetMode="External"/><Relationship Id="rId20" Type="http://schemas.openxmlformats.org/officeDocument/2006/relationships/hyperlink" Target="http://kreslo4u.ru/pic/30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abyroomblog.ru/wp/wp-content/uploads/2014/03/pechvork-v-detskoy13.jpg" TargetMode="External"/><Relationship Id="rId11" Type="http://schemas.openxmlformats.org/officeDocument/2006/relationships/hyperlink" Target="http://img3.postila.ru/storage/8864000/8832037/b95960e93552de499c8b5b84f5fef7a8.jpg" TargetMode="External"/><Relationship Id="rId5" Type="http://schemas.openxmlformats.org/officeDocument/2006/relationships/hyperlink" Target="http://img0.liveinternet.ru/images/attach/c/0/118/521/118521666_pechvorkfoto.jpg" TargetMode="External"/><Relationship Id="rId15" Type="http://schemas.openxmlformats.org/officeDocument/2006/relationships/hyperlink" Target="http://ekb4577.shveichel.ru/upload/statii/kvilting2.jpg" TargetMode="External"/><Relationship Id="rId10" Type="http://schemas.openxmlformats.org/officeDocument/2006/relationships/hyperlink" Target="http://img.vrukodelii.com/wp-content/uploads/2012/01/pe%60chvork-32.jpg" TargetMode="External"/><Relationship Id="rId19" Type="http://schemas.openxmlformats.org/officeDocument/2006/relationships/hyperlink" Target="http://patch.com.ua/user/image/breven2.jpg" TargetMode="External"/><Relationship Id="rId4" Type="http://schemas.openxmlformats.org/officeDocument/2006/relationships/hyperlink" Target="http://img1.liveinternet.ru/images/attach/c/6/91/2/91002127_large_Kosichka_15.jpg" TargetMode="External"/><Relationship Id="rId9" Type="http://schemas.openxmlformats.org/officeDocument/2006/relationships/hyperlink" Target="http://samsonova.users.photofile.ru/photo/samsonova/3673757/xlarge/82217428.jpg" TargetMode="External"/><Relationship Id="rId14" Type="http://schemas.openxmlformats.org/officeDocument/2006/relationships/hyperlink" Target="http://okuhnevse.ru/sites/default/files/uploads/2013/10/prihvatki_iz_loskutkov1.jpg" TargetMode="External"/><Relationship Id="rId22" Type="http://schemas.openxmlformats.org/officeDocument/2006/relationships/hyperlink" Target="http://jsulib.ru/Lib/Articles/969/315/index.files/image136.jpg" TargetMode="Externa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s://images.osinka.net/63915/s1000" TargetMode="External"/><Relationship Id="rId3" Type="http://schemas.openxmlformats.org/officeDocument/2006/relationships/hyperlink" Target="http://etsphoto.ru/photocache/17/17fe1cef3a6eb45f5678661ee03d0538.jpg" TargetMode="External"/><Relationship Id="rId7" Type="http://schemas.openxmlformats.org/officeDocument/2006/relationships/hyperlink" Target="https://images.osinka.net/63895/s100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ages.osinka.net/63902/s1000" TargetMode="External"/><Relationship Id="rId11" Type="http://schemas.openxmlformats.org/officeDocument/2006/relationships/hyperlink" Target="https://images.osinka.net/63889/s1000" TargetMode="External"/><Relationship Id="rId5" Type="http://schemas.openxmlformats.org/officeDocument/2006/relationships/hyperlink" Target="https://images.osinka.net/63913/s1000" TargetMode="External"/><Relationship Id="rId10" Type="http://schemas.openxmlformats.org/officeDocument/2006/relationships/hyperlink" Target="https://images.osinka.net/63906/s1000" TargetMode="External"/><Relationship Id="rId4" Type="http://schemas.openxmlformats.org/officeDocument/2006/relationships/hyperlink" Target="http://ekladata.com/TzLJSYdIsTeVFmVMgIe9cenZSrE@200x200.gif" TargetMode="External"/><Relationship Id="rId9" Type="http://schemas.openxmlformats.org/officeDocument/2006/relationships/hyperlink" Target="https://images.osinka.net/63907/s100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4568552" cy="1728192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категории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СОШ № 13 г. Азов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Семенец Ольга Ивановна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2709" y="548680"/>
            <a:ext cx="6058582" cy="149939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Лоскутное изделие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 descr="http://www.yugopolis.ru/data/img/cdbb04ac08902ad689d7e0cd19585b33/236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43808" y="1988840"/>
            <a:ext cx="3561279" cy="2444732"/>
          </a:xfrm>
          <a:prstGeom prst="ellipse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08720"/>
            <a:ext cx="4474840" cy="5217443"/>
          </a:xfrm>
        </p:spPr>
        <p:txBody>
          <a:bodyPr>
            <a:noAutofit/>
          </a:bodyPr>
          <a:lstStyle/>
          <a:p>
            <a:pPr marL="144000" indent="-180000">
              <a:spcBef>
                <a:spcPts val="0"/>
              </a:spcBef>
              <a:buNone/>
            </a:pPr>
            <a:r>
              <a:rPr lang="en-US" sz="2400" dirty="0" smtClean="0"/>
              <a:t>     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этой технике непросто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Выполнить программу роста.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придется потрудиться,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совет мой пригодится.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научитесь нескоро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Сами создавать узоры.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Помогает здесь сноровка,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Навык,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опыт, тренировка,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еще нужна машинка,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Ниток полная корзинка.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ещё хочу сказать,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чётко соблюдать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сборки полотна,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пропорция важна.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mosaic-patchwork.info/images/glav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484784"/>
            <a:ext cx="368377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434827" y="476672"/>
            <a:ext cx="62743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Лоскутная мозаика</a:t>
            </a:r>
            <a:endParaRPr lang="ru-RU" sz="3600" b="1" cap="none" spc="0" dirty="0">
              <a:ln w="18000">
                <a:solidFill>
                  <a:schemeClr val="bg2">
                    <a:lumMod val="2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Технология лоскутного шитья</a:t>
            </a:r>
            <a:br>
              <a:rPr lang="ru-RU" sz="36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340768"/>
            <a:ext cx="3384376" cy="4785395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Выполнение эскиза  орнамента (2 экземпляра)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Изготовление шаблонов.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Выкраивание лоскутных деталей.</a:t>
            </a:r>
          </a:p>
          <a:p>
            <a:pPr>
              <a:spcBef>
                <a:spcPct val="50000"/>
              </a:spcBef>
              <a:buFont typeface="Wingdings" pitchFamily="2" charset="2"/>
              <a:buChar char="v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Соединение лоскутных деталей в соответствии с выбранной техникой лоскутного шитья.</a:t>
            </a:r>
          </a:p>
          <a:p>
            <a:endParaRPr lang="ru-RU" dirty="0"/>
          </a:p>
        </p:txBody>
      </p:sp>
      <p:pic>
        <p:nvPicPr>
          <p:cNvPr id="3074" name="Picture 2" descr="http://kreslo4u.ru/pic/2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340768"/>
            <a:ext cx="3765376" cy="1803037"/>
          </a:xfrm>
          <a:prstGeom prst="rect">
            <a:avLst/>
          </a:prstGeom>
          <a:noFill/>
        </p:spPr>
      </p:pic>
      <p:pic>
        <p:nvPicPr>
          <p:cNvPr id="3076" name="Picture 4" descr="http://img1.liveinternet.ru/images/attach/c/6/91/2/91002127_large_Kosichka_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3207722"/>
            <a:ext cx="4176464" cy="28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Техники лоскутного шитья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52736"/>
            <a:ext cx="8075240" cy="5400600"/>
          </a:xfrm>
        </p:spPr>
        <p:txBody>
          <a:bodyPr>
            <a:normAutofit fontScale="62500" lnSpcReduction="20000"/>
          </a:bodyPr>
          <a:lstStyle/>
          <a:p>
            <a:pPr>
              <a:buNone/>
              <a:defRPr/>
            </a:pPr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Техника лоскутного шитья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– совокупность приемов и технологическая последовательность соединения лоскутов определенных форм в орнаменты и полотна.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sz="38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Техника «Полоска»</a:t>
            </a:r>
          </a:p>
          <a:p>
            <a:pPr>
              <a:buFontTx/>
              <a:buChar char="•"/>
              <a:defRPr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«Диагональная раскладка»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«Прямая раскладка»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«Паркет»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«Елочка»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«Колодец»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«Изба»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«Цветные колодца»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«Внутренний дворик»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«Русский квадрат»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«Ананас»</a:t>
            </a:r>
          </a:p>
          <a:p>
            <a:pPr>
              <a:buFontTx/>
              <a:buChar char="•"/>
              <a:defRPr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«Мельница»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ovety-modnicam.ru/wp-content/uploads/2015/01/loskutyi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2132856"/>
            <a:ext cx="4217678" cy="41002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24744"/>
            <a:ext cx="3970784" cy="5001419"/>
          </a:xfrm>
        </p:spPr>
        <p:txBody>
          <a:bodyPr>
            <a:normAutofit fontScale="92500" lnSpcReduction="20000"/>
          </a:bodyPr>
          <a:lstStyle/>
          <a:p>
            <a:pPr>
              <a:buNone/>
              <a:defRPr/>
            </a:pPr>
            <a:r>
              <a:rPr lang="ru-RU" sz="36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Техника «Квадрат»</a:t>
            </a:r>
          </a:p>
          <a:p>
            <a:pPr>
              <a:buFontTx/>
              <a:buChar char="•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Шахматка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», «Вокруг света»</a:t>
            </a:r>
          </a:p>
          <a:p>
            <a:pPr>
              <a:buFontTx/>
              <a:buChar char="•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Двухцветная «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шахматка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Tx/>
              <a:buChar char="•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Шахматка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» по диагонали</a:t>
            </a:r>
          </a:p>
          <a:p>
            <a:pPr>
              <a:buFontTx/>
              <a:buChar char="•"/>
              <a:defRPr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defRPr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sz="26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Техника «Треугольник»</a:t>
            </a:r>
          </a:p>
          <a:p>
            <a:pPr>
              <a:buFontTx/>
              <a:buChar char="•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«Мельница»</a:t>
            </a:r>
          </a:p>
          <a:p>
            <a:pPr>
              <a:buFontTx/>
              <a:buChar char="•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«Алмаз»</a:t>
            </a:r>
          </a:p>
          <a:p>
            <a:pPr>
              <a:buFontTx/>
              <a:buChar char="•"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«Звезда»</a:t>
            </a:r>
          </a:p>
          <a:p>
            <a:endParaRPr lang="ru-RU" dirty="0"/>
          </a:p>
        </p:txBody>
      </p:sp>
      <p:pic>
        <p:nvPicPr>
          <p:cNvPr id="29698" name="Picture 2" descr="http://img0.liveinternet.ru/images/attach/c/0/118/521/118521666_pechvorkfot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692696"/>
            <a:ext cx="3909960" cy="2880320"/>
          </a:xfrm>
          <a:prstGeom prst="rect">
            <a:avLst/>
          </a:prstGeom>
          <a:noFill/>
        </p:spPr>
      </p:pic>
      <p:pic>
        <p:nvPicPr>
          <p:cNvPr id="29700" name="Picture 4" descr="http://www.babyroomblog.ru/wp/wp-content/uploads/2014/03/pechvork-v-detskoy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3645024"/>
            <a:ext cx="3888432" cy="2567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36712"/>
            <a:ext cx="4258816" cy="5289451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«Свободная техника»</a:t>
            </a:r>
          </a:p>
          <a:p>
            <a:pPr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Сборка от середины основы</a:t>
            </a:r>
          </a:p>
          <a:p>
            <a:pPr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Схема «Роза»</a:t>
            </a:r>
          </a:p>
          <a:p>
            <a:pPr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Сборка от края основы</a:t>
            </a:r>
          </a:p>
          <a:p>
            <a:pPr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Сборка лоскутиков в рисунок, </a:t>
            </a:r>
          </a:p>
          <a:p>
            <a:pPr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вписанный в треугольник</a:t>
            </a:r>
          </a:p>
          <a:p>
            <a:pPr>
              <a:buNone/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Используя эти техники можно составить удивительные орнаменты и композиции из получившихся мотивов.</a:t>
            </a:r>
          </a:p>
          <a:p>
            <a:endParaRPr lang="ru-RU" dirty="0"/>
          </a:p>
        </p:txBody>
      </p:sp>
      <p:pic>
        <p:nvPicPr>
          <p:cNvPr id="31746" name="Picture 2" descr="http://2.bp.blogspot.com/-9HFeKVIyjlY/T2lk3S1qWnI/AAAAAAAAB24/az1B6sbJgYY/s1600/SpringEquinox_detail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429000"/>
            <a:ext cx="3528392" cy="2646294"/>
          </a:xfrm>
          <a:prstGeom prst="rect">
            <a:avLst/>
          </a:prstGeom>
          <a:noFill/>
        </p:spPr>
      </p:pic>
      <p:pic>
        <p:nvPicPr>
          <p:cNvPr id="31748" name="Picture 4" descr="http://img0.liveinternet.ru/images/attach/c/5/86/74/86074204_large_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764704"/>
            <a:ext cx="2339752" cy="2339752"/>
          </a:xfrm>
          <a:prstGeom prst="rect">
            <a:avLst/>
          </a:prstGeom>
          <a:noFill/>
        </p:spPr>
      </p:pic>
      <p:pic>
        <p:nvPicPr>
          <p:cNvPr id="31750" name="Picture 6" descr="http://samsonova.users.photofile.ru/photo/samsonova/3673757/xlarge/822174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944" y="908720"/>
            <a:ext cx="1797632" cy="1800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908720"/>
            <a:ext cx="4546848" cy="7200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«Ёлочка» (Паркет) </a:t>
            </a:r>
            <a:b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36712"/>
            <a:ext cx="3754760" cy="55446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>
              <a:spcBef>
                <a:spcPct val="50000"/>
              </a:spcBef>
              <a:buNone/>
            </a:pPr>
            <a:r>
              <a:rPr lang="en-US" sz="2400" dirty="0" smtClean="0"/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Схема сборки лоскутных изделий «Елочка» (или «Паркет», «Шишка») своим названием обязана внешнему сходству с видом молодой ели, паркетной кладки или с формой шишки. Иногда можно встретить эту схему под названием «Четверть квадрата».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24" name="Picture 4" descr="http://img.vrukodelii.com/wp-content/uploads/2012/01/pe%60chvork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268760"/>
            <a:ext cx="2592288" cy="2592288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5148064" y="2060848"/>
            <a:ext cx="338336" cy="3383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96136" y="1916832"/>
            <a:ext cx="338336" cy="3383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508104" y="2852936"/>
            <a:ext cx="338336" cy="3383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372200" y="2492896"/>
            <a:ext cx="338336" cy="3383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092280" y="2780928"/>
            <a:ext cx="338336" cy="3383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292080" y="3429000"/>
            <a:ext cx="338336" cy="3383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76056" y="1484784"/>
            <a:ext cx="338336" cy="3383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148064" y="20608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076056" y="148478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1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72200" y="249289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566458" y="285293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278426" y="34290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078626" y="27809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82482" y="19075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pic>
        <p:nvPicPr>
          <p:cNvPr id="30731" name="Picture 11" descr="http://4.bp.blogspot.com/-tJLaZOVpevU/T0T7AH-QyWI/AAAAAAAAA3Y/9L_jElHOd8Q/s1600/%25D0%2598%25D0%25B7%25D0%25BE%25D0%25B1%25D1%2580%25D0%25B0%25D0%25B6%25D0%25B5%25D0%25BD%25D0%25B8%25D0%25B5+4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4005064"/>
            <a:ext cx="3059832" cy="2041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908720"/>
            <a:ext cx="4762872" cy="50891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«Колодец»</a:t>
            </a:r>
            <a:b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196752"/>
            <a:ext cx="4608512" cy="51125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Схема “Колодец” Узор «колодец» наиболее популярен в традиционных лоскутных узорах, и его геометрическая форма может использоваться для создания интересных трехмерных эффектов. Применение длинных полос ткани в узорах «колодец», где длинные полосы разрезаются и нашиваются вокруг центрального квадрата, было известно издавна.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bebi.lv/images/stories/Dosug/pechvorkshemy/patchwork_schem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124744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«Бревенчатая изба»</a:t>
            </a:r>
            <a:endParaRPr lang="ru-RU" sz="32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24744"/>
            <a:ext cx="4546848" cy="50014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Традиционно центральным элементом становились кусочки ткани красного цвета, символизирующие сердце избы, а светлые и темные элементы, соответственно, свет и тень. «Бревенчатая изба» — тот редкий мотив, которому не нужен шаблон. Ткань режется на полосы (размеры произвольные), которые пришиваются к центральному квадрату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http://kreslo4u.ru/pic/3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573016"/>
            <a:ext cx="2425452" cy="249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Picture 6" descr="http://webdiana.ru/uploads/posts/2014-11/1415895010_i-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1196752"/>
            <a:ext cx="2370503" cy="23089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Двухцветная «</a:t>
            </a:r>
            <a:r>
              <a:rPr lang="ru-RU" sz="3200" b="1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шахматка</a:t>
            </a:r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980728"/>
            <a:ext cx="4608512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Сначала нарезают одинаковое количество полосок того и другого цвета шириной, равной ширине квадрата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шахматки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в готовом виде, плюс припуск на швы с каждой стороны квадрата, то есть на шов добавляют не только с краев полосы, но и учитывают припуск, отмеряя ее длину.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Раскроите полоски нужного размера и сшейте их в полотно, как показано на схеме.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cross-kpk.ru/ims/02908/los/html/priem/56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2780928"/>
            <a:ext cx="1486270" cy="1376176"/>
          </a:xfrm>
          <a:prstGeom prst="rect">
            <a:avLst/>
          </a:prstGeom>
          <a:noFill/>
        </p:spPr>
      </p:pic>
      <p:pic>
        <p:nvPicPr>
          <p:cNvPr id="35844" name="Picture 4" descr="http://www.cross-kpk.ru/ims/02908/los/html/priem/56_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1124744"/>
            <a:ext cx="1425327" cy="1425328"/>
          </a:xfrm>
          <a:prstGeom prst="rect">
            <a:avLst/>
          </a:prstGeom>
          <a:noFill/>
        </p:spPr>
      </p:pic>
      <p:pic>
        <p:nvPicPr>
          <p:cNvPr id="35846" name="Picture 6" descr="http://www.cross-kpk.ru/ims/02908/los/html/priem/56_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980728"/>
            <a:ext cx="1728191" cy="1728192"/>
          </a:xfrm>
          <a:prstGeom prst="rect">
            <a:avLst/>
          </a:prstGeom>
          <a:noFill/>
        </p:spPr>
      </p:pic>
      <p:pic>
        <p:nvPicPr>
          <p:cNvPr id="35848" name="Picture 8" descr="http://www.cross-kpk.ru/ims/02908/los/html/priem/56_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2780928"/>
            <a:ext cx="1572024" cy="1515593"/>
          </a:xfrm>
          <a:prstGeom prst="rect">
            <a:avLst/>
          </a:prstGeom>
          <a:noFill/>
        </p:spPr>
      </p:pic>
      <p:pic>
        <p:nvPicPr>
          <p:cNvPr id="35850" name="Picture 10" descr="http://okuhnevse.ru/sites/default/files/uploads/2013/10/prihvatki_iz_loskutkov1.jpg"/>
          <p:cNvPicPr>
            <a:picLocks noChangeAspect="1" noChangeArrowheads="1"/>
          </p:cNvPicPr>
          <p:nvPr/>
        </p:nvPicPr>
        <p:blipFill>
          <a:blip r:embed="rId7" cstate="email"/>
          <a:srcRect t="5040" r="461" b="7601"/>
          <a:stretch>
            <a:fillRect/>
          </a:stretch>
        </p:blipFill>
        <p:spPr bwMode="auto">
          <a:xfrm>
            <a:off x="4860032" y="4437112"/>
            <a:ext cx="2088232" cy="13745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«Лоскутные уголки»</a:t>
            </a:r>
            <a:endParaRPr lang="ru-RU" sz="32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68760"/>
            <a:ext cx="4474840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Особенностью здесь является то, что лоскутки не сострачивают между собой в единую плоскость, а делают из них отдельные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треугольнички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(как уголки) и пришивают их слоями на основу. Ткань должна держать форму, хорошо утюжиться и быть однотонной или с мелким рисунком.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jsulib.ru/Lib/Articles/969/315/index.files/image1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4005064"/>
            <a:ext cx="2088232" cy="1862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://nacrestike.ru/130301/loskutnoe-shite-master-klas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1196752"/>
            <a:ext cx="3240360" cy="27003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836712"/>
            <a:ext cx="7632848" cy="5289451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3600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Ознакомить учащихся с историей лоскутного шитья, 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дать представление о различных техниках лоскутного шитья, 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закономерностях построения узоров из полос, треугольников, квадратов, наборных полос; 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Практическая работа.</a:t>
            </a:r>
          </a:p>
          <a:p>
            <a:endParaRPr lang="ru-RU" dirty="0"/>
          </a:p>
        </p:txBody>
      </p:sp>
      <p:pic>
        <p:nvPicPr>
          <p:cNvPr id="27650" name="Picture 2" descr="http://www.proza.ru/pics/2012/03/02/20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4365104"/>
            <a:ext cx="2459765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«Русский квадрат»</a:t>
            </a:r>
            <a:endParaRPr lang="ru-RU" sz="32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124744"/>
            <a:ext cx="5328592" cy="52565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основе этой композиции лежит квадрат. Сборка задуманного изделия начинается от центра. Каждый ярус, состоящий из четырех равнобедренных треугольников, визуально как бы увеличивает первоначальный квадрат.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 Для каждого яруса выкраивают свой шаблон прямоугольного треугольника, гипотенуза которого равна стороне центрального квадрата. Каждые четыре одинаковых треугольника пристрачивают к четырем сторонам квадрата. Получается как бы квадрат в квадрате.</a:t>
            </a:r>
          </a:p>
          <a:p>
            <a:endParaRPr lang="ru-RU" dirty="0"/>
          </a:p>
        </p:txBody>
      </p:sp>
      <p:pic>
        <p:nvPicPr>
          <p:cNvPr id="9220" name="Picture 4" descr="http://etsphoto.ru/photocache/17/17fe1cef3a6eb45f5678661ee03d05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822504" y="1124744"/>
            <a:ext cx="2376264" cy="2376264"/>
          </a:xfrm>
          <a:prstGeom prst="rect">
            <a:avLst/>
          </a:prstGeom>
          <a:noFill/>
        </p:spPr>
      </p:pic>
      <p:pic>
        <p:nvPicPr>
          <p:cNvPr id="9222" name="Picture 6" descr="http://www.piknad.ru/piknad/images/clip_image002_37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V="1">
            <a:off x="6025218" y="4221087"/>
            <a:ext cx="1931158" cy="186356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Полезные стороны лоскутного шитья </a:t>
            </a:r>
            <a:endParaRPr lang="ru-RU" sz="32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1052736"/>
            <a:ext cx="7776864" cy="580526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ru-RU" sz="7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сторона – практическая.</a:t>
            </a:r>
            <a:r>
              <a:rPr lang="en-US" sz="7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Вы используете старые вещи. И не выбросили, и место освободили, и не потратились!</a:t>
            </a:r>
            <a:endParaRPr lang="en-US" sz="7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7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Вторая сторона – творческая.</a:t>
            </a:r>
            <a:r>
              <a:rPr lang="en-US" sz="7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7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Полет фантазии не ограничен! Это так же, как </a:t>
            </a: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собирать. Помните такую детскую забаву?</a:t>
            </a:r>
            <a:endParaRPr lang="en-US" sz="7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7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Третья сторона – не материальная, но очень согревающая.</a:t>
            </a:r>
            <a:endParaRPr lang="en-US" sz="7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Ваше изделие обязательно украсит дом и добавит в нем уюта и тепла. </a:t>
            </a:r>
            <a:endParaRPr lang="en-US" sz="7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Кроме того, их можно подарить близким или друзьям. И сейчас это будет очень модным и приятным подарком.</a:t>
            </a:r>
          </a:p>
          <a:p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img1.liveinternet.ru/images/attach/c/4/78/909/78909717_Russkiy_kvadra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4288" y="4509120"/>
            <a:ext cx="1615730" cy="156304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557808"/>
            <a:ext cx="8424936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правила по технике безопасности </a:t>
            </a:r>
            <a:endParaRPr lang="ru-RU" sz="32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Иглы и булавки хранить в игольнице.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берите иглу в рот, не играйте с иглой.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держи ножницы концами вверх.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оставляй ножницы в открытом виде.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работе следи за пальцами своей руки.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Передавай ножницы в закрытом виде кольцами в сторону.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играйте ножницами, не подносите их к лицу.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Используйте ножницы по назначению.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ekladata.com/TzLJSYdIsTeVFmVMgIe9cenZSrE@200x20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1124744"/>
            <a:ext cx="1728192" cy="172819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Прихватка в стиле </a:t>
            </a:r>
            <a:r>
              <a:rPr lang="ru-RU" sz="3200" b="1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</a:t>
            </a:r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139952" y="2132856"/>
            <a:ext cx="3960440" cy="3993307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 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Прихватки – постоянные жители на любой кухне.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images.osinka.net/63872/s10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772816"/>
            <a:ext cx="3750619" cy="354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4321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Практическая работа.</a:t>
            </a:r>
            <a:r>
              <a:rPr lang="ru-RU" sz="36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Прихватка в стиле </a:t>
            </a:r>
            <a:r>
              <a:rPr lang="ru-RU" sz="3600" b="1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</a:t>
            </a:r>
            <a:r>
              <a:rPr lang="ru-RU" sz="36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7787208" cy="24048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Попробуем освоить самый простой и доступный метод соединения лоскутков «паркет» при изготовлении прихватки.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Пусть же она будет не только необходимой, но и стильной частью интерьера кухни.</a:t>
            </a:r>
          </a:p>
        </p:txBody>
      </p:sp>
      <p:pic>
        <p:nvPicPr>
          <p:cNvPr id="9" name="Picture 4" descr="https://images.osinka.net/63872/s10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3717032"/>
            <a:ext cx="2526483" cy="23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http://img.vrukodelii.com/wp-content/uploads/2012/01/pe%60chvork-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899592" y="3717032"/>
            <a:ext cx="2160240" cy="2160240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259632" y="5867980"/>
            <a:ext cx="13051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«паркет» 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4042792" cy="9409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</a:t>
            </a:r>
            <a:endParaRPr lang="ru-RU" sz="3200" b="1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40768"/>
            <a:ext cx="4330824" cy="49685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Для прихватки лучше всего подойдут хлопковые или льняные ткани. Выберите гармоничное сочетание из цветных и однотонных тканей, накроите из них полоски шириной 5 см по долевой нити (они могут быть разной ширины). 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Выкроить основу - это квадрат 17х 17 см из любой ткани. 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endParaRPr lang="ru-RU" sz="2600" dirty="0"/>
          </a:p>
        </p:txBody>
      </p:sp>
      <p:pic>
        <p:nvPicPr>
          <p:cNvPr id="47106" name="Picture 2" descr="02. Теперь выкроим основу  - это квадрат 17х 7 см из любой ткани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764704"/>
            <a:ext cx="3703195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11960" y="476672"/>
            <a:ext cx="4474840" cy="9409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2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716016" y="1124744"/>
            <a:ext cx="324036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Берём первую полоску и отрезаем от неё квадрат 5х5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/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Прикладываем его  к углу основы и фиксируем булавкой.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03. Берём первую полоску и отрезаем от неё квадрат..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014675"/>
            <a:ext cx="3312368" cy="2791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84" name="Picture 4" descr="04. ..который прикладываем к углу основы и фиксируем булавкой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789040"/>
            <a:ext cx="3744416" cy="2367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8024" y="404664"/>
            <a:ext cx="3898776" cy="10129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3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44008" y="1196752"/>
            <a:ext cx="3672408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Берём вторую полоску (другой расцветки) и отрезаем от неё квадрат.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Второй квадрат складываем лицом к лицу с первым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05. Берём вторую полоску (другой расцветки) и отрезаем от неё квадрат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836712"/>
            <a:ext cx="3656838" cy="2601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4" descr="07. Второй квадрат складываем лицом к лицу с первым..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3521582"/>
            <a:ext cx="3672408" cy="2623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548680"/>
            <a:ext cx="396044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Прокладываем строчку (ширина шва 0,7 см). В начале и в конце каждой строчки ставим закрепки. 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Таким образом мы не только соединяем полоски между собой, но и одновременно настрачиваем их на основу.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08. ...и прокладываем строчку (ширина шва 0,7 см). В начале и в конце каждой строчки ставим закрепки. Таким образом мы не только соединяем полоски между собой, но и одновременно настрачиваем их на основу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908720"/>
            <a:ext cx="404238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16016" y="404664"/>
            <a:ext cx="3970784" cy="10129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4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499992" y="1196752"/>
            <a:ext cx="3816424" cy="492941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Выправляем второй квадрат на лицевую сторону.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...и от полоски того же цвета отрезаем кусочек, равный стороне притачивания.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09. Выправляем второй квадрат на лицевую сторону.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764704"/>
            <a:ext cx="338437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36" name="Picture 4" descr="10. ...и от полоски того же цвета отрезаем кусочек, равный стороне притачивания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501008"/>
            <a:ext cx="386443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://ekb4577.shveichel.ru/upload/statii/kvilting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2060848"/>
            <a:ext cx="2520280" cy="2895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www.quiltingismytherapy.com/wp-content/uploads/2012/09/IMG_60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484784"/>
            <a:ext cx="3276363" cy="2184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www.hiowaa.org/wp-content/uploads/2015/07/patchwork-quilt-1024x10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3645024"/>
            <a:ext cx="244827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83568" y="1556792"/>
            <a:ext cx="38806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Пэчворк</a:t>
            </a:r>
            <a:r>
              <a:rPr lang="ru-RU" sz="24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 по европейски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1052736"/>
            <a:ext cx="4365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Квилтинг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— по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американски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4983559"/>
            <a:ext cx="5033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 по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русски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Лоскутное шитье...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38911" y="658806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23528" y="845840"/>
            <a:ext cx="8229600" cy="56693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Разные названия одного творчества.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0" y="476672"/>
            <a:ext cx="4114800" cy="9409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5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355976" y="1196752"/>
            <a:ext cx="396044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Его также прикладываем лицом к лицевой стороне предыдущих квадратов.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/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..и притачиваем (ширина шва 0,7 см)</a:t>
            </a:r>
          </a:p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11. Его также прикладываем лицом к лицевой стороне предыдущих квадратов..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692696"/>
            <a:ext cx="364593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12. ..и притачиваем (ширина шва 0,7 см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3573016"/>
            <a:ext cx="3384376" cy="2727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4048" y="404664"/>
            <a:ext cx="3682752" cy="10129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6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3968" y="1052736"/>
            <a:ext cx="4032448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Выправляем всё на лицевую сторону. Затем отрезаем кусочек от третьей полоски, в соответствии со стороной притачивания.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Притачиваем. Отмеряем следующий кусочек и тоже притачиваем.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13. Выправляем всё на лицевую сторону. Затем отрезаем кусочек от третьей полоски, в соответствии со стороной притачивания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836712"/>
            <a:ext cx="3528392" cy="2770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14. Притачиваем. Отмеряем следующий кусочек и тоже притачиваем. Аналогично поступаем и со следующими полосками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3516662"/>
            <a:ext cx="3528392" cy="2761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7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99592" y="1124744"/>
            <a:ext cx="7488832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Аналогично поступаем и со следующими полосками.</a:t>
            </a:r>
          </a:p>
          <a:p>
            <a:pPr>
              <a:buNone/>
            </a:pPr>
            <a:r>
              <a:rPr lang="ru-RU" sz="2400" dirty="0" smtClean="0"/>
              <a:t> 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Приутюживаем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получившуюся конструкцию.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Остатки основы подрезаем, формируя ровный квадрат.</a:t>
            </a:r>
          </a:p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15. Приутюживаем получившуюся конструкцию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3140968"/>
            <a:ext cx="3470786" cy="2892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9156" name="Picture 4" descr="16. Остатки основы подрезаем, формируя ровный квадрат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3212976"/>
            <a:ext cx="3240360" cy="2815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16016" y="476672"/>
            <a:ext cx="3970784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8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44008" y="1052736"/>
            <a:ext cx="3600400" cy="48965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контуру прихватки будет "рамка" - для неё подойдут такие же полоски.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Соединять их будем так же как и предыдущие, но уже без основы.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17. По контуру прихватки будет &quot;рамка&quot; - для неё подойдут такие же полоски. Соединять их будем так же как и предыдущие, но уже без основы. Отмеряем и притачиваем первую сторону..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764704"/>
            <a:ext cx="3456384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18. Затем вторую..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3559644"/>
            <a:ext cx="3528392" cy="2570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63888" y="274638"/>
            <a:ext cx="5122912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9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139952" y="1124744"/>
            <a:ext cx="4176464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притачивании последней (четвёртой) полоски посередине оставляем отверстие 8-10 см для выворачивания (отмечено булавками).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Заготовку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приутюживаем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20. При притачивании последней (четвёртой) полоски посередине оставляем отверстие 8-10 см для выворачивания (отмечено булавками)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39036" y="692696"/>
            <a:ext cx="3216357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80" name="Picture 4" descr="21. Заготовку приутюживаем. Так заготовка выглядит с лицевой стороны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573016"/>
            <a:ext cx="3923928" cy="2716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10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99592" y="1268761"/>
            <a:ext cx="7344816" cy="1296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Выкраиваем из ткани квадрат такого же размера как и заготовка.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4" name="Picture 4" descr="26. Теперь у нас есть внешняя и обратная стороны прихватки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5" y="2204864"/>
            <a:ext cx="6826671" cy="3783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11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124745"/>
            <a:ext cx="7776864" cy="15121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Детали прихватки складываем лицевыми сторонами внутрь и выкраиваем по этой форме прокладку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синтепон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ватин).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32. Теперь детали прихватки складываем лицевыми сторонами внутрь..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708920"/>
            <a:ext cx="361906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8" name="Picture 4" descr="33. ...и выкраиваем по этой форме прокладку (синтепон, ватин)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2636912"/>
            <a:ext cx="3923928" cy="3355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12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1080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Уравниваем срезы всех деталей и прокладываем строчку по всему контуру прихватки (ширина шва 1,0 см).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35. Уравниваем срезы всех деталей и прокладываем строчку по всему контуру прихватки (ширина шва 1,0 см)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2420888"/>
            <a:ext cx="5211426" cy="3704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13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Через отверстие для выворачивания по одному выправляем уголки прихватки  на лицевую сторону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36. Через отверстие для выворачивания ..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1221" y="2564904"/>
            <a:ext cx="415163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76" name="Picture 4" descr="38. ...на лицевую сторону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2577427"/>
            <a:ext cx="3456384" cy="3155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14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158417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Проложим строчку на 0,1 см от края "рамки". Начинаем прокладывать строчку от угла с той стороны, где отверстие и притачать петлю.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40. Теперь мы проложим строчку на 0,1 см от края &quot;рамки&quot;. Начинаем прокладывать строчку от угла с той стороны, где отверстие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636912"/>
            <a:ext cx="4968552" cy="3489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836711"/>
            <a:ext cx="7787208" cy="1512169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ru-RU" b="1" dirty="0" smtClean="0">
                <a:solidFill>
                  <a:srgbClr val="800000"/>
                </a:solidFill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Лоскутное шитье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это искусство соединения небольших разноцветных кусочков ткани (лоскутов) в единое целое путем сшивания.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s005.radikal.ru/i209/1110/aa/102c91e46f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300192" y="1772816"/>
            <a:ext cx="1872838" cy="1875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://farm2.static.flickr.com/1427/865478653_75e33a4f8e_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2276872"/>
            <a:ext cx="3600292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://mtdata.ru/u9/photo9207/20232100409-0/origina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7944" y="3356992"/>
            <a:ext cx="228421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ШАГ 15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96752"/>
            <a:ext cx="7643192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Утюжим прихватки очень осторожно, не касаясь утюгом поверхности, только паром, что бы сохранить объём.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 descr="43. Утюжим прихватки очень осторожно, не касаясь утюгом поверхности, только паром, что бы сохранить объём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2492896"/>
            <a:ext cx="504056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что получилось!</a:t>
            </a:r>
            <a:endParaRPr lang="ru-RU" dirty="0"/>
          </a:p>
        </p:txBody>
      </p:sp>
      <p:pic>
        <p:nvPicPr>
          <p:cNvPr id="57346" name="Picture 2" descr="43. Вот такие весёленькие прихватки получились!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76026" y="1628800"/>
            <a:ext cx="4920110" cy="4228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836712"/>
            <a:ext cx="7920880" cy="5289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7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br>
              <a:rPr lang="ru-RU" sz="7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7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7931224" cy="86895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активные  ссылки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r>
              <a:rPr lang="en-US" sz="1400" b="1" dirty="0" smtClean="0">
                <a:hlinkClick r:id="rId3"/>
              </a:rPr>
              <a:t>http://mosaic-patchwork.info/images/glav-1.jpg</a:t>
            </a:r>
            <a:endParaRPr lang="ru-RU" sz="1400" b="1" dirty="0" smtClean="0"/>
          </a:p>
          <a:p>
            <a:r>
              <a:rPr lang="en-US" sz="1400" b="1" dirty="0" smtClean="0">
                <a:hlinkClick r:id="rId4"/>
              </a:rPr>
              <a:t>http://www.yugopolis.ru/data/img/cdbb04ac08902ad689d7e0cd19585b33/23619.jpg</a:t>
            </a:r>
            <a:endParaRPr lang="ru-RU" sz="1400" b="1" dirty="0" smtClean="0"/>
          </a:p>
          <a:p>
            <a:r>
              <a:rPr lang="en-US" sz="1400" b="1" dirty="0" smtClean="0">
                <a:hlinkClick r:id="rId5"/>
              </a:rPr>
              <a:t>http://s005.radikal.ru/i209/1110/aa/102c91e46f14.jpg</a:t>
            </a:r>
            <a:endParaRPr lang="ru-RU" sz="1400" b="1" dirty="0" smtClean="0"/>
          </a:p>
          <a:p>
            <a:r>
              <a:rPr lang="en-US" sz="1400" b="1" dirty="0" smtClean="0">
                <a:hlinkClick r:id="rId6"/>
              </a:rPr>
              <a:t>http://farm2.static.flickr.com/1427/865478653_75e33a4f8e_o.jpg</a:t>
            </a:r>
            <a:endParaRPr lang="ru-RU" sz="1400" b="1" dirty="0" smtClean="0"/>
          </a:p>
          <a:p>
            <a:r>
              <a:rPr lang="en-US" sz="1400" b="1" dirty="0" smtClean="0">
                <a:hlinkClick r:id="rId7"/>
              </a:rPr>
              <a:t>http://mtdata.ru/u9/photo9207/20232100409-0/original.jpg</a:t>
            </a:r>
            <a:endParaRPr lang="ru-RU" sz="1400" b="1" dirty="0" smtClean="0"/>
          </a:p>
          <a:p>
            <a:r>
              <a:rPr lang="en-US" sz="1400" b="1" dirty="0" smtClean="0">
                <a:hlinkClick r:id="rId8"/>
              </a:rPr>
              <a:t>http://img1.liveinternet.ru/images/attach/c/3/77/923/77923963__Walter_Langley__The_Old_Quilt.jpg</a:t>
            </a:r>
            <a:endParaRPr lang="ru-RU" sz="1400" b="1" dirty="0" smtClean="0"/>
          </a:p>
          <a:p>
            <a:r>
              <a:rPr lang="en-US" sz="1400" b="1" dirty="0" smtClean="0">
                <a:hlinkClick r:id="rId9"/>
              </a:rPr>
              <a:t>http://tefan.quilters.tmweb.ru/pictures/08.jpg</a:t>
            </a:r>
            <a:endParaRPr lang="ru-RU" sz="1400" b="1" dirty="0" smtClean="0"/>
          </a:p>
          <a:p>
            <a:r>
              <a:rPr lang="en-US" sz="1400" b="1" dirty="0" smtClean="0">
                <a:hlinkClick r:id="rId10"/>
              </a:rPr>
              <a:t>http://img.inforico.com.ua/a/tkani-dlya-loskutnogo-shitya--2e6f-1390900224225542-2-big.jpg</a:t>
            </a:r>
            <a:endParaRPr lang="ru-RU" sz="1400" b="1" dirty="0" smtClean="0"/>
          </a:p>
          <a:p>
            <a:r>
              <a:rPr lang="en-US" sz="1400" b="1" dirty="0" smtClean="0">
                <a:hlinkClick r:id="rId11"/>
              </a:rPr>
              <a:t>http://89.img.avito.st/640x480/1582454289.jpg</a:t>
            </a:r>
            <a:endParaRPr lang="ru-RU" sz="1400" b="1" dirty="0" smtClean="0"/>
          </a:p>
          <a:p>
            <a:r>
              <a:rPr lang="en-US" sz="1400" b="1" dirty="0" smtClean="0">
                <a:hlinkClick r:id="rId12"/>
              </a:rPr>
              <a:t>http://uchebana5.ru/images/976/1950229/m4ec16fb3.gif</a:t>
            </a:r>
            <a:endParaRPr lang="ru-RU" sz="1400" b="1" dirty="0" smtClean="0"/>
          </a:p>
          <a:p>
            <a:r>
              <a:rPr lang="en-US" sz="1400" b="1" dirty="0" smtClean="0">
                <a:hlinkClick r:id="rId13"/>
              </a:rPr>
              <a:t>http://img.inforico.ua/a/tkani-dlya-loskutnogo-shitya--2e6f-1390900224225542-9-big.jpg</a:t>
            </a:r>
            <a:endParaRPr lang="ru-RU" sz="1400" b="1" dirty="0" smtClean="0"/>
          </a:p>
          <a:p>
            <a:r>
              <a:rPr lang="en-US" sz="1400" b="1" dirty="0" smtClean="0">
                <a:hlinkClick r:id="rId14"/>
              </a:rPr>
              <a:t>http://himupak.ru/image/import_files/11/116729d7bf6c11e4beed50b7c3e4f4d0_664d4ab120bb11e5985b0cc47a0f33a3.png</a:t>
            </a:r>
            <a:endParaRPr lang="ru-RU" sz="1400" b="1" dirty="0" smtClean="0"/>
          </a:p>
          <a:p>
            <a:r>
              <a:rPr lang="en-US" sz="1400" b="1" dirty="0" smtClean="0">
                <a:hlinkClick r:id="rId15"/>
              </a:rPr>
              <a:t>http://uveto.ru/catalog/images/E00188/01.jpg</a:t>
            </a:r>
            <a:endParaRPr lang="ru-RU" sz="1400" b="1" dirty="0" smtClean="0"/>
          </a:p>
          <a:p>
            <a:r>
              <a:rPr lang="en-US" sz="1400" b="1" dirty="0" smtClean="0">
                <a:hlinkClick r:id="rId16"/>
              </a:rPr>
              <a:t>http://www.playing-field.ru/img/2015/052111/0027936http://icon-icons.com/icons2/466/PNG/512/Tools2-512_44211.png</a:t>
            </a:r>
            <a:endParaRPr lang="ru-RU" sz="1400" b="1" dirty="0" smtClean="0"/>
          </a:p>
          <a:p>
            <a:r>
              <a:rPr lang="en-US" sz="1400" b="1" dirty="0" smtClean="0">
                <a:hlinkClick r:id="rId17"/>
              </a:rPr>
              <a:t>http://texnoufa.ru/image/cache/data/stiralnye_mashiny/1/-images-gen-item-image-image-1581-23-158071-r3644-1200x1200.jpg</a:t>
            </a:r>
            <a:endParaRPr lang="ru-RU" sz="1400" b="1" dirty="0" smtClean="0"/>
          </a:p>
          <a:p>
            <a:r>
              <a:rPr lang="en-US" sz="1400" b="1" dirty="0" smtClean="0">
                <a:hlinkClick r:id="rId18"/>
              </a:rPr>
              <a:t>http://www.ipnews.in.ua/wp-content/uploads/2016/02/Utyug_31.jpg</a:t>
            </a:r>
            <a:endParaRPr lang="ru-RU" sz="1400" b="1" dirty="0" smtClean="0"/>
          </a:p>
          <a:p>
            <a:r>
              <a:rPr lang="en-US" sz="1400" b="1" dirty="0" smtClean="0">
                <a:hlinkClick r:id="rId19"/>
              </a:rPr>
              <a:t>http://hochu.ua/pictures_ckfinder/images/130814181824_file1_kep-1.jpg</a:t>
            </a:r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>
            <a:normAutofit/>
          </a:bodyPr>
          <a:lstStyle/>
          <a:p>
            <a:r>
              <a:rPr lang="en-US" sz="1400" b="1" dirty="0" smtClean="0">
                <a:hlinkClick r:id="rId3"/>
              </a:rPr>
              <a:t>http://kreslo4u.ru/pic/266.jpg</a:t>
            </a:r>
            <a:endParaRPr lang="ru-RU" sz="1400" b="1" dirty="0" smtClean="0"/>
          </a:p>
          <a:p>
            <a:r>
              <a:rPr lang="en-US" sz="1400" b="1" dirty="0" smtClean="0">
                <a:hlinkClick r:id="rId4"/>
              </a:rPr>
              <a:t>http://img1.liveinternet.ru/images/attach/c/6/91/2/91002127_large_Kosichka_15.jpg</a:t>
            </a:r>
            <a:endParaRPr lang="ru-RU" sz="1400" b="1" dirty="0" smtClean="0"/>
          </a:p>
          <a:p>
            <a:r>
              <a:rPr lang="en-US" sz="1400" b="1" dirty="0" smtClean="0">
                <a:hlinkClick r:id="rId5"/>
              </a:rPr>
              <a:t>http://img0.liveinternet.ru/images/attach/c/0/118/521/118521666_pechvorkfoto.jpg</a:t>
            </a:r>
            <a:endParaRPr lang="ru-RU" sz="1400" b="1" dirty="0" smtClean="0"/>
          </a:p>
          <a:p>
            <a:r>
              <a:rPr lang="en-US" sz="1400" b="1" dirty="0" smtClean="0">
                <a:hlinkClick r:id="rId6"/>
              </a:rPr>
              <a:t>http://www.babyroomblog.ru/wp/wp-content/uploads/2014/03/pechvork-v-detskoy13.jpg</a:t>
            </a:r>
            <a:endParaRPr lang="ru-RU" sz="1400" b="1" dirty="0" smtClean="0"/>
          </a:p>
          <a:p>
            <a:r>
              <a:rPr lang="en-US" sz="1400" b="1" dirty="0" smtClean="0">
                <a:hlinkClick r:id="rId7"/>
              </a:rPr>
              <a:t>http://2.bp.blogspot.com/-9HFeKVIyjlY/T2lk3S1qWnI/AAAAAAAAB24/az1B6sbJgYY/s1600/SpringEquinox_detail2.jpg</a:t>
            </a:r>
            <a:endParaRPr lang="ru-RU" sz="1400" b="1" dirty="0" smtClean="0"/>
          </a:p>
          <a:p>
            <a:r>
              <a:rPr lang="en-US" sz="1400" b="1" dirty="0" smtClean="0">
                <a:hlinkClick r:id="rId8"/>
              </a:rPr>
              <a:t>http://img0.liveinternet.ru/images/attach/c/5/86/74/86074204_large_12.jpg</a:t>
            </a:r>
            <a:endParaRPr lang="ru-RU" sz="1400" b="1" dirty="0" smtClean="0"/>
          </a:p>
          <a:p>
            <a:r>
              <a:rPr lang="en-US" sz="1400" b="1" dirty="0" smtClean="0">
                <a:hlinkClick r:id="rId9"/>
              </a:rPr>
              <a:t>http://samsonova.users.photofile.ru/photo/samsonova/3673757/xlarge/82217428.jpg</a:t>
            </a:r>
            <a:endParaRPr lang="ru-RU" sz="1400" b="1" dirty="0" smtClean="0"/>
          </a:p>
          <a:p>
            <a:r>
              <a:rPr lang="en-US" sz="1400" b="1" dirty="0" smtClean="0">
                <a:hlinkClick r:id="rId10"/>
              </a:rPr>
              <a:t>http://img.vrukodelii.com/wp-content/uploads/2012/01/pe%60chvork-32.jpg</a:t>
            </a:r>
            <a:endParaRPr lang="ru-RU" sz="1400" b="1" dirty="0" smtClean="0"/>
          </a:p>
          <a:p>
            <a:r>
              <a:rPr lang="en-US" sz="1400" b="1" dirty="0" smtClean="0">
                <a:hlinkClick r:id="rId11"/>
              </a:rPr>
              <a:t>http://img3.postila.ru/storage/8864000/8832037/b95960e93552de499c8b5b84f5fef7a8.jpg</a:t>
            </a:r>
            <a:endParaRPr lang="ru-RU" sz="1400" b="1" dirty="0" smtClean="0"/>
          </a:p>
          <a:p>
            <a:r>
              <a:rPr lang="en-US" sz="1400" b="1" dirty="0" smtClean="0">
                <a:hlinkClick r:id="rId12"/>
              </a:rPr>
              <a:t>http://bebi.lv/images/stories/Dosug/pechvorkshemy/patchwork_schem2.gif</a:t>
            </a:r>
            <a:endParaRPr lang="ru-RU" sz="1400" b="1" dirty="0" smtClean="0"/>
          </a:p>
          <a:p>
            <a:r>
              <a:rPr lang="en-US" sz="1400" b="1" dirty="0" smtClean="0">
                <a:hlinkClick r:id="rId13"/>
              </a:rPr>
              <a:t>http://fs.nashaucheba.ru/tw_files2/urls_3/1637/d-1636515/1636515_html_32e40ea1.png</a:t>
            </a:r>
            <a:endParaRPr lang="ru-RU" sz="1400" b="1" dirty="0" smtClean="0"/>
          </a:p>
          <a:p>
            <a:r>
              <a:rPr lang="en-US" sz="1400" b="1" dirty="0" smtClean="0">
                <a:hlinkClick r:id="rId14"/>
              </a:rPr>
              <a:t>http://okuhnevse.ru/sites/default/files/uploads/2013/10/prihvatki_iz_loskutkov1.jpg</a:t>
            </a:r>
            <a:endParaRPr lang="ru-RU" sz="1400" b="1" dirty="0" smtClean="0"/>
          </a:p>
          <a:p>
            <a:r>
              <a:rPr lang="en-US" sz="1400" b="1" dirty="0" smtClean="0">
                <a:hlinkClick r:id="rId15"/>
              </a:rPr>
              <a:t>http://ekb4577.shveichel.ru/upload/statii/kvilting2.jpg</a:t>
            </a:r>
            <a:endParaRPr lang="ru-RU" sz="1400" b="1" dirty="0" smtClean="0"/>
          </a:p>
          <a:p>
            <a:r>
              <a:rPr lang="en-US" sz="1400" b="1" dirty="0" smtClean="0">
                <a:hlinkClick r:id="rId16"/>
              </a:rPr>
              <a:t>http://www.quiltingismytherapy.com/wp-content/uploads/2012/09/IMG_6057.jpg</a:t>
            </a:r>
            <a:endParaRPr lang="ru-RU" sz="1400" b="1" dirty="0" smtClean="0"/>
          </a:p>
          <a:p>
            <a:r>
              <a:rPr lang="en-US" sz="1400" b="1" dirty="0" smtClean="0">
                <a:hlinkClick r:id="rId17"/>
              </a:rPr>
              <a:t>http://www.hiowaa.org/wp-content/uploads/2015/07/patchwork-quilt-1024x1024.jpg</a:t>
            </a:r>
            <a:endParaRPr lang="ru-RU" sz="1400" b="1" dirty="0" smtClean="0"/>
          </a:p>
          <a:p>
            <a:r>
              <a:rPr lang="en-US" sz="1400" b="1" dirty="0" smtClean="0">
                <a:hlinkClick r:id="rId18"/>
              </a:rPr>
              <a:t>https://s-media-cache-ak0.pinimg.com/236x/90/f7/71/90f7716aab2344e22f8d1762b07f7fba.jpg</a:t>
            </a:r>
            <a:endParaRPr lang="ru-RU" sz="1400" b="1" dirty="0" smtClean="0"/>
          </a:p>
          <a:p>
            <a:r>
              <a:rPr lang="en-US" sz="1400" b="1" dirty="0" smtClean="0">
                <a:hlinkClick r:id="rId19"/>
              </a:rPr>
              <a:t>http://patch.com.ua/user/image/breven2.jpg</a:t>
            </a:r>
            <a:endParaRPr lang="ru-RU" sz="1400" b="1" dirty="0" smtClean="0"/>
          </a:p>
          <a:p>
            <a:r>
              <a:rPr lang="en-US" sz="1400" b="1" dirty="0" smtClean="0">
                <a:hlinkClick r:id="rId20"/>
              </a:rPr>
              <a:t>http://kreslo4u.ru/pic/302.jpg</a:t>
            </a:r>
            <a:endParaRPr lang="ru-RU" sz="1400" b="1" dirty="0" smtClean="0"/>
          </a:p>
          <a:p>
            <a:r>
              <a:rPr lang="en-US" sz="1400" b="1" dirty="0" smtClean="0">
                <a:hlinkClick r:id="rId21"/>
              </a:rPr>
              <a:t>http://webdiana.ru/uploads/posts/2014-11/1415895010_i-5.jpg</a:t>
            </a:r>
            <a:endParaRPr lang="ru-RU" sz="1400" b="1" dirty="0" smtClean="0"/>
          </a:p>
          <a:p>
            <a:r>
              <a:rPr lang="en-US" sz="1400" b="1" dirty="0" smtClean="0">
                <a:hlinkClick r:id="rId22"/>
              </a:rPr>
              <a:t>http://jsulib.ru/Lib/Articles/969/315/index.files/image136.jpg</a:t>
            </a:r>
            <a:endParaRPr lang="ru-RU" sz="1400" b="1" dirty="0" smtClean="0"/>
          </a:p>
          <a:p>
            <a:endParaRPr lang="ru-RU" sz="1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764704"/>
            <a:ext cx="7920880" cy="5361459"/>
          </a:xfrm>
        </p:spPr>
        <p:txBody>
          <a:bodyPr>
            <a:normAutofit/>
          </a:bodyPr>
          <a:lstStyle/>
          <a:p>
            <a:r>
              <a:rPr lang="en-US" sz="1400" b="1" dirty="0" smtClean="0">
                <a:hlinkClick r:id="rId3"/>
              </a:rPr>
              <a:t>http://etsphoto.ru/photocache/17/17fe1cef3a6eb45f5678661ee03d0538.jpg</a:t>
            </a:r>
            <a:endParaRPr lang="ru-RU" sz="1400" b="1" dirty="0" smtClean="0"/>
          </a:p>
          <a:p>
            <a:r>
              <a:rPr lang="en-US" sz="1400" b="1" dirty="0" smtClean="0">
                <a:hlinkClick r:id="rId4"/>
              </a:rPr>
              <a:t>http://ekladata.com/TzLJSYdIsTeVFmVMgIe9cenZSrE@200x200.gif</a:t>
            </a:r>
            <a:endParaRPr lang="ru-RU" sz="1400" b="1" dirty="0" smtClean="0"/>
          </a:p>
          <a:p>
            <a:r>
              <a:rPr lang="en-US" sz="1400" b="1" dirty="0" smtClean="0">
                <a:hlinkClick r:id="rId5"/>
              </a:rPr>
              <a:t>https://images.osinka.net/63913/s1000</a:t>
            </a:r>
            <a:endParaRPr lang="en-US" sz="1400" b="1" dirty="0" smtClean="0"/>
          </a:p>
          <a:p>
            <a:r>
              <a:rPr lang="en-US" sz="1400" b="1" dirty="0" smtClean="0">
                <a:hlinkClick r:id="rId6"/>
              </a:rPr>
              <a:t>https://images.osinka.net/63902/s1000</a:t>
            </a:r>
            <a:endParaRPr lang="en-US" sz="1400" b="1" dirty="0" smtClean="0"/>
          </a:p>
          <a:p>
            <a:r>
              <a:rPr lang="en-US" sz="1400" b="1" dirty="0" smtClean="0">
                <a:hlinkClick r:id="rId7"/>
              </a:rPr>
              <a:t>https://images.osinka.net/63895/s1000</a:t>
            </a:r>
            <a:endParaRPr lang="en-US" sz="1400" b="1" dirty="0" smtClean="0"/>
          </a:p>
          <a:p>
            <a:r>
              <a:rPr lang="en-US" sz="1400" b="1" dirty="0" smtClean="0">
                <a:hlinkClick r:id="rId8"/>
              </a:rPr>
              <a:t>https://images.osinka.net/63915/s1000</a:t>
            </a:r>
            <a:endParaRPr lang="en-US" sz="1400" b="1" dirty="0" smtClean="0"/>
          </a:p>
          <a:p>
            <a:r>
              <a:rPr lang="en-US" sz="1400" b="1" dirty="0" smtClean="0">
                <a:hlinkClick r:id="rId9"/>
              </a:rPr>
              <a:t>https://images.osinka.net/63907/s1000</a:t>
            </a:r>
            <a:endParaRPr lang="en-US" sz="1400" b="1" dirty="0" smtClean="0"/>
          </a:p>
          <a:p>
            <a:r>
              <a:rPr lang="en-US" sz="1400" b="1" dirty="0" smtClean="0">
                <a:hlinkClick r:id="rId10"/>
              </a:rPr>
              <a:t>https://images.osinka.net/63906/s1000</a:t>
            </a:r>
            <a:endParaRPr lang="en-US" sz="1400" b="1" dirty="0" smtClean="0"/>
          </a:p>
          <a:p>
            <a:r>
              <a:rPr lang="en-US" sz="1400" b="1" dirty="0" smtClean="0">
                <a:hlinkClick r:id="rId11"/>
              </a:rPr>
              <a:t>https://images.osinka.net/63889/s1000</a:t>
            </a:r>
            <a:endParaRPr lang="en-US" sz="1400" b="1" dirty="0" smtClean="0"/>
          </a:p>
          <a:p>
            <a:endParaRPr lang="ru-RU" sz="1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124744"/>
            <a:ext cx="5040560" cy="5544616"/>
          </a:xfrm>
        </p:spPr>
        <p:txBody>
          <a:bodyPr>
            <a:normAutofit fontScale="92500"/>
          </a:bodyPr>
          <a:lstStyle/>
          <a:p>
            <a:pPr>
              <a:spcBef>
                <a:spcPct val="50000"/>
              </a:spcBef>
              <a:buNone/>
            </a:pPr>
            <a:r>
              <a:rPr lang="ru-RU" b="1" dirty="0" smtClean="0"/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Искусство лоскутного шитья известно многим народам мира с давних пор. Считается что этот вид декоративно-прикладного искусства возник в Англии.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В России лоскутное шитье стало активно развиваться с середины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века, когда широкое распространение получили хлопчатобумажные ткани фабричное производство. Лоскутная техника зародилась изначально в крестьянской среде. Редкая крестьянская изба не имела лоскутного одеяла.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51172" y="620689"/>
            <a:ext cx="604165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лоскутного шитья</a:t>
            </a:r>
            <a:endParaRPr lang="ru-RU" sz="3600" b="1" cap="none" spc="0" dirty="0">
              <a:ln w="18000">
                <a:solidFill>
                  <a:schemeClr val="bg2">
                    <a:lumMod val="2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1506" name="Picture 2" descr="http://img1.liveinternet.ru/images/attach/c/3/77/923/77923963__Walter_Langley__The_Old_Qui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196752"/>
            <a:ext cx="2296027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     </a:t>
            </a:r>
            <a:r>
              <a:rPr lang="en-US" sz="2000" b="1" dirty="0" smtClean="0"/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Постепенно, по мере развития искусства лоскутного шитья в России формировались «художественные принципы и приемы создания орнаментальных лоскутных композиций, в которых присутствуют детали в виде полоски, треугольника, квадрата и т.п.</a:t>
            </a:r>
          </a:p>
          <a:p>
            <a:endParaRPr lang="ru-RU" dirty="0"/>
          </a:p>
        </p:txBody>
      </p:sp>
      <p:sp>
        <p:nvSpPr>
          <p:cNvPr id="22530" name="AutoShape 2" descr="http://proxy.whoisaaronbrown.com/proxy/http:/kreslo4u.ru/pic/36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://proxy.whoisaaronbrown.com/proxy/http:/kreslo4u.ru/pic/36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4" name="Picture 6" descr="http://tefan.quilters.tmweb.ru/pictures/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2708920"/>
            <a:ext cx="4608512" cy="3456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В лоскутном творчестве используются и отходы от шитья, и ткань, бывшую в употреблении, и новая ткань. Ткани отличаются друг от друга по цвету, рисунку, фактуре, толщине, плотности ит.д. Также в лоскутном шитье применяются ватин,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синтепон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обрезки лент, кружев, тесьмы и т.д. Особое внимание уделяют подбору лоскута по цвету и рисунку.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89987" y="692697"/>
            <a:ext cx="27640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Материалы </a:t>
            </a:r>
            <a:endParaRPr lang="ru-RU" sz="3600" b="1" cap="none" spc="0" dirty="0">
              <a:ln w="18000">
                <a:solidFill>
                  <a:schemeClr val="bg2">
                    <a:lumMod val="2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img.inforico.com.ua/a/tkani-dlya-loskutnogo-shitya--2e6f-1390900224225542-2-b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4005064"/>
            <a:ext cx="2832314" cy="2124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://89.img.avito.st/640x480/15824542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2668" y="4005064"/>
            <a:ext cx="2059069" cy="2023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dirty="0" smtClean="0">
                <a:ln w="18000">
                  <a:solidFill>
                    <a:schemeClr val="bg2">
                      <a:lumMod val="2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по подбору лоскута </a:t>
            </a:r>
            <a:endParaRPr lang="ru-RU" sz="3600" b="1" dirty="0">
              <a:ln w="18000">
                <a:solidFill>
                  <a:schemeClr val="bg2">
                    <a:lumMod val="2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980728"/>
            <a:ext cx="5040560" cy="5688632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Соединяя различные цвета, используют следующие приемы:</a:t>
            </a:r>
          </a:p>
          <a:p>
            <a:pPr>
              <a:buFontTx/>
              <a:buChar char="•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Сочетание контрастных цветов</a:t>
            </a:r>
          </a:p>
          <a:p>
            <a:pPr>
              <a:buFontTx/>
              <a:buChar char="•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Сочетание родственных цветов  («раскат» цвета)</a:t>
            </a:r>
          </a:p>
          <a:p>
            <a:pPr>
              <a:buFontTx/>
              <a:buChar char="•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Сочетание пестрой и однотонной ткани, если гладкокрашеная ткань повторяет одну из красок пестрой.</a:t>
            </a:r>
          </a:p>
          <a:p>
            <a:pPr>
              <a:buFontTx/>
              <a:buChar char="•"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Черный цвет, белый и серый используются как отделка. Неплохо выглядит черный цвет в соседстве с оранжевым, желтым, розовым, красным, сиреневым и салатным тонами.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24578" name="Picture 2" descr="http://uchebana5.ru/images/976/1950229/m4ec16fb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13020" y="1052736"/>
            <a:ext cx="2487371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kachaytut.ru/imgs/16583717-remont-honda-stid-400-v-kartinka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Оборудование, инструменты, </a:t>
            </a:r>
            <a:br>
              <a:rPr lang="ru-RU" sz="40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приспособления   </a:t>
            </a:r>
            <a:r>
              <a:rPr lang="ru-RU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pic>
        <p:nvPicPr>
          <p:cNvPr id="25602" name="Picture 2" descr="http://img.inforico.ua/a/tkani-dlya-loskutnogo-shitya--2e6f-1390900224225542-9-b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645024"/>
            <a:ext cx="3216357" cy="2412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http://uveto.ru/catalog/images/E00188/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4797152"/>
            <a:ext cx="1691680" cy="1268760"/>
          </a:xfrm>
          <a:prstGeom prst="rect">
            <a:avLst/>
          </a:prstGeom>
          <a:noFill/>
        </p:spPr>
      </p:pic>
      <p:pic>
        <p:nvPicPr>
          <p:cNvPr id="25604" name="Picture 4" descr="http://himupak.ru/image/import_files/11/116729d7bf6c11e4beed50b7c3e4f4d0_664d4ab120bb11e5985b0cc47a0f33a3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3717032"/>
            <a:ext cx="2324821" cy="1244652"/>
          </a:xfrm>
          <a:prstGeom prst="rect">
            <a:avLst/>
          </a:prstGeom>
          <a:noFill/>
        </p:spPr>
      </p:pic>
      <p:pic>
        <p:nvPicPr>
          <p:cNvPr id="25608" name="Picture 8" descr="http://www.playing-field.ru/img/2015/052111/002793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05498" y="1772816"/>
            <a:ext cx="2358050" cy="1827946"/>
          </a:xfrm>
          <a:prstGeom prst="rect">
            <a:avLst/>
          </a:prstGeom>
          <a:noFill/>
        </p:spPr>
      </p:pic>
      <p:pic>
        <p:nvPicPr>
          <p:cNvPr id="25610" name="Picture 10" descr="http://icon-icons.com/icons2/466/PNG/512/Tools2-512_4421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99592" y="908720"/>
            <a:ext cx="1368151" cy="1368152"/>
          </a:xfrm>
          <a:prstGeom prst="rect">
            <a:avLst/>
          </a:prstGeom>
          <a:noFill/>
        </p:spPr>
      </p:pic>
      <p:pic>
        <p:nvPicPr>
          <p:cNvPr id="25612" name="Picture 12" descr="http://texnoufa.ru/image/cache/data/stiralnye_mashiny/1/-images-gen-item-image-image-1581-23-158071-r3644-1200x120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55776" y="1916832"/>
            <a:ext cx="1584176" cy="1615238"/>
          </a:xfrm>
          <a:prstGeom prst="rect">
            <a:avLst/>
          </a:prstGeom>
          <a:noFill/>
        </p:spPr>
      </p:pic>
      <p:pic>
        <p:nvPicPr>
          <p:cNvPr id="25614" name="Picture 14" descr="http://www.ipnews.in.ua/wp-content/uploads/2016/02/Utyug_3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139952" y="2060848"/>
            <a:ext cx="1835696" cy="1376772"/>
          </a:xfrm>
          <a:prstGeom prst="rect">
            <a:avLst/>
          </a:prstGeom>
          <a:noFill/>
        </p:spPr>
      </p:pic>
      <p:pic>
        <p:nvPicPr>
          <p:cNvPr id="25616" name="Picture 16" descr="http://hochu.ua/pictures_ckfinder/images/130814181824_file1_kep-1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99592" y="2564904"/>
            <a:ext cx="1368152" cy="102611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1509</Words>
  <Application>Microsoft Office PowerPoint</Application>
  <PresentationFormat>Экран (4:3)</PresentationFormat>
  <Paragraphs>213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Слайд 1</vt:lpstr>
      <vt:lpstr>Слайд 2</vt:lpstr>
      <vt:lpstr>Разные названия одного творчества. </vt:lpstr>
      <vt:lpstr>Слайд 4</vt:lpstr>
      <vt:lpstr>Слайд 5</vt:lpstr>
      <vt:lpstr>Слайд 6</vt:lpstr>
      <vt:lpstr>Слайд 7</vt:lpstr>
      <vt:lpstr>Рекомендации по подбору лоскута </vt:lpstr>
      <vt:lpstr>Оборудование, инструменты,  приспособления    </vt:lpstr>
      <vt:lpstr>Слайд 10</vt:lpstr>
      <vt:lpstr>Технология лоскутного шитья </vt:lpstr>
      <vt:lpstr>Техники лоскутного шитья </vt:lpstr>
      <vt:lpstr>Слайд 13</vt:lpstr>
      <vt:lpstr>Слайд 14</vt:lpstr>
      <vt:lpstr>«Ёлочка» (Паркет)  </vt:lpstr>
      <vt:lpstr>«Колодец» </vt:lpstr>
      <vt:lpstr>«Бревенчатая изба»</vt:lpstr>
      <vt:lpstr>Двухцветная «шахматка»</vt:lpstr>
      <vt:lpstr>Техника «Лоскутные уголки»</vt:lpstr>
      <vt:lpstr>Техника «Русский квадрат»</vt:lpstr>
      <vt:lpstr>Полезные стороны лоскутного шитья </vt:lpstr>
      <vt:lpstr>Основные правила по технике безопасности </vt:lpstr>
      <vt:lpstr>Прихватка в стиле пэчворк </vt:lpstr>
      <vt:lpstr>Практическая работа. «Прихватка в стиле пэчворк» </vt:lpstr>
      <vt:lpstr>ШАГ 1</vt:lpstr>
      <vt:lpstr>ШАГ 2</vt:lpstr>
      <vt:lpstr>ШАГ 3</vt:lpstr>
      <vt:lpstr>Слайд 28</vt:lpstr>
      <vt:lpstr>ШАГ 4</vt:lpstr>
      <vt:lpstr>ШАГ 5</vt:lpstr>
      <vt:lpstr>ШАГ 6</vt:lpstr>
      <vt:lpstr>ШАГ 7</vt:lpstr>
      <vt:lpstr>ШАГ 8</vt:lpstr>
      <vt:lpstr>ШАГ 9</vt:lpstr>
      <vt:lpstr>ШАГ 10</vt:lpstr>
      <vt:lpstr>ШАГ 11</vt:lpstr>
      <vt:lpstr>ШАГ 12</vt:lpstr>
      <vt:lpstr>ШАГ 13</vt:lpstr>
      <vt:lpstr>ШАГ 14</vt:lpstr>
      <vt:lpstr>ШАГ 15</vt:lpstr>
      <vt:lpstr>Вот что получилось!</vt:lpstr>
      <vt:lpstr>Слайд 42</vt:lpstr>
      <vt:lpstr>Используемые активные  ссылки</vt:lpstr>
      <vt:lpstr>Слайд 44</vt:lpstr>
      <vt:lpstr>Слайд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1111</dc:creator>
  <cp:lastModifiedBy>KarMaN</cp:lastModifiedBy>
  <cp:revision>75</cp:revision>
  <dcterms:created xsi:type="dcterms:W3CDTF">2016-02-25T19:14:22Z</dcterms:created>
  <dcterms:modified xsi:type="dcterms:W3CDTF">2016-04-19T20:17:57Z</dcterms:modified>
</cp:coreProperties>
</file>