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53" r:id="rId1"/>
  </p:sldMasterIdLst>
  <p:sldIdLst>
    <p:sldId id="256" r:id="rId2"/>
    <p:sldId id="309" r:id="rId3"/>
    <p:sldId id="257" r:id="rId4"/>
    <p:sldId id="259" r:id="rId5"/>
    <p:sldId id="258" r:id="rId6"/>
    <p:sldId id="267" r:id="rId7"/>
    <p:sldId id="306" r:id="rId8"/>
    <p:sldId id="307" r:id="rId9"/>
    <p:sldId id="291" r:id="rId10"/>
    <p:sldId id="268" r:id="rId11"/>
    <p:sldId id="270" r:id="rId12"/>
    <p:sldId id="262" r:id="rId13"/>
    <p:sldId id="263" r:id="rId14"/>
    <p:sldId id="305" r:id="rId15"/>
    <p:sldId id="264" r:id="rId16"/>
    <p:sldId id="271" r:id="rId17"/>
    <p:sldId id="272" r:id="rId18"/>
    <p:sldId id="273" r:id="rId19"/>
    <p:sldId id="308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90" r:id="rId35"/>
    <p:sldId id="292" r:id="rId36"/>
    <p:sldId id="265" r:id="rId37"/>
    <p:sldId id="266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9144000" cy="6858000" type="screen4x3"/>
  <p:notesSz cx="6858000" cy="9144000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98" d="100"/>
          <a:sy n="98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-90" y="42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220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5ADA35D-57F1-4A17-990F-3A13F89ADB1D}" type="slidenum">
              <a:rPr lang="he-IL"/>
              <a:pPr/>
              <a:t>‹#›</a:t>
            </a:fld>
            <a:endParaRPr 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433BC-AFFC-4C40-A86A-03156C60D643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FC6EF9-D444-43D4-B891-52430C2F7D0C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E7CD4-DECB-4440-90ED-328ACE7A836A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88A2B-43EB-4C07-9ED2-444C43702D5A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2EBFA-5264-4A3A-AF85-5BC92B1A3469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4D423-4D4B-4A7E-A4B4-C386EEDF4D1A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C5B62-4E2F-48F8-B8FC-E4DEFEA1AC73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CD19D-75AB-4D72-81CD-55BC9B748EAB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A9A3B-3D2F-4F39-97C3-216AB40E6716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9BEAC-B480-464B-8F3E-F07699E1AB2D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15D7FA5B-1F43-4FDF-A92C-AE4F6B091C1C}" type="slidenum">
              <a:rPr lang="he-IL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ocuments%20and%20Settings\vit\My%20Documents\hava_nagila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jerusalem.sitecity.ru/album_0707180136.phtml?pix=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jerusalem.sitecity.ru/album_0707180136.phtml?pix=3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community.webshots.com/album/51916981fSiUyl" TargetMode="Externa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community.webshots.com/album/51916981fSiUyl" TargetMode="Externa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community.webshots.com/album/51916981fSiUyl" TargetMode="Externa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community.webshots.com/album/51916981fSiUyl" TargetMode="Externa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community.webshots.com/album/51916981fSiUyl" TargetMode="Externa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ead-sea.ru/" TargetMode="External"/><Relationship Id="rId2" Type="http://schemas.openxmlformats.org/officeDocument/2006/relationships/hyperlink" Target="http://jerusalem-tour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800" b="1" i="1">
                <a:solidFill>
                  <a:schemeClr val="tx1"/>
                </a:solidFill>
              </a:rPr>
              <a:t>Израиль</a:t>
            </a:r>
            <a:r>
              <a:rPr lang="en-US" sz="4000"/>
              <a:t> </a:t>
            </a:r>
            <a:br>
              <a:rPr lang="en-US" sz="4000"/>
            </a:br>
            <a:r>
              <a:rPr lang="en-US" sz="1600"/>
              <a:t>Флаг Государства Израиль являет собой белое молитвенное покрывало (талит) с голубой Звездой Давида (маген-Давидом) в центре</a:t>
            </a:r>
            <a:r>
              <a:rPr lang="en-US" sz="4000"/>
              <a:t> </a:t>
            </a:r>
          </a:p>
        </p:txBody>
      </p:sp>
      <p:pic>
        <p:nvPicPr>
          <p:cNvPr id="2054" name="Picture 6" descr="ISRA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667000"/>
            <a:ext cx="3657600" cy="2667000"/>
          </a:xfrm>
          <a:prstGeom prst="rect">
            <a:avLst/>
          </a:prstGeom>
          <a:noFill/>
        </p:spPr>
      </p:pic>
      <p:pic>
        <p:nvPicPr>
          <p:cNvPr id="2056" name="hava_nagil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6019800"/>
            <a:ext cx="304800" cy="304800"/>
          </a:xfrm>
          <a:prstGeom prst="rect">
            <a:avLst/>
          </a:prstGeom>
          <a:noFill/>
        </p:spPr>
      </p:pic>
      <p:sp>
        <p:nvSpPr>
          <p:cNvPr id="7" name="Рамка 6"/>
          <p:cNvSpPr/>
          <p:nvPr/>
        </p:nvSpPr>
        <p:spPr bwMode="auto">
          <a:xfrm>
            <a:off x="5715000" y="6477000"/>
            <a:ext cx="2743200" cy="3810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rPr>
              <a:t>Prezentacii.com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000" b="1"/>
              <a:t>Стена Плача</a:t>
            </a:r>
            <a:r>
              <a:rPr lang="en-US" sz="4000"/>
              <a:t>. </a:t>
            </a:r>
            <a:r>
              <a:rPr lang="en-US" sz="1800"/>
              <a:t>Wailing Wall, Western Wall (англ.); Ha-Kotel ha-ma'arawi (евр.), т. е. </a:t>
            </a:r>
            <a:r>
              <a:rPr lang="en-US" sz="1800">
                <a:latin typeface="Arial"/>
              </a:rPr>
              <a:t>«</a:t>
            </a:r>
            <a:r>
              <a:rPr lang="en-US" sz="1800"/>
              <a:t>Западная стена</a:t>
            </a:r>
            <a:r>
              <a:rPr lang="en-US" sz="1800">
                <a:latin typeface="Arial"/>
              </a:rPr>
              <a:t>»</a:t>
            </a:r>
            <a:r>
              <a:rPr lang="en-US" sz="1800"/>
              <a:t>.</a:t>
            </a:r>
            <a:r>
              <a:rPr lang="en-US" sz="4000"/>
              <a:t> </a:t>
            </a:r>
          </a:p>
        </p:txBody>
      </p:sp>
      <p:sp>
        <p:nvSpPr>
          <p:cNvPr id="33800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/>
              <a:t>Стена Плача </a:t>
            </a:r>
            <a:r>
              <a:rPr lang="en-US" sz="1800">
                <a:latin typeface="Arial"/>
              </a:rPr>
              <a:t>—</a:t>
            </a:r>
            <a:r>
              <a:rPr lang="en-US" sz="1800"/>
              <a:t> это сохранившаяся часть западной стены, ограждавшей Второй Иерусалимский храм (построен в 515 г. до Р.Х., расширен в 37</a:t>
            </a:r>
            <a:r>
              <a:rPr lang="en-US" sz="1800">
                <a:latin typeface="Arial"/>
              </a:rPr>
              <a:t>–</a:t>
            </a:r>
            <a:r>
              <a:rPr lang="en-US" sz="1800"/>
              <a:t>4 гг. до Р.Х., разрушен в 70 году н.э. во время Иудейской войны. Причем в тот же день -по еврейскому летоисчислению, что и Первый храм, разрушенный в 585 году до н.э. по приказу царя Вавилона). Стена длиной 156 м является святыней еврейского народа. </a:t>
            </a:r>
          </a:p>
        </p:txBody>
      </p:sp>
      <p:pic>
        <p:nvPicPr>
          <p:cNvPr id="33802" name="Picture 10" descr="stenap1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4333875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533400"/>
            <a:ext cx="8229600" cy="1384300"/>
          </a:xfrm>
        </p:spPr>
        <p:txBody>
          <a:bodyPr/>
          <a:lstStyle/>
          <a:p>
            <a:r>
              <a:rPr lang="en-US" sz="2800" b="1"/>
              <a:t>Иерусалим христианский - паломничество по святым местам</a:t>
            </a:r>
            <a:r>
              <a:rPr lang="en-US" sz="4000" b="1"/>
              <a:t> </a:t>
            </a:r>
            <a:r>
              <a:rPr lang="en-US" sz="4000"/>
              <a:t/>
            </a:r>
            <a:br>
              <a:rPr lang="en-US" sz="4000"/>
            </a:b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/>
              <a:t>Много столетий назад, задолго до основания Иерусалима на место будущего города по повелению Божию пришел со своим сыном Исааком Авраам для принесения жертвы. </a:t>
            </a:r>
            <a:r>
              <a:rPr lang="ar-SA" sz="1600"/>
              <a:t/>
            </a:r>
            <a:br>
              <a:rPr lang="ar-SA" sz="1600"/>
            </a:br>
            <a:r>
              <a:rPr lang="az-Cyrl-AZ" sz="1600"/>
              <a:t>Здесь</a:t>
            </a:r>
            <a:r>
              <a:rPr lang="ar-SA" sz="1600"/>
              <a:t> </a:t>
            </a:r>
            <a:r>
              <a:rPr lang="az-Cyrl-AZ" sz="1600"/>
              <a:t>же</a:t>
            </a:r>
            <a:r>
              <a:rPr lang="ar-SA" sz="1600"/>
              <a:t>, </a:t>
            </a:r>
            <a:r>
              <a:rPr lang="az-Cyrl-AZ" sz="1600"/>
              <a:t>несколько</a:t>
            </a:r>
            <a:r>
              <a:rPr lang="ar-SA" sz="1600"/>
              <a:t> </a:t>
            </a:r>
            <a:r>
              <a:rPr lang="az-Cyrl-AZ" sz="1600"/>
              <a:t>веков</a:t>
            </a:r>
            <a:r>
              <a:rPr lang="ar-SA" sz="1600"/>
              <a:t> </a:t>
            </a:r>
            <a:r>
              <a:rPr lang="az-Cyrl-AZ" sz="1600"/>
              <a:t>спустя</a:t>
            </a:r>
            <a:r>
              <a:rPr lang="ar-SA" sz="1600"/>
              <a:t>, </a:t>
            </a:r>
            <a:r>
              <a:rPr lang="az-Cyrl-AZ" sz="1600"/>
              <a:t>царь</a:t>
            </a:r>
            <a:r>
              <a:rPr lang="ar-SA" sz="1600"/>
              <a:t> </a:t>
            </a:r>
            <a:r>
              <a:rPr lang="az-Cyrl-AZ" sz="1600"/>
              <a:t>Давид</a:t>
            </a:r>
            <a:r>
              <a:rPr lang="ar-SA" sz="1600"/>
              <a:t> </a:t>
            </a:r>
            <a:r>
              <a:rPr lang="az-Cyrl-AZ" sz="1600"/>
              <a:t>основал</a:t>
            </a:r>
            <a:r>
              <a:rPr lang="ar-SA" sz="1600"/>
              <a:t> </a:t>
            </a:r>
            <a:r>
              <a:rPr lang="az-Cyrl-AZ" sz="1600"/>
              <a:t>свою</a:t>
            </a:r>
            <a:r>
              <a:rPr lang="ar-SA" sz="1600"/>
              <a:t> </a:t>
            </a:r>
            <a:r>
              <a:rPr lang="az-Cyrl-AZ" sz="1600"/>
              <a:t>столицу</a:t>
            </a:r>
            <a:r>
              <a:rPr lang="ar-SA" sz="1600"/>
              <a:t>. </a:t>
            </a:r>
            <a:r>
              <a:rPr lang="az-Cyrl-AZ" sz="1600"/>
              <a:t>Сын</a:t>
            </a:r>
            <a:r>
              <a:rPr lang="ar-SA" sz="1600"/>
              <a:t> </a:t>
            </a:r>
            <a:r>
              <a:rPr lang="az-Cyrl-AZ" sz="1600"/>
              <a:t>Давида</a:t>
            </a:r>
            <a:r>
              <a:rPr lang="ar-SA" sz="1600"/>
              <a:t> </a:t>
            </a:r>
            <a:r>
              <a:rPr lang="az-Cyrl-AZ" sz="1600"/>
              <a:t>Соломон</a:t>
            </a:r>
            <a:r>
              <a:rPr lang="ar-SA" sz="1600"/>
              <a:t> </a:t>
            </a:r>
            <a:r>
              <a:rPr lang="az-Cyrl-AZ" sz="1600"/>
              <a:t>построил в Иерусалиме</a:t>
            </a:r>
            <a:r>
              <a:rPr lang="ar-SA" sz="1600"/>
              <a:t> </a:t>
            </a:r>
            <a:r>
              <a:rPr lang="az-Cyrl-AZ" sz="1600"/>
              <a:t>храм</a:t>
            </a:r>
            <a:r>
              <a:rPr lang="ar-SA" sz="1600"/>
              <a:t>, </a:t>
            </a:r>
            <a:r>
              <a:rPr lang="az-Cyrl-AZ" sz="1600"/>
              <a:t>который</a:t>
            </a:r>
            <a:r>
              <a:rPr lang="ar-SA" sz="1600"/>
              <a:t> </a:t>
            </a:r>
            <a:r>
              <a:rPr lang="az-Cyrl-AZ" sz="1600"/>
              <a:t>на</a:t>
            </a:r>
            <a:r>
              <a:rPr lang="ar-SA" sz="1600"/>
              <a:t> </a:t>
            </a:r>
            <a:r>
              <a:rPr lang="az-Cyrl-AZ" sz="1600"/>
              <a:t>протяжении</a:t>
            </a:r>
            <a:r>
              <a:rPr lang="ar-SA" sz="1600"/>
              <a:t> </a:t>
            </a:r>
            <a:r>
              <a:rPr lang="az-Cyrl-AZ" sz="1600"/>
              <a:t>многих</a:t>
            </a:r>
            <a:r>
              <a:rPr lang="ar-SA" sz="1600"/>
              <a:t> </a:t>
            </a:r>
            <a:r>
              <a:rPr lang="az-Cyrl-AZ" sz="1600"/>
              <a:t>веков</a:t>
            </a:r>
            <a:r>
              <a:rPr lang="ar-SA" sz="1600"/>
              <a:t> </a:t>
            </a:r>
            <a:r>
              <a:rPr lang="az-Cyrl-AZ" sz="1600"/>
              <a:t>был</a:t>
            </a:r>
            <a:r>
              <a:rPr lang="ar-SA" sz="1600"/>
              <a:t> </a:t>
            </a:r>
            <a:r>
              <a:rPr lang="az-Cyrl-AZ" sz="1600"/>
              <a:t>единственным</a:t>
            </a:r>
            <a:r>
              <a:rPr lang="ar-SA" sz="1600"/>
              <a:t> </a:t>
            </a:r>
            <a:r>
              <a:rPr lang="az-Cyrl-AZ" sz="1600"/>
              <a:t>местом</a:t>
            </a:r>
            <a:r>
              <a:rPr lang="ar-SA" sz="1600"/>
              <a:t> </a:t>
            </a:r>
            <a:r>
              <a:rPr lang="az-Cyrl-AZ" sz="1600"/>
              <a:t>истинного</a:t>
            </a:r>
            <a:r>
              <a:rPr lang="ar-SA" sz="1600"/>
              <a:t> </a:t>
            </a:r>
            <a:r>
              <a:rPr lang="az-Cyrl-AZ" sz="1600"/>
              <a:t>Богопочитания</a:t>
            </a:r>
            <a:r>
              <a:rPr lang="ar-SA" sz="1600"/>
              <a:t>. </a:t>
            </a:r>
            <a:r>
              <a:rPr lang="az-Cyrl-AZ" sz="1600"/>
              <a:t>Здесь</a:t>
            </a:r>
            <a:r>
              <a:rPr lang="ar-SA" sz="1600"/>
              <a:t> </a:t>
            </a:r>
            <a:r>
              <a:rPr lang="az-Cyrl-AZ" sz="1600"/>
              <a:t>проповедовали</a:t>
            </a:r>
            <a:r>
              <a:rPr lang="ar-SA" sz="1600"/>
              <a:t> </a:t>
            </a:r>
            <a:r>
              <a:rPr lang="az-Cyrl-AZ" sz="1600"/>
              <a:t>ветхозаветные</a:t>
            </a:r>
            <a:r>
              <a:rPr lang="ar-SA" sz="1600"/>
              <a:t> </a:t>
            </a:r>
            <a:r>
              <a:rPr lang="az-Cyrl-AZ" sz="1600"/>
              <a:t>пророки</a:t>
            </a:r>
            <a:r>
              <a:rPr lang="ar-SA" sz="1600"/>
              <a:t>, </a:t>
            </a:r>
            <a:r>
              <a:rPr lang="az-Cyrl-AZ" sz="1600"/>
              <a:t>предвозвещая</a:t>
            </a:r>
            <a:r>
              <a:rPr lang="ar-SA" sz="1600"/>
              <a:t> </a:t>
            </a:r>
            <a:r>
              <a:rPr lang="az-Cyrl-AZ" sz="1600"/>
              <a:t>пришествие в мир</a:t>
            </a:r>
            <a:r>
              <a:rPr lang="ar-SA" sz="1600"/>
              <a:t> </a:t>
            </a:r>
            <a:r>
              <a:rPr lang="az-Cyrl-AZ" sz="1600"/>
              <a:t>Сына</a:t>
            </a:r>
            <a:r>
              <a:rPr lang="ar-SA" sz="1600"/>
              <a:t> </a:t>
            </a:r>
            <a:r>
              <a:rPr lang="az-Cyrl-AZ" sz="1600"/>
              <a:t>Божия. В Иерусалимский</a:t>
            </a:r>
            <a:r>
              <a:rPr lang="ar-SA" sz="1600"/>
              <a:t> </a:t>
            </a:r>
            <a:r>
              <a:rPr lang="az-Cyrl-AZ" sz="1600"/>
              <a:t>храм</a:t>
            </a:r>
            <a:r>
              <a:rPr lang="ar-SA" sz="1600"/>
              <a:t> </a:t>
            </a:r>
            <a:r>
              <a:rPr lang="az-Cyrl-AZ" sz="1600"/>
              <a:t>был</a:t>
            </a:r>
            <a:r>
              <a:rPr lang="ar-SA" sz="1600"/>
              <a:t> </a:t>
            </a:r>
            <a:r>
              <a:rPr lang="az-Cyrl-AZ" sz="1600"/>
              <a:t>принесен</a:t>
            </a:r>
            <a:r>
              <a:rPr lang="ar-SA" sz="1600"/>
              <a:t> </a:t>
            </a:r>
            <a:r>
              <a:rPr lang="az-Cyrl-AZ" sz="1600"/>
              <a:t>младенец</a:t>
            </a:r>
            <a:r>
              <a:rPr lang="ar-SA" sz="1600"/>
              <a:t> </a:t>
            </a:r>
            <a:r>
              <a:rPr lang="az-Cyrl-AZ" sz="1600"/>
              <a:t>Иисус и был</a:t>
            </a:r>
            <a:r>
              <a:rPr lang="ar-SA" sz="1600"/>
              <a:t> </a:t>
            </a:r>
            <a:r>
              <a:rPr lang="az-Cyrl-AZ" sz="1600"/>
              <a:t>встречен</a:t>
            </a:r>
            <a:r>
              <a:rPr lang="ar-SA" sz="1600"/>
              <a:t> </a:t>
            </a:r>
            <a:r>
              <a:rPr lang="az-Cyrl-AZ" sz="1600"/>
              <a:t>праведным</a:t>
            </a:r>
            <a:r>
              <a:rPr lang="ar-SA" sz="1600"/>
              <a:t> </a:t>
            </a:r>
            <a:r>
              <a:rPr lang="az-Cyrl-AZ" sz="1600"/>
              <a:t>Симеоном</a:t>
            </a:r>
            <a:r>
              <a:rPr lang="ar-SA" sz="1600"/>
              <a:t>.</a:t>
            </a:r>
            <a:r>
              <a:rPr lang="en-US" sz="1600"/>
              <a:t> </a:t>
            </a:r>
          </a:p>
        </p:txBody>
      </p:sp>
      <p:pic>
        <p:nvPicPr>
          <p:cNvPr id="36872" name="Picture 8" descr="chris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05000"/>
            <a:ext cx="3436938" cy="4260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2000"/>
              <a:t>Раннее израильское государство известно со 2 тысячелетия до н.э. как Иудея. В разное времяоно находилось под властью Вавилона и Рима. Римляне же и переименовали Иудею в Палестину. </a:t>
            </a:r>
            <a:br>
              <a:rPr lang="en-US" sz="2000"/>
            </a:br>
            <a:endParaRPr lang="en-US" sz="2000"/>
          </a:p>
        </p:txBody>
      </p:sp>
      <p:pic>
        <p:nvPicPr>
          <p:cNvPr id="20485" name="Picture 5" descr="Ворота Льва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981200"/>
            <a:ext cx="2843213" cy="3692525"/>
          </a:xfrm>
          <a:prstGeom prst="rect">
            <a:avLst/>
          </a:prstGeom>
          <a:noFill/>
        </p:spPr>
      </p:pic>
      <p:pic>
        <p:nvPicPr>
          <p:cNvPr id="20487" name="Picture 7" descr="Дамасские Ворота 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981200"/>
            <a:ext cx="2933700" cy="3576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/>
              <a:t>Современное Государство Израиль было образовано 14 мая 1948 года, после чего находилось в состоянии практически перманентной войны с соседними арабскими государствами и Организацией освобождения Палестины, борющейся за создание автономного Палестинского государства. В 1993 году было подписано мирное соглашение между правительством Израиля и руководством ООП, которым предусматривается создание Палестинской автономии в секторе Газа и на Западном Берегу реки Иордан. </a:t>
            </a:r>
            <a:br>
              <a:rPr lang="en-US" sz="1600"/>
            </a:br>
            <a:endParaRPr lang="en-US" sz="1600"/>
          </a:p>
        </p:txBody>
      </p:sp>
      <p:pic>
        <p:nvPicPr>
          <p:cNvPr id="21512" name="Picture 8" descr="Древние Римские ворота  &#10;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981200"/>
            <a:ext cx="3154363" cy="4149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1" name="Picture 5" descr="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457200"/>
            <a:ext cx="4826000" cy="589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Климат Израиля субтропический, дожди идут в основном в зимние месяцы. Средняя температура января в Иерусалиме колеблется от 5° С до 13° С, в Хайфе </a:t>
            </a:r>
            <a:r>
              <a:rPr lang="en-US" sz="2000">
                <a:latin typeface="Arial"/>
              </a:rPr>
              <a:t>—</a:t>
            </a:r>
            <a:r>
              <a:rPr lang="en-US" sz="2000"/>
              <a:t>от 9° до 18° С. Средняя температура июля </a:t>
            </a:r>
            <a:r>
              <a:rPr lang="en-US" sz="2000">
                <a:latin typeface="Arial"/>
              </a:rPr>
              <a:t>—</a:t>
            </a:r>
            <a:r>
              <a:rPr lang="en-US" sz="2000"/>
              <a:t>от 17° до 31°С в Иерусалиме и от 24° до 31° С в Хайфе. </a:t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endParaRPr lang="en-US" sz="2000"/>
          </a:p>
        </p:txBody>
      </p:sp>
      <p:pic>
        <p:nvPicPr>
          <p:cNvPr id="23560" name="Picture 8" descr="Dom so l'vam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828800"/>
            <a:ext cx="3648075" cy="430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000" b="1"/>
              <a:t>Вифлеем (Бейт-Лехем) </a:t>
            </a: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400"/>
              <a:t>Вифлеем. Bethlehem (англ.), т. е. </a:t>
            </a:r>
            <a:r>
              <a:rPr lang="en-US" sz="1400">
                <a:latin typeface="Arial"/>
              </a:rPr>
              <a:t>«</a:t>
            </a:r>
            <a:r>
              <a:rPr lang="en-US" sz="1400"/>
              <a:t>Дом Хлеба</a:t>
            </a:r>
            <a:r>
              <a:rPr lang="en-US" sz="1400">
                <a:latin typeface="Arial"/>
              </a:rPr>
              <a:t>»</a:t>
            </a:r>
            <a:r>
              <a:rPr lang="en-US" sz="1400"/>
              <a:t>. Город в 8 км южнее Иерусалима. Древнее название города </a:t>
            </a:r>
            <a:r>
              <a:rPr lang="en-US" sz="1400">
                <a:latin typeface="Arial"/>
              </a:rPr>
              <a:t>—</a:t>
            </a:r>
            <a:r>
              <a:rPr lang="en-US" sz="1400"/>
              <a:t> Эфратах (Евфрафа). Вифлеем упоминается в Священном Писании как </a:t>
            </a:r>
            <a:r>
              <a:rPr lang="en-US" sz="1400">
                <a:latin typeface="Arial"/>
              </a:rPr>
              <a:t>«</a:t>
            </a:r>
            <a:r>
              <a:rPr lang="en-US" sz="1400"/>
              <a:t>дом Давида</a:t>
            </a:r>
            <a:r>
              <a:rPr lang="en-US" sz="1400">
                <a:latin typeface="Arial"/>
              </a:rPr>
              <a:t>»</a:t>
            </a:r>
            <a:r>
              <a:rPr lang="en-US" sz="1400"/>
              <a:t> и место его избрания и помазания на царство, место погребения Рахили. В Вифлееме и его окрестностях происходит действие Книги Руфь (Руф. 1</a:t>
            </a:r>
            <a:r>
              <a:rPr lang="en-US" sz="1400">
                <a:latin typeface="Arial"/>
              </a:rPr>
              <a:t>–</a:t>
            </a:r>
            <a:r>
              <a:rPr lang="en-US" sz="1400"/>
              <a:t>4). В Вифлееме произошло Рождество Иисуса Христа. В Вифлееме и его окрестностях расположены базилика Рождества Христова, Пещера Рождества, Пещера Вифлеемских младенцев, пещера св. Иеронима, храм св. Екатерины, </a:t>
            </a:r>
            <a:r>
              <a:rPr lang="en-US" sz="1400">
                <a:latin typeface="Arial"/>
              </a:rPr>
              <a:t>«</a:t>
            </a:r>
            <a:r>
              <a:rPr lang="en-US" sz="1400"/>
              <a:t>Молочная пещера</a:t>
            </a:r>
            <a:r>
              <a:rPr lang="en-US" sz="1400">
                <a:latin typeface="Arial"/>
              </a:rPr>
              <a:t>»</a:t>
            </a:r>
            <a:r>
              <a:rPr lang="en-US" sz="1400"/>
              <a:t>, Поле Пастушков, монастырь Илии Пророка, Гробница Рахили, дворец-крепость Ирода Великого </a:t>
            </a:r>
            <a:r>
              <a:rPr lang="en-US" sz="1400">
                <a:latin typeface="Arial"/>
              </a:rPr>
              <a:t>—</a:t>
            </a:r>
            <a:r>
              <a:rPr lang="en-US" sz="1400"/>
              <a:t> Иродион. </a:t>
            </a:r>
          </a:p>
        </p:txBody>
      </p:sp>
      <p:pic>
        <p:nvPicPr>
          <p:cNvPr id="39944" name="Picture 8" descr="bazilika-vifle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4314825" cy="3278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533400"/>
            <a:ext cx="8229600" cy="1384300"/>
          </a:xfrm>
        </p:spPr>
        <p:txBody>
          <a:bodyPr/>
          <a:lstStyle/>
          <a:p>
            <a:r>
              <a:rPr lang="en-US" sz="3600" b="1"/>
              <a:t>Мусульманская святыня в Иерусалиме </a:t>
            </a:r>
            <a:r>
              <a:rPr lang="en-US" sz="3600"/>
              <a:t/>
            </a:r>
            <a:br>
              <a:rPr lang="en-US" sz="3600"/>
            </a:b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Купол Куббат ас-Сахра в Иерусалиме </a:t>
            </a:r>
            <a:r>
              <a:rPr lang="en-US" sz="2000">
                <a:latin typeface="Arial"/>
              </a:rPr>
              <a:t>—</a:t>
            </a:r>
            <a:r>
              <a:rPr lang="en-US" sz="2000"/>
              <a:t> третья по значению мусульманская святыня после мечети ал-Масджид ал-Харам, где находя Кааба, и могилы пророка Мухаммада (Магомеда) в Медине. Она стоит на священной скале, с которой Магомед в 619 г. возносился к небесному престолу Аллаха. Это место почитаемо также иудеями и христианами, поскольку здесь некогда высился храм Соломона </a:t>
            </a:r>
          </a:p>
        </p:txBody>
      </p:sp>
      <p:pic>
        <p:nvPicPr>
          <p:cNvPr id="41992" name="Picture 8" descr="jerus-kup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4222750" cy="3630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 sz="2800">
                <a:solidFill>
                  <a:srgbClr val="CC0000"/>
                </a:solidFill>
              </a:rPr>
              <a:t>Бахайский храм, Персидские сады</a:t>
            </a:r>
            <a:r>
              <a:rPr lang="ru-RU" sz="2400">
                <a:solidFill>
                  <a:srgbClr val="CC0000"/>
                </a:solidFill>
              </a:rPr>
              <a:t>.</a:t>
            </a:r>
            <a:r>
              <a:rPr lang="ru-RU" sz="4000"/>
              <a:t> </a:t>
            </a:r>
            <a:br>
              <a:rPr lang="ru-RU" sz="4000"/>
            </a:br>
            <a:endParaRPr lang="ru-RU" sz="400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Бахайский комплекс (мавзолей Сейида Али Мохаммеда). Его сверкающий окруженный роскошными садами-террасами купол, виден из любой точки города. Сердце террас - увенчанная золотым куполом гробница Баба, являющаяся одним из наиболее важных святых мест для бахаитов. В гробнице, известнейшем символе Хайфы, покоятся останки одного из двух основателей бахайской веры, известного под именем Баб. Террасы обрамляют Святилище Баба, как драгоценную жемчужину.</a:t>
            </a:r>
            <a:r>
              <a:rPr lang="ru-RU" sz="1800"/>
              <a:t> </a:t>
            </a:r>
          </a:p>
        </p:txBody>
      </p:sp>
      <p:pic>
        <p:nvPicPr>
          <p:cNvPr id="44037" name="Picture 5" descr="Бахайский храм в Хайф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700213"/>
            <a:ext cx="4505325" cy="2901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000" b="1"/>
              <a:t>Хайфа</a:t>
            </a:r>
            <a:br>
              <a:rPr lang="en-US" sz="4000" b="1"/>
            </a:br>
            <a:endParaRPr lang="en-US" sz="4000" b="1"/>
          </a:p>
        </p:txBody>
      </p:sp>
      <p:sp>
        <p:nvSpPr>
          <p:cNvPr id="9728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/>
              <a:t>Хайфа, третий по величине город Израиля и один из самых красивых городов восточного Средиземноморья, величественно поднимается над морем среди зелени садов и лесов. Из многих точек города виден золотой купол храма Бахаев, ярко сияющий в лучах солнца. Это одна из самых интересных достопримечательностей Израиля. Хайфа - это многоязычный город, где евреи, христиане и мусульмане прекрасно уживаются друг с другом. Хайфа считается также мировым центром бахайской веры. В окрестностях храма, где расположена гробница Бахайулла, разбиты знаменитые персидские сады, которые спускаются по склонам горы Кармель вплоть до квартала тамплиеров на берегу моря. </a:t>
            </a:r>
          </a:p>
        </p:txBody>
      </p:sp>
      <p:pic>
        <p:nvPicPr>
          <p:cNvPr id="97288" name="Picture 8" descr="Парк Бахайского храма в Хайф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590800"/>
            <a:ext cx="4251325" cy="2908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3" name="Picture 5" descr="lm_isra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7185025" cy="6537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>
                <a:solidFill>
                  <a:srgbClr val="CC0000"/>
                </a:solidFill>
              </a:rPr>
              <a:t>Акко</a:t>
            </a:r>
            <a:r>
              <a:rPr lang="ru-RU"/>
              <a:t>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Акко - уникальный город с историческими объектами эпохи крестоносцев. Ни один город крестоносцев в мире не дошел до наших дней в таком сохраненном состоянии, как Акко.</a:t>
            </a:r>
            <a:r>
              <a:rPr lang="ru-RU" sz="2800"/>
              <a:t> </a:t>
            </a:r>
          </a:p>
        </p:txBody>
      </p:sp>
      <p:pic>
        <p:nvPicPr>
          <p:cNvPr id="45061" name="Picture 5" descr="ac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700213"/>
            <a:ext cx="2090737" cy="3246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>
                <a:solidFill>
                  <a:srgbClr val="CC0000"/>
                </a:solidFill>
              </a:rPr>
              <a:t>Галилея</a:t>
            </a:r>
            <a:r>
              <a:rPr lang="ru-RU"/>
              <a:t> 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900"/>
              <a:t>Географически Галилея простирается от Израильской долины (Нижняя Галилея) на юге до Метулы на севере (Верхняя Галилея). От средиземноморского побережья, включая Акко, Нагарию и гроты в Рош-А-Никра (Восточная Галилея) до восточного побережья Генисаретского озера. </a:t>
            </a:r>
          </a:p>
          <a:p>
            <a:pPr>
              <a:lnSpc>
                <a:spcPct val="80000"/>
              </a:lnSpc>
            </a:pPr>
            <a:r>
              <a:rPr lang="ru-RU" sz="900"/>
              <a:t>Туристы, которых влечет история, ощутят ее присутствие на каждом шагу - от эпохи Пророков и Царей до наших дней. </a:t>
            </a:r>
          </a:p>
          <a:p>
            <a:pPr>
              <a:lnSpc>
                <a:spcPct val="80000"/>
              </a:lnSpc>
            </a:pPr>
            <a:r>
              <a:rPr lang="ru-RU" sz="900"/>
              <a:t>Галилея богата археологическими сокровищами. Самые удивительные открытия в этой области были сделаны в Бейт-Шеане - древнем римском городе Скитополисе - где обнаружены культурные слои, относящиеся к египетскому периоду существования Галилеи, а также к Бронзовому веку. </a:t>
            </a:r>
          </a:p>
        </p:txBody>
      </p:sp>
      <p:pic>
        <p:nvPicPr>
          <p:cNvPr id="46085" name="Picture 5" descr="Бейт-Шеарим и Тель-Хацор в Верхней Галиле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628775"/>
            <a:ext cx="2133600" cy="3030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 sz="4000" b="1">
                <a:solidFill>
                  <a:srgbClr val="CC0000"/>
                </a:solidFill>
              </a:rPr>
              <a:t>Тверия</a:t>
            </a:r>
            <a:br>
              <a:rPr lang="ru-RU" sz="4000" b="1">
                <a:solidFill>
                  <a:srgbClr val="CC0000"/>
                </a:solidFill>
              </a:rPr>
            </a:br>
            <a:endParaRPr lang="ru-RU" sz="4000" b="1">
              <a:solidFill>
                <a:srgbClr val="CC0000"/>
              </a:solidFill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/>
              <a:t>Тверия, расположенная на берегу Галилейского озера, - главный город Галилеи и отличное место отдыха в любое время года, выберет ли турист спокойное проживание в гостинице, активное занятие водными видами спорта или решит побаловать себя оздоровительными процедурами в Горячих источниках Тверии. </a:t>
            </a:r>
          </a:p>
          <a:p>
            <a:pPr>
              <a:lnSpc>
                <a:spcPct val="80000"/>
              </a:lnSpc>
            </a:pPr>
            <a:r>
              <a:rPr lang="ru-RU" sz="1600"/>
              <a:t>Эти горячие источники, упоминание о которых можно найти в Библии, были превращены в термальный курорт после того, как в 18 году нашей эры был основан город Тверия. С тех пор его посетили миллионы, и не только с лечебными целями, но и в поисках отдыха и успокоения, которые несут с собой эти удивительные воды. </a:t>
            </a:r>
          </a:p>
        </p:txBody>
      </p:sp>
      <p:pic>
        <p:nvPicPr>
          <p:cNvPr id="47109" name="Picture 5" descr="ITAMAR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628775"/>
            <a:ext cx="4545012" cy="287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 sz="4000" b="1">
                <a:solidFill>
                  <a:srgbClr val="CC0000"/>
                </a:solidFill>
              </a:rPr>
              <a:t>Назарет</a:t>
            </a:r>
            <a:br>
              <a:rPr lang="ru-RU" sz="4000" b="1">
                <a:solidFill>
                  <a:srgbClr val="CC0000"/>
                </a:solidFill>
              </a:rPr>
            </a:br>
            <a:endParaRPr lang="ru-RU" sz="4000" b="1">
              <a:solidFill>
                <a:srgbClr val="CC0000"/>
              </a:solidFill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/>
              <a:t>Назарет - город Благовещения и место, где прошло детство Христа, лежит на холмах Нижней Галилеи. Здесь расположен Храм Благовещения - крупнейший на Ближнем Востоке собор, заметный еще при подъезде к городу и принадлежащий Ордену францисканцев. Он был возведен и освящен в 1969 г. </a:t>
            </a:r>
          </a:p>
          <a:p>
            <a:pPr>
              <a:lnSpc>
                <a:spcPct val="80000"/>
              </a:lnSpc>
            </a:pPr>
            <a:r>
              <a:rPr lang="ru-RU" sz="1800"/>
              <a:t>По преданию здесь жила Дева Мария, когда Ангел сообщил ей Благую Весть. Грот, в котором, как утверждается, был ее дом, находится на нижнем уровне храма. </a:t>
            </a:r>
          </a:p>
        </p:txBody>
      </p:sp>
      <p:pic>
        <p:nvPicPr>
          <p:cNvPr id="48133" name="Picture 5" descr="ITAMAR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700213"/>
            <a:ext cx="2660650" cy="3779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 sz="7200" b="1">
                <a:solidFill>
                  <a:srgbClr val="CC0000"/>
                </a:solidFill>
              </a:rPr>
              <a:t>Кейсария</a:t>
            </a:r>
            <a:br>
              <a:rPr lang="ru-RU" sz="7200" b="1">
                <a:solidFill>
                  <a:srgbClr val="CC0000"/>
                </a:solidFill>
              </a:rPr>
            </a:br>
            <a:endParaRPr lang="ru-RU" sz="7200" b="1">
              <a:solidFill>
                <a:srgbClr val="CC0000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700"/>
              <a:t>Недалеко от Нетании лежат развалины древнего города Кейсария. Город, построенный царем Иродом и служивший древней столицей римского периода. Парк расположен между театром на юге и городом крестоносцев на севере. Он включает византийскую площадь, дворец на морском рифе, амфитеатр царя Ирода, систему улиц, баню и др. На территории Парка находятся многочисленные историко-археологические достопримечательности. Парк находится на берегу Средиземного моря, между устьями ручья Крокодилов и речки Хадера. Он расположен со стороны заливов и мелких полуостровов, которые использовались во все времена, как причалы для судов. В южной части порта находится оборудованный пляж и клуб ныряльщиков. Возле верхнего акведука - общественный пляж. В музее кибуца Сдом-Ям экспонируются находки из Кейсарии. Здесь же можно арендовать моторную лодку для морской прогулки. </a:t>
            </a:r>
          </a:p>
        </p:txBody>
      </p:sp>
      <p:pic>
        <p:nvPicPr>
          <p:cNvPr id="49157" name="Picture 5" descr="ITAMAR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0863" y="1447800"/>
            <a:ext cx="4783137" cy="307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 sz="4000" b="1">
                <a:solidFill>
                  <a:srgbClr val="CC0000"/>
                </a:solidFill>
              </a:rPr>
              <a:t>Герцлия</a:t>
            </a:r>
            <a:br>
              <a:rPr lang="ru-RU" sz="4000" b="1">
                <a:solidFill>
                  <a:srgbClr val="CC0000"/>
                </a:solidFill>
              </a:rPr>
            </a:br>
            <a:endParaRPr lang="ru-RU" sz="4000" b="1">
              <a:solidFill>
                <a:srgbClr val="CC0000"/>
              </a:solidFill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900"/>
              <a:t>Герцлия находится в 15 километрах. Шаронская долина издавна славилась богатыми урожаями. Поэтому в 1924 году американские евреи при финансовой поддержке Еврейского Агентства основали здесь поселение, которое в честь Теодора Герцля назвали Герцлией. Поселок раскинулся среди апельсиновых и лимонных рощ. Потом появились промышленные поселки, а после образования государства Израиль прекрасное побережье начали использовать для развития туризма. Сегодня Герцлия - фешенебельный курорт, имеется прекрасный яхт-клуб. На равнинном побережье стоят три роскошных отеля, гости которых заполняют пляжи. В конце недели здесь полно жителей Тель-Авива. </a:t>
            </a:r>
          </a:p>
        </p:txBody>
      </p:sp>
      <p:pic>
        <p:nvPicPr>
          <p:cNvPr id="50181" name="Picture 5" descr="herz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28775"/>
            <a:ext cx="4278313" cy="2927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 sz="4000" b="1">
                <a:solidFill>
                  <a:srgbClr val="CC0000"/>
                </a:solidFill>
              </a:rPr>
              <a:t>Тель-Авив</a:t>
            </a:r>
            <a:br>
              <a:rPr lang="ru-RU" sz="4000" b="1">
                <a:solidFill>
                  <a:srgbClr val="CC0000"/>
                </a:solidFill>
              </a:rPr>
            </a:br>
            <a:endParaRPr lang="ru-RU" sz="4000" b="1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/>
              <a:t>Именно из древнего порта Яффо отправился в путешествие библейский Иона, попавший затем в чрево кита; здесь, согласно греческому мифу, лицом к лицу Персей встретился с Медузой. До сегодняшнего дня вход в бухту Яффо сторожат камни Андромеды. Старый город Яффо построен в турецком стиле. Обшарпанная "касба" была с любовью отреставрирована и превращена в прелестный уголок с вымощенными булыжником маленькими площадями, с домами и галереями художников, магазинчиками, клубами и ресторанами. Вечер здесь пролетает незаметно в хождении по магазинам, отдыхе на пышных лужайках парка, на импровизированных концертах или за ужином в одном из деликатесных рыбных ресторанов с видом на Средиземное море и старый рыбачий порт. </a:t>
            </a:r>
          </a:p>
        </p:txBody>
      </p:sp>
      <p:pic>
        <p:nvPicPr>
          <p:cNvPr id="51205" name="Picture 5" descr="Набережная Тель-Ави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990600"/>
            <a:ext cx="3089275" cy="4516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>
                <a:solidFill>
                  <a:srgbClr val="CC0000"/>
                </a:solidFill>
              </a:rPr>
              <a:t>Тель-Авив</a:t>
            </a:r>
            <a:r>
              <a:rPr lang="ru-RU"/>
              <a:t>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Тель-Авив - Яффа - театральная столица Израиля. Здесь действует более половины из 35 израильских театров. Первым среди них. без сомнения, является национальный театр "Габима", основанный в Москве в 1918 году. Часть спектаклей этого театра идет с синхронным переводом на русский язык. </a:t>
            </a:r>
          </a:p>
        </p:txBody>
      </p:sp>
      <p:pic>
        <p:nvPicPr>
          <p:cNvPr id="52229" name="Picture 5" descr="0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0100" y="1143000"/>
            <a:ext cx="4533900" cy="3106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>
                <a:solidFill>
                  <a:srgbClr val="CC0000"/>
                </a:solidFill>
              </a:rPr>
              <a:t>Тель-Авив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/>
              <a:t>Тель-Авивские музеи посещает более миллиона людей в год. Три из них особо рекомендуем вашему вниманию: </a:t>
            </a:r>
          </a:p>
          <a:p>
            <a:pPr>
              <a:lnSpc>
                <a:spcPct val="80000"/>
              </a:lnSpc>
            </a:pPr>
            <a:r>
              <a:rPr lang="ru-RU" sz="1800"/>
              <a:t>- Тель-Авивиский музей искусств. В собрании музея представлено европейское искусство 16-19 веков, импрессионисты и пост-импрессионисты, мастера Европы и Америки 20 века, израильское искусство. Помимо постоянной экспозиции в музее организуются временные выставки на основе международного сотрудничества. </a:t>
            </a:r>
          </a:p>
        </p:txBody>
      </p:sp>
      <p:pic>
        <p:nvPicPr>
          <p:cNvPr id="53253" name="Picture 5" descr="TEL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1700213"/>
            <a:ext cx="2595563" cy="390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Набережная Тель Авива </a:t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pic>
        <p:nvPicPr>
          <p:cNvPr id="54275" name="Picture 3" descr="51917248ZKFfoW_ph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2055813"/>
            <a:ext cx="6096000" cy="38115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r>
              <a:rPr lang="en-US" sz="1600"/>
              <a:t>Государство общей площадью 26,9 тыс. кв. км. Рельеф страны достаточно разнообразный - на западе, вдоль побережья Средиземного моря, тянется Прибрежная равнина, на северо-востоке - Голанские высоты, на востоке - горные цепи Галилеи и Самарии, а также впадины Иорданской долины и Мертвого моря. Южную часть страны занимают пустыни Негев и Арава. Высшая точка страны - гора Хермон (2224 м.) на севере, самая низкая - Мертвое море (400 м. ниже уровня мирового океана - низшая точка суши на Земле).</a:t>
            </a:r>
          </a:p>
        </p:txBody>
      </p:sp>
      <p:pic>
        <p:nvPicPr>
          <p:cNvPr id="10247" name="Picture 7" descr="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0500"/>
            <a:ext cx="2505075" cy="666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 sz="4000" b="1">
                <a:hlinkClick r:id="rId2"/>
              </a:rPr>
              <a:t>Тель Авив</a:t>
            </a:r>
            <a:r>
              <a:rPr lang="ru-RU" sz="4000" b="1"/>
              <a:t>: </a:t>
            </a:r>
            <a:r>
              <a:rPr lang="ru-RU" sz="4000" b="1">
                <a:solidFill>
                  <a:srgbClr val="CC0000"/>
                </a:solidFill>
              </a:rPr>
              <a:t>Шоссе Аялон </a:t>
            </a:r>
            <a:r>
              <a:rPr lang="ru-RU" sz="4000">
                <a:solidFill>
                  <a:srgbClr val="CC0000"/>
                </a:solidFill>
              </a:rPr>
              <a:t/>
            </a:r>
            <a:br>
              <a:rPr lang="ru-RU" sz="4000">
                <a:solidFill>
                  <a:srgbClr val="CC0000"/>
                </a:solidFill>
              </a:rPr>
            </a:br>
            <a:endParaRPr lang="ru-RU" sz="4000">
              <a:solidFill>
                <a:srgbClr val="CC0000"/>
              </a:solidFill>
            </a:endParaRPr>
          </a:p>
        </p:txBody>
      </p:sp>
      <p:pic>
        <p:nvPicPr>
          <p:cNvPr id="55300" name="Picture 4" descr="51917220TnYPdE_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1916113"/>
            <a:ext cx="5476875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 sz="4000" b="1">
                <a:hlinkClick r:id="rId2"/>
              </a:rPr>
              <a:t>Тель Авив</a:t>
            </a:r>
            <a:r>
              <a:rPr lang="ru-RU" sz="4000" b="1"/>
              <a:t>: Железнодорожная станция </a:t>
            </a: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pic>
        <p:nvPicPr>
          <p:cNvPr id="56323" name="Picture 3" descr="51917194jXbvHf_ph"/>
          <p:cNvPicPr>
            <a:picLocks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0" y="2209800"/>
            <a:ext cx="5981700" cy="37068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 sz="4000" b="1">
                <a:hlinkClick r:id="rId2"/>
              </a:rPr>
              <a:t>Тель Авив</a:t>
            </a:r>
            <a:r>
              <a:rPr lang="ru-RU" sz="4000" b="1"/>
              <a:t>: Река Аялон </a:t>
            </a: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pic>
        <p:nvPicPr>
          <p:cNvPr id="57348" name="Picture 4" descr="51917137YtFSEi_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628775"/>
            <a:ext cx="542925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 sz="4000" b="1">
                <a:hlinkClick r:id="rId2"/>
              </a:rPr>
              <a:t>Тель Авив</a:t>
            </a:r>
            <a:r>
              <a:rPr lang="ru-RU" sz="4000" b="1"/>
              <a:t>: Центр Азриэли </a:t>
            </a: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pic>
        <p:nvPicPr>
          <p:cNvPr id="58372" name="Picture 4" descr="51917165qpTVpL_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1628775"/>
            <a:ext cx="3252788" cy="477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 sz="4000" b="1">
                <a:hlinkClick r:id="rId2"/>
              </a:rPr>
              <a:t>Тель Авив</a:t>
            </a:r>
            <a:r>
              <a:rPr lang="ru-RU" sz="4000" b="1"/>
              <a:t>: Лето на Бирже </a:t>
            </a: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pic>
        <p:nvPicPr>
          <p:cNvPr id="61444" name="Picture 4" descr="51917232twwhTM_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295400"/>
            <a:ext cx="3649663" cy="5319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000"/>
              <a:t>спортивное ориентирование в школах Израиля </a:t>
            </a:r>
          </a:p>
        </p:txBody>
      </p:sp>
      <p:pic>
        <p:nvPicPr>
          <p:cNvPr id="63495" name="Picture 7" descr="Maccabim 22.03.2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09800"/>
            <a:ext cx="2514600" cy="1890713"/>
          </a:xfrm>
          <a:prstGeom prst="rect">
            <a:avLst/>
          </a:prstGeom>
          <a:noFill/>
        </p:spPr>
      </p:pic>
      <p:pic>
        <p:nvPicPr>
          <p:cNvPr id="63497" name="Picture 9" descr="maccabim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524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486400" y="1828800"/>
            <a:ext cx="4038600" cy="4114800"/>
          </a:xfrm>
        </p:spPr>
        <p:txBody>
          <a:bodyPr/>
          <a:lstStyle/>
          <a:p>
            <a:r>
              <a:rPr lang="en-US" sz="2400"/>
              <a:t>Фауна представлена 100 видами млекопитающих и 400 видами птиц. Чаще всего встречаются выдра, волк, мангуст, шакал, гиена, дикобраз, газель. 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endParaRPr lang="en-US" sz="2400"/>
          </a:p>
        </p:txBody>
      </p:sp>
      <p:pic>
        <p:nvPicPr>
          <p:cNvPr id="25608" name="Picture 8" descr="eingedi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675"/>
            <a:ext cx="5465763" cy="4251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/>
              <a:t>Хамат-Гадер: </a:t>
            </a:r>
            <a:r>
              <a:rPr lang="ru-RU" sz="2000"/>
              <a:t>оздоровление и развлечение</a:t>
            </a:r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81200"/>
            <a:ext cx="4038600" cy="4114800"/>
          </a:xfrm>
        </p:spPr>
        <p:txBody>
          <a:bodyPr/>
          <a:lstStyle/>
          <a:p>
            <a:r>
              <a:rPr lang="en-US" sz="2400"/>
              <a:t>В Израиле несколько популярных курортов на Средиземном, Красном и Мертвом морях, однако более всего туристов привлекают исторические достопримечательности </a:t>
            </a:r>
          </a:p>
        </p:txBody>
      </p:sp>
      <p:pic>
        <p:nvPicPr>
          <p:cNvPr id="27656" name="Picture 8" descr="Израиль. Хамат Гадер. Фото Л. Келле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00425"/>
            <a:ext cx="5100638" cy="3457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3200"/>
              <a:t>Мёртвое море находится приблизительно на 400 м. ниже уровня моря в самой низкой точке на поверхности земли</a:t>
            </a:r>
            <a:r>
              <a:rPr lang="en-US" sz="4000"/>
              <a:t> </a:t>
            </a:r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/>
              <a:t>Мёртвое море - самое солёное озёро в мире. Оно берёт истоки из реки Иордан на севере и пиренейских источников с востока и запада. Не имея никакого выхода, Мёртвое море - "ограниченное озеро", которое теряет огромное количество воды испарением в горячий сухой воздух. Это приводит к высоким концентрациям солей и минералов в уникальных соединениях, которые особенно богаты хлоридными солями магния, натрия, калия, кальция, брома и различными другими. </a:t>
            </a:r>
          </a:p>
        </p:txBody>
      </p:sp>
      <p:pic>
        <p:nvPicPr>
          <p:cNvPr id="65543" name="Picture 7" descr="соли Мертвого Мор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28788"/>
            <a:ext cx="3830638" cy="5129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8288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 b="1"/>
              <a:t>На Мертвом море солнечная погода круглый год</a:t>
            </a:r>
            <a:r>
              <a:rPr lang="en-US" sz="1600"/>
              <a:t> </a:t>
            </a:r>
          </a:p>
          <a:p>
            <a:pPr>
              <a:lnSpc>
                <a:spcPct val="80000"/>
              </a:lnSpc>
            </a:pPr>
            <a:r>
              <a:rPr lang="az-Cyrl-AZ" sz="1600" b="1"/>
              <a:t>Сухой</a:t>
            </a:r>
            <a:r>
              <a:rPr lang="ar-SA" sz="1600" b="1"/>
              <a:t>, </a:t>
            </a:r>
            <a:r>
              <a:rPr lang="az-Cyrl-AZ" sz="1600" b="1"/>
              <a:t>малозагрязнённый</a:t>
            </a:r>
            <a:r>
              <a:rPr lang="ar-SA" sz="1600" b="1"/>
              <a:t> </a:t>
            </a:r>
            <a:r>
              <a:rPr lang="az-Cyrl-AZ" sz="1600" b="1"/>
              <a:t>воздух</a:t>
            </a:r>
            <a:r>
              <a:rPr lang="en-US" sz="1600"/>
              <a:t> </a:t>
            </a:r>
          </a:p>
          <a:p>
            <a:pPr>
              <a:lnSpc>
                <a:spcPct val="80000"/>
              </a:lnSpc>
            </a:pPr>
            <a:r>
              <a:rPr lang="az-Cyrl-AZ" sz="1600" b="1"/>
              <a:t>Менее</a:t>
            </a:r>
            <a:r>
              <a:rPr lang="ar-SA" sz="1600" b="1"/>
              <a:t> 50 </a:t>
            </a:r>
            <a:r>
              <a:rPr lang="az-Cyrl-AZ" sz="1600" b="1"/>
              <a:t>мм</a:t>
            </a:r>
            <a:r>
              <a:rPr lang="ar-SA" sz="1600" b="1"/>
              <a:t> </a:t>
            </a:r>
            <a:r>
              <a:rPr lang="az-Cyrl-AZ" sz="1600" b="1"/>
              <a:t>осадков в год</a:t>
            </a:r>
            <a:r>
              <a:rPr lang="en-US" sz="1600"/>
              <a:t> </a:t>
            </a:r>
          </a:p>
          <a:p>
            <a:pPr>
              <a:lnSpc>
                <a:spcPct val="80000"/>
              </a:lnSpc>
            </a:pPr>
            <a:r>
              <a:rPr lang="az-Cyrl-AZ" sz="1600" b="1"/>
              <a:t>Средняя</a:t>
            </a:r>
            <a:r>
              <a:rPr lang="ar-SA" sz="1600" b="1"/>
              <a:t> </a:t>
            </a:r>
            <a:r>
              <a:rPr lang="az-Cyrl-AZ" sz="1600" b="1"/>
              <a:t>летняя</a:t>
            </a:r>
            <a:r>
              <a:rPr lang="ar-SA" sz="1600" b="1"/>
              <a:t> </a:t>
            </a:r>
            <a:r>
              <a:rPr lang="az-Cyrl-AZ" sz="1600" b="1"/>
              <a:t>температура в районе</a:t>
            </a:r>
            <a:r>
              <a:rPr lang="ar-SA" sz="1600" b="1"/>
              <a:t> </a:t>
            </a:r>
            <a:r>
              <a:rPr lang="az-Cyrl-AZ" sz="1600" b="1"/>
              <a:t>Мертвого</a:t>
            </a:r>
            <a:r>
              <a:rPr lang="ar-SA" sz="1600" b="1"/>
              <a:t> </a:t>
            </a:r>
            <a:r>
              <a:rPr lang="az-Cyrl-AZ" sz="1600" b="1"/>
              <a:t>моря</a:t>
            </a:r>
            <a:r>
              <a:rPr lang="arn-CL" sz="1600" b="1"/>
              <a:t>: 32-39*C</a:t>
            </a:r>
            <a:r>
              <a:rPr lang="en-US" sz="1600"/>
              <a:t> </a:t>
            </a:r>
          </a:p>
          <a:p>
            <a:pPr>
              <a:lnSpc>
                <a:spcPct val="80000"/>
              </a:lnSpc>
            </a:pPr>
            <a:r>
              <a:rPr lang="az-Cyrl-AZ" sz="1600" b="1"/>
              <a:t>Средняя</a:t>
            </a:r>
            <a:r>
              <a:rPr lang="ar-SA" sz="1600" b="1"/>
              <a:t> </a:t>
            </a:r>
            <a:r>
              <a:rPr lang="az-Cyrl-AZ" sz="1600" b="1"/>
              <a:t>зимняя</a:t>
            </a:r>
            <a:r>
              <a:rPr lang="ar-SA" sz="1600" b="1"/>
              <a:t> </a:t>
            </a:r>
            <a:r>
              <a:rPr lang="az-Cyrl-AZ" sz="1600" b="1"/>
              <a:t>температура в районе</a:t>
            </a:r>
            <a:r>
              <a:rPr lang="ar-SA" sz="1600" b="1"/>
              <a:t> </a:t>
            </a:r>
            <a:r>
              <a:rPr lang="az-Cyrl-AZ" sz="1600" b="1"/>
              <a:t>Мертвого</a:t>
            </a:r>
            <a:r>
              <a:rPr lang="ar-SA" sz="1600" b="1"/>
              <a:t> </a:t>
            </a:r>
            <a:r>
              <a:rPr lang="az-Cyrl-AZ" sz="1600" b="1"/>
              <a:t>моря</a:t>
            </a:r>
            <a:r>
              <a:rPr lang="arn-CL" sz="1600" b="1"/>
              <a:t>: 20-23*C</a:t>
            </a:r>
            <a:r>
              <a:rPr lang="en-US" sz="1600"/>
              <a:t> </a:t>
            </a:r>
          </a:p>
          <a:p>
            <a:pPr>
              <a:lnSpc>
                <a:spcPct val="80000"/>
              </a:lnSpc>
            </a:pPr>
            <a:r>
              <a:rPr lang="az-Cyrl-AZ" sz="1600" b="1"/>
              <a:t>Ослабленное</a:t>
            </a:r>
            <a:r>
              <a:rPr lang="ar-SA" sz="1600" b="1"/>
              <a:t> </a:t>
            </a:r>
            <a:r>
              <a:rPr lang="az-Cyrl-AZ" sz="1600" b="1"/>
              <a:t>ультрафиолетовое</a:t>
            </a:r>
            <a:r>
              <a:rPr lang="ar-SA" sz="1600" b="1"/>
              <a:t> </a:t>
            </a:r>
            <a:r>
              <a:rPr lang="az-Cyrl-AZ" sz="1600" b="1"/>
              <a:t>излучение</a:t>
            </a:r>
            <a:r>
              <a:rPr lang="en-US" sz="1600"/>
              <a:t> </a:t>
            </a:r>
          </a:p>
          <a:p>
            <a:pPr>
              <a:lnSpc>
                <a:spcPct val="80000"/>
              </a:lnSpc>
            </a:pPr>
            <a:r>
              <a:rPr lang="az-Cyrl-AZ" sz="1600" b="1"/>
              <a:t>Высокое</a:t>
            </a:r>
            <a:r>
              <a:rPr lang="ar-SA" sz="1600" b="1"/>
              <a:t> </a:t>
            </a:r>
            <a:r>
              <a:rPr lang="az-Cyrl-AZ" sz="1600" b="1"/>
              <a:t>содержание</a:t>
            </a:r>
            <a:r>
              <a:rPr lang="ar-SA" sz="1600" b="1"/>
              <a:t> </a:t>
            </a:r>
            <a:r>
              <a:rPr lang="az-Cyrl-AZ" sz="1600" b="1"/>
              <a:t>кислорода</a:t>
            </a:r>
            <a:r>
              <a:rPr lang="ar-SA" sz="1600" b="1"/>
              <a:t> </a:t>
            </a:r>
            <a:r>
              <a:rPr lang="az-Cyrl-AZ" sz="1600" b="1"/>
              <a:t>благодаря</a:t>
            </a:r>
            <a:r>
              <a:rPr lang="ar-SA" sz="1600" b="1"/>
              <a:t> </a:t>
            </a:r>
            <a:r>
              <a:rPr lang="az-Cyrl-AZ" sz="1600" b="1"/>
              <a:t>высокому</a:t>
            </a:r>
            <a:r>
              <a:rPr lang="ar-SA" sz="1600" b="1"/>
              <a:t> </a:t>
            </a:r>
            <a:r>
              <a:rPr lang="az-Cyrl-AZ" sz="1600" b="1"/>
              <a:t>барометрическому</a:t>
            </a:r>
            <a:r>
              <a:rPr lang="ar-SA" sz="1600" b="1"/>
              <a:t> </a:t>
            </a:r>
            <a:r>
              <a:rPr lang="az-Cyrl-AZ" sz="1600" b="1"/>
              <a:t>давлению</a:t>
            </a:r>
            <a:r>
              <a:rPr lang="en-US" sz="1600"/>
              <a:t> </a:t>
            </a:r>
          </a:p>
          <a:p>
            <a:pPr>
              <a:lnSpc>
                <a:spcPct val="80000"/>
              </a:lnSpc>
            </a:pPr>
            <a:endParaRPr lang="en-US" sz="1600"/>
          </a:p>
        </p:txBody>
      </p:sp>
      <p:pic>
        <p:nvPicPr>
          <p:cNvPr id="67594" name="Picture 10" descr="СПА на Мертвом Мор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0"/>
            <a:ext cx="2171700" cy="1619250"/>
          </a:xfrm>
          <a:prstGeom prst="rect">
            <a:avLst/>
          </a:prstGeom>
          <a:noFill/>
        </p:spPr>
      </p:pic>
      <p:pic>
        <p:nvPicPr>
          <p:cNvPr id="67596" name="Picture 12" descr="09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81000"/>
            <a:ext cx="3217863" cy="2633663"/>
          </a:xfrm>
          <a:prstGeom prst="rect">
            <a:avLst/>
          </a:prstGeom>
          <a:noFill/>
        </p:spPr>
      </p:pic>
      <p:pic>
        <p:nvPicPr>
          <p:cNvPr id="67598" name="Picture 14" descr="Мертвое Мор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22688"/>
            <a:ext cx="5156200" cy="3135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1800"/>
              <a:t>Герб Государства Израиль - семисвечник (менора) - напоминает растение, известное в древности под названием мория. Ветви оливы, обрамляющие менору, символизируют стремление еврейского народа к миру</a:t>
            </a:r>
            <a:r>
              <a:rPr lang="en-US" sz="4000"/>
              <a:t> </a:t>
            </a:r>
          </a:p>
        </p:txBody>
      </p:sp>
      <p:pic>
        <p:nvPicPr>
          <p:cNvPr id="14343" name="Picture 7" descr="meno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05000"/>
            <a:ext cx="3884613" cy="4387850"/>
          </a:xfrm>
          <a:prstGeom prst="rect">
            <a:avLst/>
          </a:prstGeom>
          <a:noFill/>
        </p:spPr>
      </p:pic>
      <p:pic>
        <p:nvPicPr>
          <p:cNvPr id="14345" name="Picture 9" descr="menor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905000"/>
            <a:ext cx="3638550" cy="4110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000" b="1"/>
              <a:t>Эйлат, Красное море - жемчужина Израиля</a:t>
            </a:r>
            <a:br>
              <a:rPr lang="en-US" sz="4000" b="1"/>
            </a:br>
            <a:endParaRPr lang="en-US" sz="4000" b="1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/>
              <a:t>Природа вылепила на северной оконечности Красного моря</a:t>
            </a:r>
            <a:r>
              <a:rPr lang="ar-SA" sz="2000"/>
              <a:t> </a:t>
            </a:r>
            <a:r>
              <a:rPr lang="az-Cyrl-AZ" sz="2000"/>
              <a:t>гавань</a:t>
            </a:r>
            <a:r>
              <a:rPr lang="ar-SA" sz="2000"/>
              <a:t> </a:t>
            </a:r>
            <a:r>
              <a:rPr lang="az-Cyrl-AZ" sz="2000"/>
              <a:t>исключительной</a:t>
            </a:r>
            <a:r>
              <a:rPr lang="ar-SA" sz="2000"/>
              <a:t> </a:t>
            </a:r>
            <a:r>
              <a:rPr lang="az-Cyrl-AZ" sz="2000"/>
              <a:t>красоты</a:t>
            </a:r>
            <a:r>
              <a:rPr lang="ar-SA" sz="2000"/>
              <a:t>, </a:t>
            </a:r>
            <a:r>
              <a:rPr lang="az-Cyrl-AZ" sz="2000"/>
              <a:t>где</a:t>
            </a:r>
            <a:r>
              <a:rPr lang="ar-SA" sz="2000"/>
              <a:t> </a:t>
            </a:r>
            <a:r>
              <a:rPr lang="az-Cyrl-AZ" sz="2000"/>
              <a:t>окрашенные в фиолетовый</a:t>
            </a:r>
            <a:r>
              <a:rPr lang="ar-SA" sz="2000"/>
              <a:t> </a:t>
            </a:r>
            <a:r>
              <a:rPr lang="az-Cyrl-AZ" sz="2000"/>
              <a:t>оттенок</a:t>
            </a:r>
            <a:r>
              <a:rPr lang="ar-SA" sz="2000"/>
              <a:t> </a:t>
            </a:r>
            <a:r>
              <a:rPr lang="az-Cyrl-AZ" sz="2000"/>
              <a:t>горы</a:t>
            </a:r>
            <a:r>
              <a:rPr lang="ar-SA" sz="2000"/>
              <a:t> </a:t>
            </a:r>
            <a:r>
              <a:rPr lang="az-Cyrl-AZ" sz="2000"/>
              <a:t>прилегающей</a:t>
            </a:r>
            <a:r>
              <a:rPr lang="ar-SA" sz="2000"/>
              <a:t> </a:t>
            </a:r>
            <a:r>
              <a:rPr lang="az-Cyrl-AZ" sz="2000"/>
              <a:t>пустыни</a:t>
            </a:r>
            <a:r>
              <a:rPr lang="ar-SA" sz="2000"/>
              <a:t> </a:t>
            </a:r>
            <a:r>
              <a:rPr lang="az-Cyrl-AZ" sz="2000"/>
              <a:t>смыкаются с белыми</a:t>
            </a:r>
            <a:r>
              <a:rPr lang="ar-SA" sz="2000"/>
              <a:t> </a:t>
            </a:r>
            <a:r>
              <a:rPr lang="az-Cyrl-AZ" sz="2000"/>
              <a:t>песками</a:t>
            </a:r>
            <a:r>
              <a:rPr lang="ar-SA" sz="2000"/>
              <a:t> </a:t>
            </a:r>
            <a:r>
              <a:rPr lang="az-Cyrl-AZ" sz="2000"/>
              <a:t>кораллового</a:t>
            </a:r>
            <a:r>
              <a:rPr lang="ar-SA" sz="2000"/>
              <a:t> </a:t>
            </a:r>
            <a:r>
              <a:rPr lang="az-Cyrl-AZ" sz="2000"/>
              <a:t>моря</a:t>
            </a:r>
            <a:r>
              <a:rPr lang="ar-SA" sz="2000"/>
              <a:t>. </a:t>
            </a:r>
            <a:r>
              <a:rPr lang="az-Cyrl-AZ" sz="2000"/>
              <a:t>Именно</a:t>
            </a:r>
            <a:r>
              <a:rPr lang="ar-SA" sz="2000"/>
              <a:t> </a:t>
            </a:r>
            <a:r>
              <a:rPr lang="az-Cyrl-AZ" sz="2000"/>
              <a:t>здесь, в самой</a:t>
            </a:r>
            <a:r>
              <a:rPr lang="ar-SA" sz="2000"/>
              <a:t> </a:t>
            </a:r>
            <a:r>
              <a:rPr lang="az-Cyrl-AZ" sz="2000"/>
              <a:t>южной</a:t>
            </a:r>
            <a:r>
              <a:rPr lang="ar-SA" sz="2000"/>
              <a:t> </a:t>
            </a:r>
            <a:r>
              <a:rPr lang="az-Cyrl-AZ" sz="2000"/>
              <a:t>точке</a:t>
            </a:r>
            <a:r>
              <a:rPr lang="ar-SA" sz="2000"/>
              <a:t> </a:t>
            </a:r>
            <a:r>
              <a:rPr lang="az-Cyrl-AZ" sz="2000"/>
              <a:t>Израиля и расположен</a:t>
            </a:r>
            <a:r>
              <a:rPr lang="ar-SA" sz="2000"/>
              <a:t> </a:t>
            </a:r>
            <a:r>
              <a:rPr lang="az-Cyrl-AZ" sz="2000"/>
              <a:t>Эйлат</a:t>
            </a:r>
            <a:r>
              <a:rPr lang="ar-SA" sz="2000"/>
              <a:t>. </a:t>
            </a:r>
            <a:r>
              <a:rPr lang="az-Cyrl-AZ" sz="2000"/>
              <a:t>Приближаясь к Эйлату</a:t>
            </a:r>
            <a:r>
              <a:rPr lang="ar-SA" sz="2000"/>
              <a:t> </a:t>
            </a:r>
            <a:r>
              <a:rPr lang="az-Cyrl-AZ" sz="2000"/>
              <a:t>по</a:t>
            </a:r>
            <a:r>
              <a:rPr lang="ar-SA" sz="2000"/>
              <a:t> </a:t>
            </a:r>
            <a:r>
              <a:rPr lang="az-Cyrl-AZ" sz="2000"/>
              <a:t>воздуху</a:t>
            </a:r>
            <a:r>
              <a:rPr lang="ar-SA" sz="2000"/>
              <a:t> </a:t>
            </a:r>
            <a:r>
              <a:rPr lang="az-Cyrl-AZ" sz="2000"/>
              <a:t>или</a:t>
            </a:r>
            <a:r>
              <a:rPr lang="ar-SA" sz="2000"/>
              <a:t> </a:t>
            </a:r>
            <a:r>
              <a:rPr lang="az-Cyrl-AZ" sz="2000"/>
              <a:t>по</a:t>
            </a:r>
            <a:r>
              <a:rPr lang="ar-SA" sz="2000"/>
              <a:t> </a:t>
            </a:r>
            <a:r>
              <a:rPr lang="az-Cyrl-AZ" sz="2000"/>
              <a:t>суше</a:t>
            </a:r>
            <a:r>
              <a:rPr lang="ar-SA" sz="2000"/>
              <a:t>, </a:t>
            </a:r>
            <a:r>
              <a:rPr lang="az-Cyrl-AZ" sz="2000"/>
              <a:t>путешественника</a:t>
            </a:r>
            <a:r>
              <a:rPr lang="ar-SA" sz="2000"/>
              <a:t> </a:t>
            </a:r>
            <a:r>
              <a:rPr lang="az-Cyrl-AZ" sz="2000"/>
              <a:t>внезапно</a:t>
            </a:r>
            <a:r>
              <a:rPr lang="ar-SA" sz="2000"/>
              <a:t> </a:t>
            </a:r>
            <a:r>
              <a:rPr lang="az-Cyrl-AZ" sz="2000"/>
              <a:t>ослепляет</a:t>
            </a:r>
            <a:r>
              <a:rPr lang="ar-SA" sz="2000"/>
              <a:t> </a:t>
            </a:r>
            <a:r>
              <a:rPr lang="az-Cyrl-AZ" sz="2000"/>
              <a:t>немыслимый</a:t>
            </a:r>
            <a:r>
              <a:rPr lang="ar-SA" sz="2000"/>
              <a:t> </a:t>
            </a:r>
            <a:r>
              <a:rPr lang="az-Cyrl-AZ" sz="2000"/>
              <a:t>мираж</a:t>
            </a:r>
            <a:r>
              <a:rPr lang="ar-SA" sz="2000"/>
              <a:t>.</a:t>
            </a:r>
            <a:r>
              <a:rPr lang="en-US" sz="2000"/>
              <a:t> </a:t>
            </a:r>
          </a:p>
        </p:txBody>
      </p:sp>
      <p:pic>
        <p:nvPicPr>
          <p:cNvPr id="69640" name="Picture 8" descr="Эйлат, пляж одного из отел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971800"/>
            <a:ext cx="4113213" cy="281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b="1"/>
              <a:t>Это - Эйлат</a:t>
            </a:r>
            <a:r>
              <a:rPr lang="en-US"/>
              <a:t> 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 b="1"/>
              <a:t>Это - Эйлат</a:t>
            </a:r>
            <a:r>
              <a:rPr lang="ar-SA" sz="1600"/>
              <a:t>, </a:t>
            </a:r>
            <a:r>
              <a:rPr lang="az-Cyrl-AZ" sz="1600"/>
              <a:t>место</a:t>
            </a:r>
            <a:r>
              <a:rPr lang="ar-SA" sz="1600"/>
              <a:t>, </a:t>
            </a:r>
            <a:r>
              <a:rPr lang="az-Cyrl-AZ" sz="1600"/>
              <a:t>где</a:t>
            </a:r>
            <a:r>
              <a:rPr lang="ar-SA" sz="1600"/>
              <a:t> </a:t>
            </a:r>
            <a:r>
              <a:rPr lang="az-Cyrl-AZ" sz="1600"/>
              <a:t>солнце</a:t>
            </a:r>
            <a:r>
              <a:rPr lang="ar-SA" sz="1600"/>
              <a:t> </a:t>
            </a:r>
            <a:r>
              <a:rPr lang="az-Cyrl-AZ" sz="1600"/>
              <a:t>получило</a:t>
            </a:r>
            <a:r>
              <a:rPr lang="ar-SA" sz="1600"/>
              <a:t> </a:t>
            </a:r>
            <a:r>
              <a:rPr lang="az-Cyrl-AZ" sz="1600"/>
              <a:t>вечную</a:t>
            </a:r>
            <a:r>
              <a:rPr lang="ar-SA" sz="1600"/>
              <a:t> </a:t>
            </a:r>
            <a:r>
              <a:rPr lang="az-Cyrl-AZ" sz="1600"/>
              <a:t>прописку. В Эйлате</a:t>
            </a:r>
            <a:r>
              <a:rPr lang="ar-SA" sz="1600"/>
              <a:t> </a:t>
            </a:r>
            <a:r>
              <a:rPr lang="az-Cyrl-AZ" sz="1600"/>
              <a:t>мягкий</a:t>
            </a:r>
            <a:r>
              <a:rPr lang="ar-SA" sz="1600"/>
              <a:t> </a:t>
            </a:r>
            <a:r>
              <a:rPr lang="az-Cyrl-AZ" sz="1600"/>
              <a:t>климат</a:t>
            </a:r>
            <a:r>
              <a:rPr lang="ar-SA" sz="1600"/>
              <a:t> </a:t>
            </a:r>
            <a:r>
              <a:rPr lang="az-Cyrl-AZ" sz="1600"/>
              <a:t>даже</a:t>
            </a:r>
            <a:r>
              <a:rPr lang="ar-SA" sz="1600"/>
              <a:t> </a:t>
            </a:r>
            <a:r>
              <a:rPr lang="az-Cyrl-AZ" sz="1600"/>
              <a:t>зимой, а солнце</a:t>
            </a:r>
            <a:r>
              <a:rPr lang="ar-SA" sz="1600"/>
              <a:t> </a:t>
            </a:r>
            <a:r>
              <a:rPr lang="az-Cyrl-AZ" sz="1600"/>
              <a:t>греет</a:t>
            </a:r>
            <a:r>
              <a:rPr lang="ar-SA" sz="1600"/>
              <a:t> 359 </a:t>
            </a:r>
            <a:r>
              <a:rPr lang="az-Cyrl-AZ" sz="1600"/>
              <a:t>дней в году. В то</a:t>
            </a:r>
            <a:r>
              <a:rPr lang="ar-SA" sz="1600"/>
              <a:t> </a:t>
            </a:r>
            <a:r>
              <a:rPr lang="az-Cyrl-AZ" sz="1600"/>
              <a:t>время</a:t>
            </a:r>
            <a:r>
              <a:rPr lang="ar-SA" sz="1600"/>
              <a:t>, </a:t>
            </a:r>
            <a:r>
              <a:rPr lang="az-Cyrl-AZ" sz="1600"/>
              <a:t>когда</a:t>
            </a:r>
            <a:r>
              <a:rPr lang="ar-SA" sz="1600"/>
              <a:t> </a:t>
            </a:r>
            <a:r>
              <a:rPr lang="az-Cyrl-AZ" sz="1600"/>
              <a:t>Европа</a:t>
            </a:r>
            <a:r>
              <a:rPr lang="ar-SA" sz="1600"/>
              <a:t> </a:t>
            </a:r>
            <a:r>
              <a:rPr lang="az-Cyrl-AZ" sz="1600"/>
              <a:t>погружается в снежную</a:t>
            </a:r>
            <a:r>
              <a:rPr lang="ar-SA" sz="1600"/>
              <a:t>, </a:t>
            </a:r>
            <a:r>
              <a:rPr lang="az-Cyrl-AZ" sz="1600"/>
              <a:t>унылую</a:t>
            </a:r>
            <a:r>
              <a:rPr lang="ar-SA" sz="1600"/>
              <a:t> </a:t>
            </a:r>
            <a:r>
              <a:rPr lang="az-Cyrl-AZ" sz="1600"/>
              <a:t>зиму</a:t>
            </a:r>
            <a:r>
              <a:rPr lang="ar-SA" sz="1600"/>
              <a:t>, "</a:t>
            </a:r>
            <a:r>
              <a:rPr lang="az-Cyrl-AZ" sz="1600"/>
              <a:t>зимние</a:t>
            </a:r>
            <a:r>
              <a:rPr lang="ar-SA" sz="1600"/>
              <a:t> </a:t>
            </a:r>
            <a:r>
              <a:rPr lang="az-Cyrl-AZ" sz="1600"/>
              <a:t>птицы</a:t>
            </a:r>
            <a:r>
              <a:rPr lang="ar-SA" sz="1600"/>
              <a:t>" </a:t>
            </a:r>
            <a:r>
              <a:rPr lang="az-Cyrl-AZ" sz="1600"/>
              <a:t>отогревают в Эйлате</a:t>
            </a:r>
            <a:r>
              <a:rPr lang="ar-SA" sz="1600"/>
              <a:t> </a:t>
            </a:r>
            <a:r>
              <a:rPr lang="az-Cyrl-AZ" sz="1600"/>
              <a:t>свое</a:t>
            </a:r>
            <a:r>
              <a:rPr lang="ar-SA" sz="1600"/>
              <a:t> </a:t>
            </a:r>
            <a:r>
              <a:rPr lang="az-Cyrl-AZ" sz="1600"/>
              <a:t>окоченевшее</a:t>
            </a:r>
            <a:r>
              <a:rPr lang="ar-SA" sz="1600"/>
              <a:t> </a:t>
            </a:r>
            <a:r>
              <a:rPr lang="az-Cyrl-AZ" sz="1600"/>
              <a:t>оперенье</a:t>
            </a:r>
            <a:r>
              <a:rPr lang="ar-SA" sz="1600"/>
              <a:t>. </a:t>
            </a:r>
            <a:r>
              <a:rPr lang="az-Cyrl-AZ" sz="1600"/>
              <a:t>Туристы</a:t>
            </a:r>
            <a:r>
              <a:rPr lang="ar-SA" sz="1600"/>
              <a:t> </a:t>
            </a:r>
            <a:r>
              <a:rPr lang="az-Cyrl-AZ" sz="1600"/>
              <a:t>со</a:t>
            </a:r>
            <a:r>
              <a:rPr lang="ar-SA" sz="1600"/>
              <a:t> </a:t>
            </a:r>
            <a:r>
              <a:rPr lang="az-Cyrl-AZ" sz="1600"/>
              <a:t>всех</a:t>
            </a:r>
            <a:r>
              <a:rPr lang="ar-SA" sz="1600"/>
              <a:t> </a:t>
            </a:r>
            <a:r>
              <a:rPr lang="az-Cyrl-AZ" sz="1600"/>
              <a:t>концов</a:t>
            </a:r>
            <a:r>
              <a:rPr lang="ar-SA" sz="1600"/>
              <a:t> </a:t>
            </a:r>
            <a:r>
              <a:rPr lang="az-Cyrl-AZ" sz="1600"/>
              <a:t>мира</a:t>
            </a:r>
            <a:r>
              <a:rPr lang="ar-SA" sz="1600"/>
              <a:t> </a:t>
            </a:r>
            <a:r>
              <a:rPr lang="az-Cyrl-AZ" sz="1600"/>
              <a:t>наслаждаются</a:t>
            </a:r>
            <a:r>
              <a:rPr lang="ar-SA" sz="1600"/>
              <a:t> </a:t>
            </a:r>
            <a:r>
              <a:rPr lang="az-Cyrl-AZ" sz="1600"/>
              <a:t>редчайшим</a:t>
            </a:r>
            <a:r>
              <a:rPr lang="ar-SA" sz="1600"/>
              <a:t> </a:t>
            </a:r>
            <a:r>
              <a:rPr lang="az-Cyrl-AZ" sz="1600"/>
              <a:t>сочетанием</a:t>
            </a:r>
            <a:r>
              <a:rPr lang="ar-SA" sz="1600"/>
              <a:t> </a:t>
            </a:r>
            <a:r>
              <a:rPr lang="az-Cyrl-AZ" sz="1600"/>
              <a:t>моря</a:t>
            </a:r>
            <a:r>
              <a:rPr lang="ar-SA" sz="1600"/>
              <a:t>, </a:t>
            </a:r>
            <a:r>
              <a:rPr lang="az-Cyrl-AZ" sz="1600"/>
              <a:t>города и окружающей</a:t>
            </a:r>
            <a:r>
              <a:rPr lang="ar-SA" sz="1600"/>
              <a:t> </a:t>
            </a:r>
            <a:r>
              <a:rPr lang="az-Cyrl-AZ" sz="1600"/>
              <a:t>горной</a:t>
            </a:r>
            <a:r>
              <a:rPr lang="ar-SA" sz="1600"/>
              <a:t> </a:t>
            </a:r>
            <a:r>
              <a:rPr lang="az-Cyrl-AZ" sz="1600"/>
              <a:t>пустыни</a:t>
            </a:r>
            <a:r>
              <a:rPr lang="ar-SA" sz="1600"/>
              <a:t>, </a:t>
            </a:r>
            <a:r>
              <a:rPr lang="az-Cyrl-AZ" sz="1600"/>
              <a:t>которые</a:t>
            </a:r>
            <a:r>
              <a:rPr lang="ar-SA" sz="1600"/>
              <a:t> </a:t>
            </a:r>
            <a:r>
              <a:rPr lang="az-Cyrl-AZ" sz="1600"/>
              <a:t>круглый</a:t>
            </a:r>
            <a:r>
              <a:rPr lang="ar-SA" sz="1600"/>
              <a:t> </a:t>
            </a:r>
            <a:r>
              <a:rPr lang="az-Cyrl-AZ" sz="1600"/>
              <a:t>год</a:t>
            </a:r>
            <a:r>
              <a:rPr lang="ar-SA" sz="1600"/>
              <a:t> </a:t>
            </a:r>
            <a:r>
              <a:rPr lang="az-Cyrl-AZ" sz="1600"/>
              <a:t>предлагают</a:t>
            </a:r>
            <a:r>
              <a:rPr lang="ar-SA" sz="1600"/>
              <a:t> </a:t>
            </a:r>
            <a:r>
              <a:rPr lang="az-Cyrl-AZ" sz="1600"/>
              <a:t>им</a:t>
            </a:r>
            <a:r>
              <a:rPr lang="ar-SA" sz="1600"/>
              <a:t> </a:t>
            </a:r>
            <a:r>
              <a:rPr lang="az-Cyrl-AZ" sz="1600"/>
              <a:t>бесконечные</a:t>
            </a:r>
            <a:r>
              <a:rPr lang="ar-SA" sz="1600"/>
              <a:t> </a:t>
            </a:r>
            <a:r>
              <a:rPr lang="az-Cyrl-AZ" sz="1600"/>
              <a:t>возможности</a:t>
            </a:r>
            <a:r>
              <a:rPr lang="ar-SA" sz="1600"/>
              <a:t> </a:t>
            </a:r>
            <a:r>
              <a:rPr lang="az-Cyrl-AZ" sz="1600"/>
              <a:t>для</a:t>
            </a:r>
            <a:r>
              <a:rPr lang="ar-SA" sz="1600"/>
              <a:t> </a:t>
            </a:r>
            <a:r>
              <a:rPr lang="az-Cyrl-AZ" sz="1600"/>
              <a:t>отдыха и развлечений</a:t>
            </a:r>
            <a:r>
              <a:rPr lang="ar-SA" sz="1600"/>
              <a:t>. </a:t>
            </a:r>
            <a:r>
              <a:rPr lang="az-Cyrl-AZ" sz="1600"/>
              <a:t>Отдых в Эйлате</a:t>
            </a:r>
            <a:r>
              <a:rPr lang="ar-SA" sz="1600"/>
              <a:t> - </a:t>
            </a:r>
            <a:r>
              <a:rPr lang="az-Cyrl-AZ" sz="1600"/>
              <a:t>прекрасное</a:t>
            </a:r>
            <a:r>
              <a:rPr lang="ar-SA" sz="1600"/>
              <a:t> </a:t>
            </a:r>
            <a:r>
              <a:rPr lang="az-Cyrl-AZ" sz="1600"/>
              <a:t>сочетание</a:t>
            </a:r>
            <a:r>
              <a:rPr lang="ar-SA" sz="1600"/>
              <a:t> </a:t>
            </a:r>
            <a:r>
              <a:rPr lang="az-Cyrl-AZ" sz="1600"/>
              <a:t>климата и развлечений</a:t>
            </a:r>
            <a:r>
              <a:rPr lang="ar-SA" sz="1600"/>
              <a:t>, </a:t>
            </a:r>
            <a:r>
              <a:rPr lang="az-Cyrl-AZ" sz="1600"/>
              <a:t>моря и пустыни</a:t>
            </a:r>
            <a:r>
              <a:rPr lang="ar-SA" sz="1600"/>
              <a:t>, </a:t>
            </a:r>
            <a:r>
              <a:rPr lang="az-Cyrl-AZ" sz="1600"/>
              <a:t>гор и оазисов</a:t>
            </a:r>
            <a:r>
              <a:rPr lang="ar-SA" sz="1600"/>
              <a:t>, </a:t>
            </a:r>
            <a:r>
              <a:rPr lang="az-Cyrl-AZ" sz="1600"/>
              <a:t>простой</a:t>
            </a:r>
            <a:r>
              <a:rPr lang="ar-SA" sz="1600"/>
              <a:t> </a:t>
            </a:r>
            <a:r>
              <a:rPr lang="az-Cyrl-AZ" sz="1600"/>
              <a:t>кухни</a:t>
            </a:r>
            <a:r>
              <a:rPr lang="ar-SA" sz="1600"/>
              <a:t> </a:t>
            </a:r>
            <a:r>
              <a:rPr lang="az-Cyrl-AZ" sz="1600"/>
              <a:t>бедуинов и гастрономических</a:t>
            </a:r>
            <a:r>
              <a:rPr lang="ar-SA" sz="1600"/>
              <a:t> </a:t>
            </a:r>
            <a:r>
              <a:rPr lang="az-Cyrl-AZ" sz="1600"/>
              <a:t>изысков</a:t>
            </a:r>
            <a:r>
              <a:rPr lang="ar-SA" sz="1600"/>
              <a:t> </a:t>
            </a:r>
            <a:r>
              <a:rPr lang="az-Cyrl-AZ" sz="1600"/>
              <a:t>во</a:t>
            </a:r>
            <a:r>
              <a:rPr lang="ar-SA" sz="1600"/>
              <a:t> </a:t>
            </a:r>
            <a:r>
              <a:rPr lang="az-Cyrl-AZ" sz="1600"/>
              <a:t>французких</a:t>
            </a:r>
            <a:r>
              <a:rPr lang="ar-SA" sz="1600"/>
              <a:t> </a:t>
            </a:r>
            <a:r>
              <a:rPr lang="az-Cyrl-AZ" sz="1600"/>
              <a:t>ресторанах</a:t>
            </a:r>
            <a:r>
              <a:rPr lang="ar-SA" sz="1600"/>
              <a:t>. </a:t>
            </a:r>
            <a:endParaRPr lang="ru-RU" sz="1600"/>
          </a:p>
        </p:txBody>
      </p:sp>
      <p:pic>
        <p:nvPicPr>
          <p:cNvPr id="71688" name="Picture 8" descr="Эйлатский зали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81200"/>
            <a:ext cx="2532063" cy="3930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b="1"/>
              <a:t>ДЕЛЬФИНИЙ РИФ</a:t>
            </a:r>
            <a:r>
              <a:rPr lang="en-US"/>
              <a:t> 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812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b="1"/>
              <a:t>Дельфиний риф</a:t>
            </a:r>
            <a:r>
              <a:rPr lang="ar-SA" sz="1800"/>
              <a:t> </a:t>
            </a:r>
            <a:r>
              <a:rPr lang="az-Cyrl-AZ" sz="1800"/>
              <a:t>находится</a:t>
            </a:r>
            <a:r>
              <a:rPr lang="ar-SA" sz="1800"/>
              <a:t> </a:t>
            </a:r>
            <a:r>
              <a:rPr lang="az-Cyrl-AZ" sz="1800"/>
              <a:t>напротив</a:t>
            </a:r>
            <a:r>
              <a:rPr lang="ar-SA" sz="1800"/>
              <a:t> </a:t>
            </a:r>
            <a:r>
              <a:rPr lang="az-Cyrl-AZ" sz="1800"/>
              <a:t>центральной</a:t>
            </a:r>
            <a:r>
              <a:rPr lang="ar-SA" sz="1800"/>
              <a:t> </a:t>
            </a:r>
            <a:r>
              <a:rPr lang="az-Cyrl-AZ" sz="1800"/>
              <a:t>части</a:t>
            </a:r>
            <a:r>
              <a:rPr lang="ar-SA" sz="1800"/>
              <a:t> </a:t>
            </a:r>
            <a:r>
              <a:rPr lang="az-Cyrl-AZ" sz="1800"/>
              <a:t>южного</a:t>
            </a:r>
            <a:r>
              <a:rPr lang="ar-SA" sz="1800"/>
              <a:t> </a:t>
            </a:r>
            <a:r>
              <a:rPr lang="az-Cyrl-AZ" sz="1800"/>
              <a:t>побережья</a:t>
            </a:r>
            <a:r>
              <a:rPr lang="ar-SA" sz="1800"/>
              <a:t> </a:t>
            </a:r>
            <a:r>
              <a:rPr lang="az-Cyrl-AZ" sz="1800"/>
              <a:t>Эйлатского</a:t>
            </a:r>
            <a:r>
              <a:rPr lang="ar-SA" sz="1800"/>
              <a:t> </a:t>
            </a:r>
            <a:r>
              <a:rPr lang="az-Cyrl-AZ" sz="1800"/>
              <a:t>залива и занимает</a:t>
            </a:r>
            <a:r>
              <a:rPr lang="ar-SA" sz="1800"/>
              <a:t> </a:t>
            </a:r>
            <a:r>
              <a:rPr lang="az-Cyrl-AZ" sz="1800"/>
              <a:t>территорию</a:t>
            </a:r>
            <a:r>
              <a:rPr lang="ar-SA" sz="1800"/>
              <a:t> 10 000 </a:t>
            </a:r>
            <a:r>
              <a:rPr lang="az-Cyrl-AZ" sz="1800"/>
              <a:t>кв. м. Глубина</a:t>
            </a:r>
            <a:r>
              <a:rPr lang="ar-SA" sz="1800"/>
              <a:t> </a:t>
            </a:r>
            <a:r>
              <a:rPr lang="az-Cyrl-AZ" sz="1800"/>
              <a:t>погружения</a:t>
            </a:r>
            <a:r>
              <a:rPr lang="ar-SA" sz="1800"/>
              <a:t> </a:t>
            </a:r>
            <a:r>
              <a:rPr lang="az-Cyrl-AZ" sz="1800"/>
              <a:t>до</a:t>
            </a:r>
            <a:r>
              <a:rPr lang="ar-SA" sz="1800"/>
              <a:t> 18 </a:t>
            </a:r>
            <a:r>
              <a:rPr lang="az-Cyrl-AZ" sz="1800"/>
              <a:t>метров</a:t>
            </a:r>
            <a:r>
              <a:rPr lang="ar-SA" sz="1800"/>
              <a:t>. </a:t>
            </a:r>
            <a:endParaRPr lang="en-US" sz="1800"/>
          </a:p>
          <a:p>
            <a:pPr>
              <a:lnSpc>
                <a:spcPct val="80000"/>
              </a:lnSpc>
            </a:pPr>
            <a:r>
              <a:rPr lang="ar-SA" sz="1800">
                <a:latin typeface="Arial"/>
              </a:rPr>
              <a:t>     </a:t>
            </a:r>
            <a:r>
              <a:rPr lang="az-Cyrl-AZ" sz="1800"/>
              <a:t>Семья</a:t>
            </a:r>
            <a:r>
              <a:rPr lang="ar-SA" sz="1800"/>
              <a:t> </a:t>
            </a:r>
            <a:r>
              <a:rPr lang="az-Cyrl-AZ" sz="1800"/>
              <a:t>дельфинов</a:t>
            </a:r>
            <a:r>
              <a:rPr lang="ar-SA" sz="1800"/>
              <a:t> </a:t>
            </a:r>
            <a:r>
              <a:rPr lang="az-Cyrl-AZ" sz="1800"/>
              <a:t>здесь</a:t>
            </a:r>
            <a:r>
              <a:rPr lang="ar-SA" sz="1800"/>
              <a:t> </a:t>
            </a:r>
            <a:r>
              <a:rPr lang="az-Cyrl-AZ" sz="1800"/>
              <a:t>живет в условиях</a:t>
            </a:r>
            <a:r>
              <a:rPr lang="ar-SA" sz="1800"/>
              <a:t>, </a:t>
            </a:r>
            <a:r>
              <a:rPr lang="az-Cyrl-AZ" sz="1800"/>
              <a:t>максимально</a:t>
            </a:r>
            <a:r>
              <a:rPr lang="ar-SA" sz="1800"/>
              <a:t> </a:t>
            </a:r>
            <a:r>
              <a:rPr lang="az-Cyrl-AZ" sz="1800"/>
              <a:t>приближенных к естественным</a:t>
            </a:r>
            <a:r>
              <a:rPr lang="ar-SA" sz="1800"/>
              <a:t>. </a:t>
            </a:r>
            <a:r>
              <a:rPr lang="az-Cyrl-AZ" sz="1800"/>
              <a:t>Они</a:t>
            </a:r>
            <a:r>
              <a:rPr lang="ar-SA" sz="1800"/>
              <a:t> </a:t>
            </a:r>
            <a:r>
              <a:rPr lang="az-Cyrl-AZ" sz="1800"/>
              <a:t>ведут</a:t>
            </a:r>
            <a:r>
              <a:rPr lang="ar-SA" sz="1800"/>
              <a:t> </a:t>
            </a:r>
            <a:r>
              <a:rPr lang="az-Cyrl-AZ" sz="1800"/>
              <a:t>привычный</a:t>
            </a:r>
            <a:r>
              <a:rPr lang="ar-SA" sz="1800"/>
              <a:t> </a:t>
            </a:r>
            <a:r>
              <a:rPr lang="az-Cyrl-AZ" sz="1800"/>
              <a:t>для</a:t>
            </a:r>
            <a:r>
              <a:rPr lang="ar-SA" sz="1800"/>
              <a:t> </a:t>
            </a:r>
            <a:r>
              <a:rPr lang="az-Cyrl-AZ" sz="1800"/>
              <a:t>них</a:t>
            </a:r>
            <a:r>
              <a:rPr lang="ar-SA" sz="1800"/>
              <a:t> </a:t>
            </a:r>
            <a:r>
              <a:rPr lang="az-Cyrl-AZ" sz="1800"/>
              <a:t>образ</a:t>
            </a:r>
            <a:r>
              <a:rPr lang="ar-SA" sz="1800"/>
              <a:t> </a:t>
            </a:r>
            <a:r>
              <a:rPr lang="az-Cyrl-AZ" sz="1800"/>
              <a:t>жизни</a:t>
            </a:r>
            <a:r>
              <a:rPr lang="ar-SA" sz="1800"/>
              <a:t>: </a:t>
            </a:r>
            <a:r>
              <a:rPr lang="az-Cyrl-AZ" sz="1800"/>
              <a:t>охотятся</a:t>
            </a:r>
            <a:r>
              <a:rPr lang="ar-SA" sz="1800"/>
              <a:t>, </a:t>
            </a:r>
            <a:r>
              <a:rPr lang="az-Cyrl-AZ" sz="1800"/>
              <a:t>играют</a:t>
            </a:r>
            <a:r>
              <a:rPr lang="ar-SA" sz="1800"/>
              <a:t>, </a:t>
            </a:r>
            <a:r>
              <a:rPr lang="az-Cyrl-AZ" sz="1800"/>
              <a:t>ухаживают</a:t>
            </a:r>
            <a:r>
              <a:rPr lang="ar-SA" sz="1800"/>
              <a:t> </a:t>
            </a:r>
            <a:r>
              <a:rPr lang="az-Cyrl-AZ" sz="1800"/>
              <a:t>друг</a:t>
            </a:r>
            <a:r>
              <a:rPr lang="ar-SA" sz="1800"/>
              <a:t> </a:t>
            </a:r>
            <a:r>
              <a:rPr lang="az-Cyrl-AZ" sz="1800"/>
              <a:t>за</a:t>
            </a:r>
            <a:r>
              <a:rPr lang="ar-SA" sz="1800"/>
              <a:t> </a:t>
            </a:r>
            <a:r>
              <a:rPr lang="az-Cyrl-AZ" sz="1800"/>
              <a:t>другом, а люди</a:t>
            </a:r>
            <a:r>
              <a:rPr lang="ar-SA" sz="1800"/>
              <a:t> </a:t>
            </a:r>
            <a:r>
              <a:rPr lang="az-Cyrl-AZ" sz="1800"/>
              <a:t>могут</a:t>
            </a:r>
            <a:r>
              <a:rPr lang="ar-SA" sz="1800"/>
              <a:t> </a:t>
            </a:r>
            <a:r>
              <a:rPr lang="az-Cyrl-AZ" sz="1800"/>
              <a:t>поплавать с ними</a:t>
            </a:r>
            <a:r>
              <a:rPr lang="ar-SA" sz="1800"/>
              <a:t>, </a:t>
            </a:r>
            <a:r>
              <a:rPr lang="az-Cyrl-AZ" sz="1800"/>
              <a:t>потрогать</a:t>
            </a:r>
            <a:r>
              <a:rPr lang="ar-SA" sz="1800"/>
              <a:t>, </a:t>
            </a:r>
            <a:r>
              <a:rPr lang="az-Cyrl-AZ" sz="1800"/>
              <a:t>заглянуть в их</a:t>
            </a:r>
            <a:r>
              <a:rPr lang="ar-SA" sz="1800"/>
              <a:t> </a:t>
            </a:r>
            <a:r>
              <a:rPr lang="az-Cyrl-AZ" sz="1800"/>
              <a:t>мир</a:t>
            </a:r>
            <a:r>
              <a:rPr lang="ar-SA" sz="1800"/>
              <a:t>. </a:t>
            </a:r>
            <a:endParaRPr lang="ru-RU" sz="1800"/>
          </a:p>
        </p:txBody>
      </p:sp>
      <p:pic>
        <p:nvPicPr>
          <p:cNvPr id="73736" name="Picture 8" descr="0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14725"/>
            <a:ext cx="4945063" cy="3343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000" b="1"/>
              <a:t>ПОДВОДНАЯ ОБСЕРВАТОРИЯ</a:t>
            </a:r>
            <a:r>
              <a:rPr lang="en-US" sz="4000"/>
              <a:t> </a:t>
            </a:r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Здесь находится одна из главных подводных красот Эйлата, коралловый риф "Японские сады". Множество рыб разных размеров, цветов и оттенков снуют в его зарослях. Говорят, что специально их не подкармливают, но, тем не менее, они собираются именно здесь. Наверное, понаблюдать за людьми. </a:t>
            </a:r>
          </a:p>
        </p:txBody>
      </p:sp>
      <p:pic>
        <p:nvPicPr>
          <p:cNvPr id="75784" name="Picture 8" descr="Подводная обсерватория в Эйла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7563" y="2057400"/>
            <a:ext cx="4516437" cy="3684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САФАРИ ПО ПУСТЫНЕ </a:t>
            </a:r>
          </a:p>
        </p:txBody>
      </p:sp>
      <p:pic>
        <p:nvPicPr>
          <p:cNvPr id="77832" name="Picture 8" descr="Сафари на верблюдах в Эйла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981200"/>
            <a:ext cx="6370638" cy="4230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b="1"/>
              <a:t>ПАРК ТИМНА</a:t>
            </a:r>
            <a:r>
              <a:rPr lang="en-US"/>
              <a:t> 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Эйлатский регион знаменит геологическими разломами, которые образовали величественные каньоны, как, например, в парке Тимна, расположенном в 25 км к северу от Эйлата в прерии Арава (всего в 20 минутах езды от Эйлата), где некогда были копи царя Соломона. </a:t>
            </a:r>
          </a:p>
        </p:txBody>
      </p:sp>
      <p:pic>
        <p:nvPicPr>
          <p:cNvPr id="80904" name="Picture 8" descr="Парк Тимна, Эйла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133600"/>
            <a:ext cx="4652963" cy="3182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/>
              <a:t>Среди аттракций парка - Храм Тимны, посвященный богине Хатхор, выстроенный в виде открытого двора с различными предметами религиозного культа. Озеро Тимна, которое является как бы центром развлечений для всей семьи. В то время как дети совершают плавание по озеру на педальных лодках, родители могут посетить "Нехуштимну", где демонстрируется изготовление меди и чеканка медных монет времен царя Соломона или побывать в бедуинском шатре, где Вам предложат кофе по-восточному. </a:t>
            </a:r>
          </a:p>
        </p:txBody>
      </p:sp>
      <p:pic>
        <p:nvPicPr>
          <p:cNvPr id="83976" name="Picture 8" descr="Прогулка на джипах в парке Тимна, Эйла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981200"/>
            <a:ext cx="2476500" cy="3846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/>
              <a:t>Дайвинг на Красном море </a:t>
            </a:r>
          </a:p>
        </p:txBody>
      </p:sp>
      <p:pic>
        <p:nvPicPr>
          <p:cNvPr id="86021" name="Picture 5" descr="Дайвинг в Эйла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7185025" cy="4656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/>
              <a:t>Herods Hotel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r>
              <a:rPr lang="en-US" sz="2800"/>
              <a:t>Уникальный отель особой выдающейся архитектуры, напоминает восточный дворец из сказки "1000 и 1 ночь". Назван в честь знаменитого царя Ирода. </a:t>
            </a:r>
          </a:p>
        </p:txBody>
      </p:sp>
      <p:pic>
        <p:nvPicPr>
          <p:cNvPr id="87048" name="Picture 8" descr="herodsSherResort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4278313" cy="3294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b="1"/>
              <a:t>HERODS FORUM</a:t>
            </a:r>
            <a:r>
              <a:rPr lang="en-US"/>
              <a:t> </a:t>
            </a:r>
          </a:p>
        </p:txBody>
      </p:sp>
      <p:pic>
        <p:nvPicPr>
          <p:cNvPr id="89095" name="Picture 7" descr="herodsvital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52600"/>
            <a:ext cx="3081338" cy="4559300"/>
          </a:xfrm>
          <a:prstGeom prst="rect">
            <a:avLst/>
          </a:prstGeom>
          <a:noFill/>
        </p:spPr>
      </p:pic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8924925" y="0"/>
            <a:ext cx="219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000">
                <a:solidFill>
                  <a:srgbClr val="663300"/>
                </a:solidFill>
                <a:latin typeface="Arial" charset="0"/>
              </a:rPr>
              <a:t> </a:t>
            </a:r>
            <a:endParaRPr lang="en-US">
              <a:latin typeface="Arial" charset="0"/>
            </a:endParaRPr>
          </a:p>
        </p:txBody>
      </p:sp>
      <p:pic>
        <p:nvPicPr>
          <p:cNvPr id="89098" name="Picture 10" descr="herodsvital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209800"/>
            <a:ext cx="3721100" cy="374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 sz="4000"/>
              <a:t>Валюта Израиля .</a:t>
            </a:r>
            <a:br>
              <a:rPr lang="ru-RU" sz="4000"/>
            </a:br>
            <a:r>
              <a:rPr lang="ru-RU" sz="4000"/>
              <a:t>100 агарот = 1 шекелю.</a:t>
            </a:r>
          </a:p>
        </p:txBody>
      </p:sp>
      <p:pic>
        <p:nvPicPr>
          <p:cNvPr id="13319" name="Picture 7" descr="c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114800"/>
            <a:ext cx="3071813" cy="1608138"/>
          </a:xfrm>
          <a:prstGeom prst="rect">
            <a:avLst/>
          </a:prstGeom>
          <a:noFill/>
        </p:spPr>
      </p:pic>
      <p:pic>
        <p:nvPicPr>
          <p:cNvPr id="13321" name="Picture 9" descr="c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133600"/>
            <a:ext cx="4743450" cy="2422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 sz="4000" b="1">
                <a:solidFill>
                  <a:srgbClr val="FFFFFF"/>
                </a:solidFill>
                <a:effectLst/>
              </a:rPr>
              <a:t>Древнееврейские</a:t>
            </a:r>
            <a:br>
              <a:rPr lang="ru-RU" sz="4000" b="1">
                <a:solidFill>
                  <a:srgbClr val="FFFFFF"/>
                </a:solidFill>
                <a:effectLst/>
              </a:rPr>
            </a:br>
            <a:r>
              <a:rPr lang="ru-RU" sz="4000" b="1">
                <a:solidFill>
                  <a:srgbClr val="FFFFFF"/>
                </a:solidFill>
                <a:effectLst/>
              </a:rPr>
              <a:t>головные уборы</a:t>
            </a:r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>
                <a:solidFill>
                  <a:srgbClr val="FFFF00"/>
                </a:solidFill>
              </a:rPr>
              <a:t>На голову простые евреи повязывали шерстя-ные платки,или просто перевязывали воло-сы шнрком.Знать носила повязки-гладкие, или в виде тюрбана,а также капюшоны.Жен-щины надевали сетчатые шапочки,украшен-ные жемчугом,поверх которых набрасывали длинную прозрачную вуаль.</a:t>
            </a:r>
          </a:p>
        </p:txBody>
      </p:sp>
      <p:pic>
        <p:nvPicPr>
          <p:cNvPr id="29703" name="Picture 7" descr="4"/>
          <p:cNvPicPr>
            <a:picLocks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2057400"/>
            <a:ext cx="4038600" cy="2343150"/>
          </a:xfrm>
          <a:noFill/>
          <a:ln w="76200">
            <a:solidFill>
              <a:srgbClr val="FFCC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/>
              <a:t>Израиль на все времена </a:t>
            </a:r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400"/>
              <a:t>Израиль предлагает своим гостям абсолютно все - от возвышенного до земного. Это духовные высоты </a:t>
            </a:r>
            <a:r>
              <a:rPr lang="az-Cyrl-AZ" sz="1400">
                <a:hlinkClick r:id="rId2"/>
              </a:rPr>
              <a:t>Иерусалима</a:t>
            </a:r>
            <a:r>
              <a:rPr lang="az-Cyrl-AZ" sz="1400"/>
              <a:t> и самая</a:t>
            </a:r>
            <a:r>
              <a:rPr lang="ar-SA" sz="1400"/>
              <a:t> </a:t>
            </a:r>
            <a:r>
              <a:rPr lang="az-Cyrl-AZ" sz="1400"/>
              <a:t>низкая</a:t>
            </a:r>
            <a:r>
              <a:rPr lang="ar-SA" sz="1400"/>
              <a:t> </a:t>
            </a:r>
            <a:r>
              <a:rPr lang="az-Cyrl-AZ" sz="1400"/>
              <a:t>точка</a:t>
            </a:r>
            <a:r>
              <a:rPr lang="ar-SA" sz="1400"/>
              <a:t> </a:t>
            </a:r>
            <a:r>
              <a:rPr lang="az-Cyrl-AZ" sz="1400"/>
              <a:t>земной</a:t>
            </a:r>
            <a:r>
              <a:rPr lang="ar-SA" sz="1400"/>
              <a:t> </a:t>
            </a:r>
            <a:r>
              <a:rPr lang="az-Cyrl-AZ" sz="1400"/>
              <a:t>поверхности</a:t>
            </a:r>
            <a:r>
              <a:rPr lang="ar-SA" sz="1400"/>
              <a:t> - </a:t>
            </a:r>
            <a:r>
              <a:rPr lang="az-Cyrl-AZ" sz="1400">
                <a:hlinkClick r:id="rId3"/>
              </a:rPr>
              <a:t>Мертвое</a:t>
            </a:r>
            <a:r>
              <a:rPr lang="ar-SA" sz="1400">
                <a:hlinkClick r:id="rId3"/>
              </a:rPr>
              <a:t> </a:t>
            </a:r>
            <a:r>
              <a:rPr lang="az-Cyrl-AZ" sz="1400">
                <a:hlinkClick r:id="rId3"/>
              </a:rPr>
              <a:t>море</a:t>
            </a:r>
            <a:r>
              <a:rPr lang="ar-SA" sz="1400"/>
              <a:t>. </a:t>
            </a:r>
            <a:r>
              <a:rPr lang="az-Cyrl-AZ" sz="1400"/>
              <a:t>Это</a:t>
            </a:r>
            <a:r>
              <a:rPr lang="ar-SA" sz="1400"/>
              <a:t> </a:t>
            </a:r>
            <a:r>
              <a:rPr lang="az-Cyrl-AZ" sz="1400"/>
              <a:t>раскопки</a:t>
            </a:r>
            <a:r>
              <a:rPr lang="ar-SA" sz="1400"/>
              <a:t> </a:t>
            </a:r>
            <a:r>
              <a:rPr lang="az-Cyrl-AZ" sz="1400"/>
              <a:t>древних и могущественных</a:t>
            </a:r>
            <a:r>
              <a:rPr lang="ar-SA" sz="1400"/>
              <a:t> </a:t>
            </a:r>
            <a:r>
              <a:rPr lang="az-Cyrl-AZ" sz="1400"/>
              <a:t>цивилизаций и современные</a:t>
            </a:r>
            <a:r>
              <a:rPr lang="ar-SA" sz="1400"/>
              <a:t> </a:t>
            </a:r>
            <a:r>
              <a:rPr lang="az-Cyrl-AZ" sz="1400"/>
              <a:t>города</a:t>
            </a:r>
            <a:r>
              <a:rPr lang="ar-SA" sz="1400"/>
              <a:t>. </a:t>
            </a:r>
            <a:r>
              <a:rPr lang="az-Cyrl-AZ" sz="1400"/>
              <a:t>Это</a:t>
            </a:r>
            <a:r>
              <a:rPr lang="ar-SA" sz="1400"/>
              <a:t> </a:t>
            </a:r>
            <a:r>
              <a:rPr lang="az-Cyrl-AZ" sz="1400"/>
              <a:t>истоки</a:t>
            </a:r>
            <a:r>
              <a:rPr lang="ar-SA" sz="1400"/>
              <a:t> </a:t>
            </a:r>
            <a:r>
              <a:rPr lang="az-Cyrl-AZ" sz="1400"/>
              <a:t>веры и святыни</a:t>
            </a:r>
            <a:r>
              <a:rPr lang="ar-SA" sz="1400"/>
              <a:t> </a:t>
            </a:r>
            <a:r>
              <a:rPr lang="az-Cyrl-AZ" sz="1400"/>
              <a:t>расположенные у стены</a:t>
            </a:r>
            <a:r>
              <a:rPr lang="ar-SA" sz="1400"/>
              <a:t> </a:t>
            </a:r>
            <a:r>
              <a:rPr lang="az-Cyrl-AZ" sz="1400"/>
              <a:t>плача и в мистическом</a:t>
            </a:r>
            <a:r>
              <a:rPr lang="ar-SA" sz="1400"/>
              <a:t> </a:t>
            </a:r>
            <a:r>
              <a:rPr lang="az-Cyrl-AZ" sz="1400"/>
              <a:t>Цфате</a:t>
            </a:r>
            <a:r>
              <a:rPr lang="ar-SA" sz="1400">
                <a:latin typeface="Arial"/>
              </a:rPr>
              <a:t>… </a:t>
            </a:r>
            <a:r>
              <a:rPr lang="az-Cyrl-AZ" sz="1400"/>
              <a:t>Виа</a:t>
            </a:r>
            <a:r>
              <a:rPr lang="ar-SA" sz="1400"/>
              <a:t> </a:t>
            </a:r>
            <a:r>
              <a:rPr lang="az-Cyrl-AZ" sz="1400"/>
              <a:t>Долороза и холмы</a:t>
            </a:r>
            <a:r>
              <a:rPr lang="ar-SA" sz="1400"/>
              <a:t> </a:t>
            </a:r>
            <a:r>
              <a:rPr lang="az-Cyrl-AZ" sz="1400"/>
              <a:t>Галилеи</a:t>
            </a:r>
            <a:r>
              <a:rPr lang="ar-SA" sz="1400">
                <a:latin typeface="Arial"/>
              </a:rPr>
              <a:t>… </a:t>
            </a:r>
            <a:r>
              <a:rPr lang="az-Cyrl-AZ" sz="1400"/>
              <a:t>Купол</a:t>
            </a:r>
            <a:r>
              <a:rPr lang="ar-SA" sz="1400"/>
              <a:t> </a:t>
            </a:r>
            <a:r>
              <a:rPr lang="az-Cyrl-AZ" sz="1400"/>
              <a:t>мечети</a:t>
            </a:r>
            <a:r>
              <a:rPr lang="ar-SA" sz="1400"/>
              <a:t> </a:t>
            </a:r>
            <a:r>
              <a:rPr lang="az-Cyrl-AZ" sz="1400"/>
              <a:t>Аль-Акса</a:t>
            </a:r>
            <a:r>
              <a:rPr lang="ar-SA" sz="1400">
                <a:latin typeface="Arial"/>
              </a:rPr>
              <a:t>… </a:t>
            </a:r>
            <a:r>
              <a:rPr lang="az-Cyrl-AZ" sz="1400"/>
              <a:t>Бахайский</a:t>
            </a:r>
            <a:r>
              <a:rPr lang="ar-SA" sz="1400"/>
              <a:t> </a:t>
            </a:r>
            <a:r>
              <a:rPr lang="az-Cyrl-AZ" sz="1400"/>
              <a:t>храм в Хайфе</a:t>
            </a:r>
            <a:r>
              <a:rPr lang="ar-SA" sz="1400">
                <a:latin typeface="Arial"/>
              </a:rPr>
              <a:t>… </a:t>
            </a:r>
            <a:r>
              <a:rPr lang="az-Cyrl-AZ" sz="1400"/>
              <a:t>Современные</a:t>
            </a:r>
            <a:r>
              <a:rPr lang="ar-SA" sz="1400"/>
              <a:t> </a:t>
            </a:r>
            <a:r>
              <a:rPr lang="az-Cyrl-AZ" sz="1400"/>
              <a:t>курорты</a:t>
            </a:r>
            <a:r>
              <a:rPr lang="ar-SA" sz="1400"/>
              <a:t> </a:t>
            </a:r>
            <a:r>
              <a:rPr lang="az-Cyrl-AZ" sz="1400"/>
              <a:t>на</a:t>
            </a:r>
            <a:r>
              <a:rPr lang="ar-SA" sz="1400"/>
              <a:t> </a:t>
            </a:r>
            <a:r>
              <a:rPr lang="az-Cyrl-AZ" sz="1400"/>
              <a:t>берегах</a:t>
            </a:r>
            <a:r>
              <a:rPr lang="ar-SA" sz="1400"/>
              <a:t> </a:t>
            </a:r>
            <a:r>
              <a:rPr lang="az-Cyrl-AZ" sz="1400"/>
              <a:t>легендарных</a:t>
            </a:r>
            <a:r>
              <a:rPr lang="ar-SA" sz="1400"/>
              <a:t> </a:t>
            </a:r>
            <a:r>
              <a:rPr lang="az-Cyrl-AZ" sz="1400"/>
              <a:t>морей и бальнеологические</a:t>
            </a:r>
            <a:r>
              <a:rPr lang="ar-SA" sz="1400"/>
              <a:t> </a:t>
            </a:r>
            <a:r>
              <a:rPr lang="az-Cyrl-AZ" sz="1400"/>
              <a:t>лечебницы с минеральными</a:t>
            </a:r>
            <a:r>
              <a:rPr lang="ar-SA" sz="1400"/>
              <a:t> </a:t>
            </a:r>
            <a:r>
              <a:rPr lang="az-Cyrl-AZ" sz="1400"/>
              <a:t>водами</a:t>
            </a:r>
            <a:r>
              <a:rPr lang="ar-SA" sz="1400"/>
              <a:t> </a:t>
            </a:r>
            <a:r>
              <a:rPr lang="az-Cyrl-AZ" sz="1400"/>
              <a:t>вблизи</a:t>
            </a:r>
            <a:r>
              <a:rPr lang="ar-SA" sz="1400"/>
              <a:t> </a:t>
            </a:r>
            <a:r>
              <a:rPr lang="az-Cyrl-AZ" sz="1400"/>
              <a:t>древних</a:t>
            </a:r>
            <a:r>
              <a:rPr lang="ar-SA" sz="1400"/>
              <a:t> </a:t>
            </a:r>
            <a:r>
              <a:rPr lang="az-Cyrl-AZ" sz="1400"/>
              <a:t>римских</a:t>
            </a:r>
            <a:r>
              <a:rPr lang="ar-SA" sz="1400"/>
              <a:t> </a:t>
            </a:r>
            <a:r>
              <a:rPr lang="az-Cyrl-AZ" sz="1400"/>
              <a:t>бань</a:t>
            </a:r>
            <a:r>
              <a:rPr lang="ar-SA" sz="1400"/>
              <a:t>.</a:t>
            </a:r>
            <a:endParaRPr lang="en-US" sz="1400"/>
          </a:p>
          <a:p>
            <a:pPr>
              <a:lnSpc>
                <a:spcPct val="80000"/>
              </a:lnSpc>
            </a:pPr>
            <a:r>
              <a:rPr lang="az-Cyrl-AZ" sz="1400"/>
              <a:t>Микрокосм</a:t>
            </a:r>
            <a:r>
              <a:rPr lang="ar-SA" sz="1400"/>
              <a:t> </a:t>
            </a:r>
            <a:r>
              <a:rPr lang="az-Cyrl-AZ" sz="1400"/>
              <a:t>разнообразнейших</a:t>
            </a:r>
            <a:r>
              <a:rPr lang="ar-SA" sz="1400"/>
              <a:t> </a:t>
            </a:r>
            <a:r>
              <a:rPr lang="az-Cyrl-AZ" sz="1400"/>
              <a:t>земных и горных</a:t>
            </a:r>
            <a:r>
              <a:rPr lang="ar-SA" sz="1400"/>
              <a:t> </a:t>
            </a:r>
            <a:r>
              <a:rPr lang="az-Cyrl-AZ" sz="1400"/>
              <a:t>пород</a:t>
            </a:r>
            <a:r>
              <a:rPr lang="ar-SA" sz="1400"/>
              <a:t>, </a:t>
            </a:r>
            <a:r>
              <a:rPr lang="az-Cyrl-AZ" sz="1400"/>
              <a:t>сафари в пустыне</a:t>
            </a:r>
            <a:r>
              <a:rPr lang="ar-SA" sz="1400"/>
              <a:t>, </a:t>
            </a:r>
            <a:r>
              <a:rPr lang="az-Cyrl-AZ" sz="1400"/>
              <a:t>восхождение</a:t>
            </a:r>
            <a:r>
              <a:rPr lang="ar-SA" sz="1400"/>
              <a:t> </a:t>
            </a:r>
            <a:r>
              <a:rPr lang="az-Cyrl-AZ" sz="1400"/>
              <a:t>на</a:t>
            </a:r>
            <a:r>
              <a:rPr lang="ar-SA" sz="1400"/>
              <a:t> </a:t>
            </a:r>
            <a:r>
              <a:rPr lang="az-Cyrl-AZ" sz="1400"/>
              <a:t>горы</a:t>
            </a:r>
            <a:r>
              <a:rPr lang="ar-SA" sz="1400"/>
              <a:t>, </a:t>
            </a:r>
            <a:r>
              <a:rPr lang="az-Cyrl-AZ" sz="1400"/>
              <a:t>велосипедные</a:t>
            </a:r>
            <a:r>
              <a:rPr lang="ar-SA" sz="1400"/>
              <a:t> </a:t>
            </a:r>
            <a:r>
              <a:rPr lang="az-Cyrl-AZ" sz="1400"/>
              <a:t>прогулки</a:t>
            </a:r>
            <a:r>
              <a:rPr lang="ar-SA" sz="1400"/>
              <a:t>, </a:t>
            </a:r>
            <a:r>
              <a:rPr lang="az-Cyrl-AZ" sz="1400"/>
              <a:t>туристические</a:t>
            </a:r>
            <a:r>
              <a:rPr lang="ar-SA" sz="1400"/>
              <a:t> </a:t>
            </a:r>
            <a:r>
              <a:rPr lang="az-Cyrl-AZ" sz="1400"/>
              <a:t>переходы</a:t>
            </a:r>
            <a:r>
              <a:rPr lang="ar-SA" sz="1400"/>
              <a:t>.</a:t>
            </a:r>
            <a:endParaRPr lang="ru-RU" sz="1400"/>
          </a:p>
        </p:txBody>
      </p:sp>
      <p:pic>
        <p:nvPicPr>
          <p:cNvPr id="92168" name="Picture 8" descr="0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1905000"/>
            <a:ext cx="3117850" cy="4551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/>
              <a:t>Страна четырех морей </a:t>
            </a:r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03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Израиль славится своими морями так же, как и пустынями, и в контрасте между тем и другим заключается главное очарование его покоряющей красоты.</a:t>
            </a:r>
            <a:br>
              <a:rPr lang="en-US" sz="2800"/>
            </a:br>
            <a:endParaRPr lang="en-US" sz="2800"/>
          </a:p>
        </p:txBody>
      </p:sp>
      <p:pic>
        <p:nvPicPr>
          <p:cNvPr id="95240" name="Picture 8" descr="TEL_0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4988" y="2362200"/>
            <a:ext cx="4799012" cy="3190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/>
              <a:t>ИЕРУСАЛИМ </a:t>
            </a:r>
            <a:r>
              <a:rPr lang="en-US">
                <a:latin typeface="Arial"/>
              </a:rPr>
              <a:t>–</a:t>
            </a:r>
            <a:r>
              <a:rPr lang="en-US"/>
              <a:t> </a:t>
            </a:r>
            <a:r>
              <a:rPr lang="en-US" b="1"/>
              <a:t>Столица</a:t>
            </a:r>
            <a:r>
              <a:rPr lang="en-US"/>
              <a:t> </a:t>
            </a:r>
          </a:p>
        </p:txBody>
      </p:sp>
      <p:pic>
        <p:nvPicPr>
          <p:cNvPr id="62467" name="Picture 3" descr="Inside G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00200"/>
            <a:ext cx="7011988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298</TotalTime>
  <Words>2376</Words>
  <Application>Microsoft Office PowerPoint</Application>
  <PresentationFormat>Экран (4:3)</PresentationFormat>
  <Paragraphs>88</Paragraphs>
  <Slides>49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3" baseType="lpstr">
      <vt:lpstr>Arial</vt:lpstr>
      <vt:lpstr>Tahoma</vt:lpstr>
      <vt:lpstr>Wingdings</vt:lpstr>
      <vt:lpstr>Ocean</vt:lpstr>
      <vt:lpstr>Израиль  Флаг Государства Израиль являет собой белое молитвенное покрывало (талит) с голубой Звездой Давида (маген-Давидом) в центре </vt:lpstr>
      <vt:lpstr>Слайд 2</vt:lpstr>
      <vt:lpstr>Слайд 3</vt:lpstr>
      <vt:lpstr>Герб Государства Израиль - семисвечник (менора) - напоминает растение, известное в древности под названием мория. Ветви оливы, обрамляющие менору, символизируют стремление еврейского народа к миру </vt:lpstr>
      <vt:lpstr>Валюта Израиля . 100 агарот = 1 шекелю.</vt:lpstr>
      <vt:lpstr>Древнееврейские головные уборы</vt:lpstr>
      <vt:lpstr>Израиль на все времена </vt:lpstr>
      <vt:lpstr>Страна четырех морей </vt:lpstr>
      <vt:lpstr>ИЕРУСАЛИМ – Столица </vt:lpstr>
      <vt:lpstr>Стена Плача. Wailing Wall, Western Wall (англ.); Ha-Kotel ha-ma'arawi (евр.), т. е. «Западная стена». </vt:lpstr>
      <vt:lpstr>Иерусалим христианский - паломничество по святым местам   </vt:lpstr>
      <vt:lpstr>Раннее израильское государство известно со 2 тысячелетия до н.э. как Иудея. В разное времяоно находилось под властью Вавилона и Рима. Римляне же и переименовали Иудею в Палестину.  </vt:lpstr>
      <vt:lpstr>Слайд 13</vt:lpstr>
      <vt:lpstr>Слайд 14</vt:lpstr>
      <vt:lpstr>Слайд 15</vt:lpstr>
      <vt:lpstr>Вифлеем (Бейт-Лехем)  </vt:lpstr>
      <vt:lpstr>Мусульманская святыня в Иерусалиме   </vt:lpstr>
      <vt:lpstr>Бахайский храм, Персидские сады.  </vt:lpstr>
      <vt:lpstr>Хайфа </vt:lpstr>
      <vt:lpstr>Акко </vt:lpstr>
      <vt:lpstr>Галилея </vt:lpstr>
      <vt:lpstr>Тверия </vt:lpstr>
      <vt:lpstr>Назарет </vt:lpstr>
      <vt:lpstr>Кейсария </vt:lpstr>
      <vt:lpstr>Герцлия </vt:lpstr>
      <vt:lpstr>Тель-Авив </vt:lpstr>
      <vt:lpstr>Тель-Авив </vt:lpstr>
      <vt:lpstr>Тель-Авив</vt:lpstr>
      <vt:lpstr>Набережная Тель Авива   </vt:lpstr>
      <vt:lpstr>Тель Авив: Шоссе Аялон  </vt:lpstr>
      <vt:lpstr>Тель Авив: Железнодорожная станция  </vt:lpstr>
      <vt:lpstr>Тель Авив: Река Аялон  </vt:lpstr>
      <vt:lpstr>Тель Авив: Центр Азриэли  </vt:lpstr>
      <vt:lpstr>Тель Авив: Лето на Бирже  </vt:lpstr>
      <vt:lpstr>спортивное ориентирование в школах Израиля </vt:lpstr>
      <vt:lpstr>Слайд 36</vt:lpstr>
      <vt:lpstr>Хамат-Гадер: оздоровление и развлечение</vt:lpstr>
      <vt:lpstr>Мёртвое море находится приблизительно на 400 м. ниже уровня моря в самой низкой точке на поверхности земли </vt:lpstr>
      <vt:lpstr>Слайд 39</vt:lpstr>
      <vt:lpstr>Эйлат, Красное море - жемчужина Израиля </vt:lpstr>
      <vt:lpstr>Это - Эйлат </vt:lpstr>
      <vt:lpstr>ДЕЛЬФИНИЙ РИФ </vt:lpstr>
      <vt:lpstr>ПОДВОДНАЯ ОБСЕРВАТОРИЯ </vt:lpstr>
      <vt:lpstr>САФАРИ ПО ПУСТЫНЕ </vt:lpstr>
      <vt:lpstr>ПАРК ТИМНА </vt:lpstr>
      <vt:lpstr>Слайд 46</vt:lpstr>
      <vt:lpstr>Дайвинг на Красном море </vt:lpstr>
      <vt:lpstr>Herods Hotel</vt:lpstr>
      <vt:lpstr>HERODS FORUM </vt:lpstr>
    </vt:vector>
  </TitlesOfParts>
  <Company>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Израиль </dc:title>
  <dc:creator>vit</dc:creator>
  <cp:lastModifiedBy>Admin</cp:lastModifiedBy>
  <cp:revision>34</cp:revision>
  <dcterms:created xsi:type="dcterms:W3CDTF">2004-01-24T21:03:39Z</dcterms:created>
  <dcterms:modified xsi:type="dcterms:W3CDTF">2012-02-15T22:45:48Z</dcterms:modified>
</cp:coreProperties>
</file>