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89" r:id="rId3"/>
    <p:sldId id="296" r:id="rId4"/>
    <p:sldId id="290" r:id="rId5"/>
    <p:sldId id="291" r:id="rId6"/>
    <p:sldId id="292" r:id="rId7"/>
    <p:sldId id="293" r:id="rId8"/>
    <p:sldId id="294" r:id="rId9"/>
    <p:sldId id="295" r:id="rId10"/>
    <p:sldId id="266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73" r:id="rId21"/>
    <p:sldId id="274" r:id="rId22"/>
    <p:sldId id="275" r:id="rId23"/>
    <p:sldId id="259" r:id="rId24"/>
    <p:sldId id="272" r:id="rId25"/>
    <p:sldId id="276" r:id="rId26"/>
    <p:sldId id="277" r:id="rId27"/>
    <p:sldId id="279" r:id="rId28"/>
    <p:sldId id="267" r:id="rId29"/>
    <p:sldId id="260" r:id="rId30"/>
    <p:sldId id="261" r:id="rId31"/>
    <p:sldId id="262" r:id="rId32"/>
    <p:sldId id="263" r:id="rId33"/>
    <p:sldId id="268" r:id="rId34"/>
    <p:sldId id="269" r:id="rId35"/>
    <p:sldId id="270" r:id="rId36"/>
    <p:sldId id="271" r:id="rId37"/>
    <p:sldId id="297" r:id="rId38"/>
    <p:sldId id="265" r:id="rId39"/>
  </p:sldIdLst>
  <p:sldSz cx="9144000" cy="6858000" type="screen4x3"/>
  <p:notesSz cx="6858000" cy="9144000"/>
  <p:defaultTextStyle>
    <a:defPPr>
      <a:defRPr lang="ru-RU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50" autoAdjust="0"/>
    <p:restoredTop sz="94699" autoAdjust="0"/>
  </p:normalViewPr>
  <p:slideViewPr>
    <p:cSldViewPr>
      <p:cViewPr>
        <p:scale>
          <a:sx n="66" d="100"/>
          <a:sy n="66" d="100"/>
        </p:scale>
        <p:origin x="-1416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44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74FA2B1-CA51-43BC-8108-86FA284B5A3D}" type="slidenum">
              <a:rPr lang="he-IL"/>
              <a:pPr/>
              <a:t>‹#›</a:t>
            </a:fld>
            <a:endParaRPr lang="ru-R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998E9-1ABE-4CCA-A186-92F0E4F6BD95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69261-78F2-4224-8846-C947F7A8C659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35B33-8F06-41EF-92D9-35705CBB6206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7268D-9C6C-4630-AD7D-83F0D6288D7E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31111-132E-427E-B116-90071AD2596C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59BCE-AD37-4284-93B0-BD07A1EB443E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050B7-F674-4A8C-AD22-6CBB8EE48F64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B2164-86BC-43AD-BC9E-BA6120C4F86F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94FC2-43C1-45C8-8537-7CD85EC678AD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21AD8-0997-482A-8A19-6E15181E3567}" type="slidenum">
              <a:rPr lang="he-IL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018A422-485D-4683-A184-1738056E7ECF}" type="slidenum">
              <a:rPr lang="he-IL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cuments%20and%20Settings\vit\My%20Documents\hatikva01.mid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sraelimir2.narod.ru/00-1.html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sraelimir2.narod.ru/27-1.html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sraelimir1.narod.ru/03-1.html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saba34.narod.ru/kumran.html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2400"/>
              <a:t>JERUSALEM </a:t>
            </a:r>
            <a:r>
              <a:rPr lang="ru-RU" sz="4000"/>
              <a:t/>
            </a:r>
            <a:br>
              <a:rPr lang="ru-RU" sz="4000"/>
            </a:br>
            <a:r>
              <a:rPr lang="ru-RU" sz="4000"/>
              <a:t> </a:t>
            </a:r>
            <a:r>
              <a:rPr lang="ru-RU">
                <a:solidFill>
                  <a:srgbClr val="CC0000"/>
                </a:solidFill>
              </a:rPr>
              <a:t>ИЕРУСАЛИМ</a:t>
            </a:r>
            <a:r>
              <a:rPr lang="ru-RU" sz="4000"/>
              <a:t> </a:t>
            </a:r>
            <a:br>
              <a:rPr lang="ru-RU" sz="4000"/>
            </a:br>
            <a:r>
              <a:rPr lang="ru-RU" sz="1200"/>
              <a:t>музыка: Гимн Израиля</a:t>
            </a:r>
          </a:p>
        </p:txBody>
      </p:sp>
      <p:pic>
        <p:nvPicPr>
          <p:cNvPr id="6153" name="Picture 9" descr="Jerusalem-Jaffagate"/>
          <p:cNvPicPr>
            <a:picLocks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844675"/>
            <a:ext cx="6034088" cy="4114800"/>
          </a:xfrm>
          <a:noFill/>
          <a:ln/>
        </p:spPr>
      </p:pic>
      <p:pic>
        <p:nvPicPr>
          <p:cNvPr id="6159" name="hatikva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5805488"/>
            <a:ext cx="304800" cy="304800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 bwMode="auto">
          <a:xfrm>
            <a:off x="5357818" y="142852"/>
            <a:ext cx="2500330" cy="428628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Jerushalaim - Capital of Israel </a:t>
            </a:r>
          </a:p>
        </p:txBody>
      </p:sp>
      <p:pic>
        <p:nvPicPr>
          <p:cNvPr id="68611" name="Picture 3" descr="Jerushalaim - Capital of Isra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84313"/>
            <a:ext cx="7143750" cy="490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Иерусалим. Кнессет.</a:t>
            </a:r>
            <a:br>
              <a:rPr lang="en-US" sz="4000" b="1"/>
            </a:br>
            <a:endParaRPr lang="en-US" sz="4000" b="1"/>
          </a:p>
        </p:txBody>
      </p:sp>
      <p:pic>
        <p:nvPicPr>
          <p:cNvPr id="95237" name="Picture 5" descr="knesse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0213"/>
            <a:ext cx="7077075" cy="465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Иерусалимский научный музей им. Блумфильда</a:t>
            </a:r>
            <a:r>
              <a:rPr lang="en-US" sz="4000"/>
              <a:t> </a:t>
            </a:r>
          </a:p>
        </p:txBody>
      </p:sp>
      <p:pic>
        <p:nvPicPr>
          <p:cNvPr id="99336" name="Picture 8" descr="Иерусалимский научный музей им. Блумфиль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16113"/>
            <a:ext cx="4324350" cy="2767012"/>
          </a:xfrm>
          <a:prstGeom prst="rect">
            <a:avLst/>
          </a:prstGeom>
          <a:noFill/>
        </p:spPr>
      </p:pic>
      <p:pic>
        <p:nvPicPr>
          <p:cNvPr id="99338" name="Picture 10" descr="Иерусалимский научный музей им. Блумфиль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989138"/>
            <a:ext cx="4186237" cy="2679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b="1"/>
              <a:t>Театральный музей и архив</a:t>
            </a:r>
            <a:r>
              <a:rPr lang="en-US"/>
              <a:t> </a:t>
            </a:r>
          </a:p>
        </p:txBody>
      </p:sp>
      <p:pic>
        <p:nvPicPr>
          <p:cNvPr id="101381" name="Picture 5" descr="Театральный музей и арх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916113"/>
            <a:ext cx="5538788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Мемориал Яд Ва-Шем </a:t>
            </a:r>
            <a:r>
              <a:rPr lang="en-US" sz="4000" b="1">
                <a:latin typeface="Arial"/>
              </a:rPr>
              <a:t>–</a:t>
            </a:r>
            <a:r>
              <a:rPr lang="en-US" sz="4000" b="1"/>
              <a:t> Музей Катастрофы европейского еврейства</a:t>
            </a:r>
            <a:r>
              <a:rPr lang="en-US" sz="4000"/>
              <a:t> </a:t>
            </a:r>
          </a:p>
        </p:txBody>
      </p:sp>
      <p:pic>
        <p:nvPicPr>
          <p:cNvPr id="102407" name="Picture 7" descr="Мемориал Яд Ва-Шем – Музей Катастрофы европейского евре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16113"/>
            <a:ext cx="4059238" cy="2760662"/>
          </a:xfrm>
          <a:prstGeom prst="rect">
            <a:avLst/>
          </a:prstGeom>
          <a:noFill/>
        </p:spPr>
      </p:pic>
      <p:pic>
        <p:nvPicPr>
          <p:cNvPr id="102409" name="Picture 9" descr="Мемориал Яд Ва-Шем – Музей Катастрофы европейского еврейст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8688" y="1989138"/>
            <a:ext cx="4405312" cy="290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b="1"/>
              <a:t>Витражи Шагала</a:t>
            </a:r>
            <a:r>
              <a:rPr lang="en-US"/>
              <a:t> 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В честь 50-летия американской женской сионистской организации Хадасса, в 1962 г. была открыта Синагога Медицинского центра Эйн Керем. Уникальные витражи для нее создал великий еврейский художник Марк Шагал. Двенадцать витражей, по числу колен Израилевых </a:t>
            </a:r>
          </a:p>
        </p:txBody>
      </p:sp>
      <p:pic>
        <p:nvPicPr>
          <p:cNvPr id="104456" name="Picture 8" descr="Витражи Шага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060575"/>
            <a:ext cx="3867150" cy="2881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Центр </a:t>
            </a:r>
            <a:r>
              <a:rPr lang="en-US" sz="4000" b="1">
                <a:latin typeface="Arial"/>
              </a:rPr>
              <a:t>“</a:t>
            </a:r>
            <a:r>
              <a:rPr lang="en-US" sz="4000" b="1"/>
              <a:t>Давидсон</a:t>
            </a:r>
            <a:r>
              <a:rPr lang="en-US" sz="4000" b="1">
                <a:latin typeface="Arial"/>
              </a:rPr>
              <a:t>”</a:t>
            </a:r>
            <a:r>
              <a:rPr lang="en-US" sz="4000" b="1"/>
              <a:t> </a:t>
            </a:r>
            <a:r>
              <a:rPr lang="en-US" sz="4000" b="1">
                <a:latin typeface="Arial"/>
              </a:rPr>
              <a:t>–</a:t>
            </a:r>
            <a:r>
              <a:rPr lang="en-US" sz="4000" b="1"/>
              <a:t> виртуальная модель Иерусалима</a:t>
            </a:r>
            <a:r>
              <a:rPr lang="en-US" sz="4000"/>
              <a:t> 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2924175"/>
            <a:ext cx="4038600" cy="3933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Центр расположен на входе в археологический парк Иерусалима (раскопки Храмовой горы). Центр, один из самых прогрессивных в мире, предлагает гостям посетить модельную галерею в которой можно увидеть археологические находки. </a:t>
            </a:r>
          </a:p>
        </p:txBody>
      </p:sp>
      <p:pic>
        <p:nvPicPr>
          <p:cNvPr id="106504" name="Picture 8" descr="Центр “Давидсон” – виртуальная модель Иерусали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916113"/>
            <a:ext cx="4095750" cy="2397125"/>
          </a:xfrm>
          <a:prstGeom prst="rect">
            <a:avLst/>
          </a:prstGeom>
          <a:noFill/>
        </p:spPr>
      </p:pic>
      <p:pic>
        <p:nvPicPr>
          <p:cNvPr id="106506" name="Picture 10" descr="Центр “Давидсон” – виртуальная модель Иерусали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7988" y="0"/>
            <a:ext cx="3656012" cy="24876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Ботанический сад Иерусалимского Университета</a:t>
            </a:r>
            <a:r>
              <a:rPr lang="en-US" sz="4000"/>
              <a:t> 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Простирается на территории в 13 дунамов. Создан в 1953 году. Предназначен для научных исследований, призванных усовершенствовать возможности озеленения страны с учетом климата и географических особенностей районов </a:t>
            </a:r>
          </a:p>
        </p:txBody>
      </p:sp>
      <p:pic>
        <p:nvPicPr>
          <p:cNvPr id="108552" name="Picture 8" descr="Ботанический сад Иерусалимского Университе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060575"/>
            <a:ext cx="3455988" cy="4078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Музей еврейского обрядового искусства им. Вольфсон</a:t>
            </a:r>
            <a:r>
              <a:rPr lang="en-US" sz="4000"/>
              <a:t> </a:t>
            </a:r>
          </a:p>
        </p:txBody>
      </p:sp>
      <p:pic>
        <p:nvPicPr>
          <p:cNvPr id="110597" name="Picture 5" descr="Музей еврейского обрядового искусства им. Вольфс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2205038"/>
            <a:ext cx="2870200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 b="1"/>
              <a:t>Музей исламского искусства</a:t>
            </a:r>
            <a:r>
              <a:rPr lang="en-US" sz="4000"/>
              <a:t> </a:t>
            </a:r>
          </a:p>
        </p:txBody>
      </p:sp>
      <p:pic>
        <p:nvPicPr>
          <p:cNvPr id="111624" name="Picture 8" descr="Музей исламского искус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3238"/>
            <a:ext cx="4095750" cy="2743200"/>
          </a:xfrm>
          <a:prstGeom prst="rect">
            <a:avLst/>
          </a:prstGeom>
          <a:noFill/>
        </p:spPr>
      </p:pic>
      <p:pic>
        <p:nvPicPr>
          <p:cNvPr id="111628" name="Picture 12" descr="Музей исламского искусст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700213"/>
            <a:ext cx="4176712" cy="436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Западная стена</a:t>
            </a:r>
          </a:p>
        </p:txBody>
      </p:sp>
      <p:pic>
        <p:nvPicPr>
          <p:cNvPr id="114693" name="Picture 5" descr="Западная стена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133600"/>
            <a:ext cx="6416675" cy="427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7" name="Picture 5" descr="Jerusalem.View of El Aksa mosque and Solomon Stables from Mt. of Oliv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052513"/>
            <a:ext cx="5083175" cy="508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1" name="Picture 5" descr="Jerusalem.View of Russian Church of Mary Magdalin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592263"/>
            <a:ext cx="5265738" cy="5265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5" name="Picture 5" descr="Cotton Market in Old Cit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60350"/>
            <a:ext cx="5813425" cy="5813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G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33375"/>
            <a:ext cx="7834312" cy="5875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3" name="Picture 5" descr="000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268413"/>
            <a:ext cx="6929437" cy="4595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3200" b="1"/>
              <a:t>Масличная гора.Кедронская долина</a:t>
            </a:r>
            <a:br>
              <a:rPr lang="en-US" sz="3200" b="1"/>
            </a:br>
            <a:r>
              <a:rPr lang="en-US" sz="3200" b="1"/>
              <a:t>Еврейское кладбище.</a:t>
            </a:r>
            <a:r>
              <a:rPr lang="en-US" sz="4000" b="1"/>
              <a:t/>
            </a:r>
            <a:br>
              <a:rPr lang="en-US" sz="4000" b="1"/>
            </a:br>
            <a:endParaRPr lang="en-US" sz="4000" b="1"/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Это самое дорогое кладбище в мире. Место на этом кладбище стоит 1000000 дол., потому что обитатели этого кладбища в Судный день первые встретят Машиаха. </a:t>
            </a:r>
          </a:p>
        </p:txBody>
      </p:sp>
      <p:pic>
        <p:nvPicPr>
          <p:cNvPr id="82952" name="Picture 8" descr="cemetery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9500"/>
            <a:ext cx="4725988" cy="3138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/>
              <a:t>Иерусалим.</a:t>
            </a:r>
            <a:br>
              <a:rPr lang="en-US" sz="4000"/>
            </a:br>
            <a:r>
              <a:rPr lang="en-US" sz="4000"/>
              <a:t>В храме Гроба Господня. </a:t>
            </a:r>
          </a:p>
        </p:txBody>
      </p:sp>
      <p:pic>
        <p:nvPicPr>
          <p:cNvPr id="90119" name="Picture 7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060575"/>
            <a:ext cx="3581400" cy="3581400"/>
          </a:xfrm>
          <a:prstGeom prst="rect">
            <a:avLst/>
          </a:prstGeom>
          <a:noFill/>
        </p:spPr>
      </p:pic>
      <p:pic>
        <p:nvPicPr>
          <p:cNvPr id="90121" name="Picture 9" descr="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060575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9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/>
              <a:t>Храм Книги.</a:t>
            </a:r>
          </a:p>
          <a:p>
            <a:pPr>
              <a:lnSpc>
                <a:spcPct val="90000"/>
              </a:lnSpc>
            </a:pPr>
            <a:r>
              <a:rPr lang="ar-SA" sz="2000">
                <a:latin typeface="Arial"/>
              </a:rPr>
              <a:t>     </a:t>
            </a:r>
            <a:r>
              <a:rPr lang="az-Cyrl-AZ" sz="2000"/>
              <a:t>Это</a:t>
            </a:r>
            <a:r>
              <a:rPr lang="ar-SA" sz="2000"/>
              <a:t> </a:t>
            </a:r>
            <a:r>
              <a:rPr lang="az-Cyrl-AZ" sz="2000"/>
              <a:t>уникальное</a:t>
            </a:r>
            <a:r>
              <a:rPr lang="ar-SA" sz="2000"/>
              <a:t> </a:t>
            </a:r>
            <a:r>
              <a:rPr lang="az-Cyrl-AZ" sz="2000"/>
              <a:t>сооружение</a:t>
            </a:r>
            <a:r>
              <a:rPr lang="ar-SA" sz="2000"/>
              <a:t> </a:t>
            </a:r>
            <a:r>
              <a:rPr lang="az-Cyrl-AZ" sz="2000"/>
              <a:t>входит в состав</a:t>
            </a:r>
            <a:r>
              <a:rPr lang="ar-SA" sz="2000"/>
              <a:t> </a:t>
            </a:r>
            <a:r>
              <a:rPr lang="az-Cyrl-AZ" sz="2000"/>
              <a:t>комплекса</a:t>
            </a:r>
            <a:r>
              <a:rPr lang="ar-SA" sz="2000"/>
              <a:t> </a:t>
            </a:r>
            <a:r>
              <a:rPr lang="az-Cyrl-AZ" sz="2000"/>
              <a:t>Национального</a:t>
            </a:r>
            <a:r>
              <a:rPr lang="ar-SA" sz="2000"/>
              <a:t> </a:t>
            </a:r>
            <a:r>
              <a:rPr lang="az-Cyrl-AZ" sz="2000"/>
              <a:t>музея</a:t>
            </a:r>
            <a:r>
              <a:rPr lang="ar-SA" sz="2000"/>
              <a:t> </a:t>
            </a:r>
            <a:r>
              <a:rPr lang="az-Cyrl-AZ" sz="2000"/>
              <a:t>Израиля. В нем</a:t>
            </a:r>
            <a:r>
              <a:rPr lang="ar-SA" sz="2000"/>
              <a:t> </a:t>
            </a:r>
            <a:r>
              <a:rPr lang="az-Cyrl-AZ" sz="2000"/>
              <a:t>находятся</a:t>
            </a:r>
            <a:r>
              <a:rPr lang="ar-SA" sz="2000"/>
              <a:t> </a:t>
            </a:r>
            <a:r>
              <a:rPr lang="az-Cyrl-AZ" sz="2000"/>
              <a:t>святые</a:t>
            </a:r>
            <a:r>
              <a:rPr lang="ar-SA" sz="2000"/>
              <a:t> </a:t>
            </a:r>
            <a:r>
              <a:rPr lang="az-Cyrl-AZ" sz="2000"/>
              <a:t>реликвии</a:t>
            </a:r>
            <a:r>
              <a:rPr lang="ar-SA" sz="2000"/>
              <a:t> </a:t>
            </a:r>
            <a:r>
              <a:rPr lang="az-Cyrl-AZ" sz="2000"/>
              <a:t>еврейского</a:t>
            </a:r>
            <a:r>
              <a:rPr lang="ar-SA" sz="2000"/>
              <a:t> </a:t>
            </a:r>
            <a:r>
              <a:rPr lang="az-Cyrl-AZ" sz="2000"/>
              <a:t>народа</a:t>
            </a:r>
            <a:r>
              <a:rPr lang="ar-SA" sz="2000">
                <a:latin typeface="Arial"/>
              </a:rPr>
              <a:t> - </a:t>
            </a:r>
            <a:r>
              <a:rPr lang="az-Cyrl-AZ" sz="2000"/>
              <a:t>свиток</a:t>
            </a:r>
            <a:r>
              <a:rPr lang="ar-SA" sz="2000"/>
              <a:t> </a:t>
            </a:r>
            <a:r>
              <a:rPr lang="az-Cyrl-AZ" sz="2000"/>
              <a:t>книги</a:t>
            </a:r>
            <a:r>
              <a:rPr lang="ar-SA" sz="2000"/>
              <a:t> </a:t>
            </a:r>
            <a:r>
              <a:rPr lang="az-Cyrl-AZ" sz="2000"/>
              <a:t>пророка</a:t>
            </a:r>
            <a:r>
              <a:rPr lang="ar-SA" sz="2000"/>
              <a:t> </a:t>
            </a:r>
            <a:r>
              <a:rPr lang="az-Cyrl-AZ" sz="2000"/>
              <a:t>Исайи и всем</a:t>
            </a:r>
            <a:r>
              <a:rPr lang="ar-SA" sz="2000"/>
              <a:t> </a:t>
            </a:r>
            <a:r>
              <a:rPr lang="az-Cyrl-AZ" sz="2000"/>
              <a:t>известные</a:t>
            </a:r>
            <a:r>
              <a:rPr lang="ar-SA" sz="2000"/>
              <a:t> </a:t>
            </a:r>
            <a:r>
              <a:rPr lang="az-Cyrl-AZ" sz="2000">
                <a:hlinkClick r:id="rId2"/>
              </a:rPr>
              <a:t>Свитки</a:t>
            </a:r>
            <a:r>
              <a:rPr lang="ar-SA" sz="2000">
                <a:hlinkClick r:id="rId2"/>
              </a:rPr>
              <a:t> </a:t>
            </a:r>
            <a:r>
              <a:rPr lang="az-Cyrl-AZ" sz="2000">
                <a:hlinkClick r:id="rId2"/>
              </a:rPr>
              <a:t>Мертвого</a:t>
            </a:r>
            <a:r>
              <a:rPr lang="ar-SA" sz="2000">
                <a:hlinkClick r:id="rId2"/>
              </a:rPr>
              <a:t> </a:t>
            </a:r>
            <a:r>
              <a:rPr lang="az-Cyrl-AZ" sz="2000">
                <a:hlinkClick r:id="rId2"/>
              </a:rPr>
              <a:t>моря</a:t>
            </a:r>
            <a:r>
              <a:rPr lang="ar-SA" sz="2000">
                <a:hlinkClick r:id="rId2"/>
              </a:rPr>
              <a:t>,</a:t>
            </a:r>
            <a:r>
              <a:rPr lang="az-Cyrl-AZ" sz="2000"/>
              <a:t> а также</a:t>
            </a:r>
            <a:r>
              <a:rPr lang="ar-SA" sz="2000"/>
              <a:t> </a:t>
            </a:r>
            <a:r>
              <a:rPr lang="az-Cyrl-AZ" sz="2000"/>
              <a:t>древнейшие</a:t>
            </a:r>
            <a:r>
              <a:rPr lang="ar-SA" sz="2000"/>
              <a:t> </a:t>
            </a:r>
            <a:r>
              <a:rPr lang="az-Cyrl-AZ" sz="2000"/>
              <a:t>рукописи</a:t>
            </a:r>
            <a:r>
              <a:rPr lang="ar-SA" sz="2000"/>
              <a:t>. </a:t>
            </a:r>
            <a:r>
              <a:rPr lang="az-Cyrl-AZ" sz="2000"/>
              <a:t>Форма</a:t>
            </a:r>
            <a:r>
              <a:rPr lang="ar-SA" sz="2000"/>
              <a:t> </a:t>
            </a:r>
            <a:r>
              <a:rPr lang="az-Cyrl-AZ" sz="2000"/>
              <a:t>купола</a:t>
            </a:r>
            <a:r>
              <a:rPr lang="ar-SA" sz="2000"/>
              <a:t> </a:t>
            </a:r>
            <a:r>
              <a:rPr lang="az-Cyrl-AZ" sz="2000"/>
              <a:t>здания</a:t>
            </a:r>
            <a:r>
              <a:rPr lang="ar-SA" sz="2000"/>
              <a:t> </a:t>
            </a:r>
            <a:r>
              <a:rPr lang="az-Cyrl-AZ" sz="2000"/>
              <a:t>символизируют</a:t>
            </a:r>
            <a:r>
              <a:rPr lang="ar-SA" sz="2000"/>
              <a:t> </a:t>
            </a:r>
            <a:r>
              <a:rPr lang="az-Cyrl-AZ" sz="2000"/>
              <a:t>крышку</a:t>
            </a:r>
            <a:r>
              <a:rPr lang="ar-SA" sz="2000"/>
              <a:t> </a:t>
            </a:r>
            <a:r>
              <a:rPr lang="az-Cyrl-AZ" sz="2000"/>
              <a:t>кувшина, в котором</a:t>
            </a:r>
            <a:r>
              <a:rPr lang="ar-SA" sz="2000"/>
              <a:t> </a:t>
            </a:r>
            <a:r>
              <a:rPr lang="az-Cyrl-AZ" sz="2000"/>
              <a:t>были</a:t>
            </a:r>
            <a:r>
              <a:rPr lang="ar-SA" sz="2000"/>
              <a:t> </a:t>
            </a:r>
            <a:r>
              <a:rPr lang="az-Cyrl-AZ" sz="2000"/>
              <a:t>найдены</a:t>
            </a:r>
            <a:r>
              <a:rPr lang="ar-SA" sz="2000"/>
              <a:t> </a:t>
            </a:r>
            <a:r>
              <a:rPr lang="az-Cyrl-AZ" sz="2000"/>
              <a:t>рукописи</a:t>
            </a:r>
            <a:r>
              <a:rPr lang="ar-SA" sz="2000"/>
              <a:t>. </a:t>
            </a:r>
            <a:endParaRPr lang="en-US" sz="2000"/>
          </a:p>
          <a:p>
            <a:pPr>
              <a:lnSpc>
                <a:spcPct val="90000"/>
              </a:lnSpc>
            </a:pPr>
            <a:endParaRPr lang="en-US" sz="2000"/>
          </a:p>
        </p:txBody>
      </p:sp>
      <p:pic>
        <p:nvPicPr>
          <p:cNvPr id="93192" name="Picture 8" descr="Иерусалим храм Книг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3238"/>
            <a:ext cx="4981575" cy="332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Inside G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7740650" cy="580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Jerusalem - Ker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16113"/>
            <a:ext cx="4597400" cy="3659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Западная стена</a:t>
            </a:r>
          </a:p>
        </p:txBody>
      </p:sp>
      <p:pic>
        <p:nvPicPr>
          <p:cNvPr id="121861" name="Picture 5" descr="Западная стена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1346200"/>
            <a:ext cx="3675062" cy="551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Одна </a:t>
            </a:r>
            <a:r>
              <a:rPr lang="ru-RU" sz="2800">
                <a:solidFill>
                  <a:schemeClr val="tx1"/>
                </a:solidFill>
              </a:rPr>
              <a:t>из улиц Старого города Иерусалима</a:t>
            </a:r>
            <a:r>
              <a:rPr lang="ru-RU" sz="2800">
                <a:solidFill>
                  <a:srgbClr val="CC0000"/>
                </a:solidFill>
              </a:rPr>
              <a:t>.</a:t>
            </a:r>
            <a:r>
              <a:rPr lang="ru-RU" sz="4000"/>
              <a:t> </a:t>
            </a:r>
          </a:p>
        </p:txBody>
      </p:sp>
      <p:pic>
        <p:nvPicPr>
          <p:cNvPr id="14342" name="Picture 6" descr="Одна из улиц Старого города Иерусалима.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3813" y="1471613"/>
            <a:ext cx="4040187" cy="5386387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Jerusalem Wall </a:t>
            </a:r>
          </a:p>
        </p:txBody>
      </p:sp>
      <p:pic>
        <p:nvPicPr>
          <p:cNvPr id="17413" name="Picture 5" descr="Jerusalem W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844675"/>
            <a:ext cx="5603875" cy="420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Ночной Иерусалим </a:t>
            </a:r>
          </a:p>
        </p:txBody>
      </p:sp>
      <p:pic>
        <p:nvPicPr>
          <p:cNvPr id="18438" name="Picture 6" descr="Ночной Иерусалим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773238"/>
            <a:ext cx="5884862" cy="4592637"/>
          </a:xfrm>
          <a:noFill/>
          <a:ln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/>
              <a:t>Купол Вознесения на Небеса. Эпоха крестоносцев. </a:t>
            </a:r>
          </a:p>
        </p:txBody>
      </p:sp>
      <p:pic>
        <p:nvPicPr>
          <p:cNvPr id="74757" name="Picture 5" descr="go_pi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1557338"/>
            <a:ext cx="3962400" cy="505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/>
              <a:t>Двор перед Музеем Ислама. </a:t>
            </a:r>
          </a:p>
        </p:txBody>
      </p:sp>
      <p:pic>
        <p:nvPicPr>
          <p:cNvPr id="75781" name="Picture 5" descr="go_pic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557338"/>
            <a:ext cx="3848100" cy="505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en-US" sz="4000"/>
              <a:t>Окно Купола Скалы украшенное керамическими изразцами. </a:t>
            </a:r>
          </a:p>
        </p:txBody>
      </p:sp>
      <p:pic>
        <p:nvPicPr>
          <p:cNvPr id="76805" name="Picture 5" descr="go_pi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838325"/>
            <a:ext cx="3971925" cy="5019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676400"/>
          </a:xfrm>
        </p:spPr>
        <p:txBody>
          <a:bodyPr/>
          <a:lstStyle/>
          <a:p>
            <a:r>
              <a:rPr lang="en-US" sz="4000"/>
              <a:t>На иврите Кипат ха-Шальшелет (дословно Купол Цепи). </a:t>
            </a:r>
          </a:p>
        </p:txBody>
      </p:sp>
      <p:pic>
        <p:nvPicPr>
          <p:cNvPr id="77829" name="Picture 5" descr="go_pic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495425"/>
            <a:ext cx="6858000" cy="536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12" name="Picture 8" descr="На улицах Иерусалима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52513"/>
            <a:ext cx="3738563" cy="5608637"/>
          </a:xfrm>
          <a:prstGeom prst="rect">
            <a:avLst/>
          </a:prstGeom>
          <a:noFill/>
        </p:spPr>
      </p:pic>
      <p:pic>
        <p:nvPicPr>
          <p:cNvPr id="123914" name="Picture 10" descr="На улицах Иерусалима 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276350"/>
            <a:ext cx="3721100" cy="5581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 sz="4000"/>
              <a:t>Развлечения в Иерусалиме и его окрестностях</a:t>
            </a:r>
          </a:p>
        </p:txBody>
      </p:sp>
      <p:pic>
        <p:nvPicPr>
          <p:cNvPr id="65546" name="Picture 10" descr="zoba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16113"/>
            <a:ext cx="2020888" cy="2020887"/>
          </a:xfrm>
          <a:prstGeom prst="rect">
            <a:avLst/>
          </a:prstGeom>
          <a:noFill/>
        </p:spPr>
      </p:pic>
      <p:pic>
        <p:nvPicPr>
          <p:cNvPr id="65548" name="Picture 12" descr="latrun1_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125538"/>
            <a:ext cx="2568575" cy="2568575"/>
          </a:xfrm>
          <a:prstGeom prst="rect">
            <a:avLst/>
          </a:prstGeom>
          <a:noFill/>
        </p:spPr>
      </p:pic>
      <p:pic>
        <p:nvPicPr>
          <p:cNvPr id="65553" name="Picture 17" descr="neot-kdumim_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3740150"/>
            <a:ext cx="3117850" cy="311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7" name="Picture 5" descr="Храм BETHPHAGE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021763" cy="601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1384300"/>
          </a:xfrm>
        </p:spPr>
        <p:txBody>
          <a:bodyPr/>
          <a:lstStyle/>
          <a:p>
            <a:r>
              <a:rPr lang="ru-RU"/>
              <a:t>Церковь Дормицион</a:t>
            </a:r>
          </a:p>
        </p:txBody>
      </p:sp>
      <p:pic>
        <p:nvPicPr>
          <p:cNvPr id="116741" name="Picture 5" descr="Церковь Дормицион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7313" y="893763"/>
            <a:ext cx="3976687" cy="5964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Гефсиманский сад</a:t>
            </a:r>
          </a:p>
        </p:txBody>
      </p:sp>
      <p:pic>
        <p:nvPicPr>
          <p:cNvPr id="117765" name="Picture 5" descr="Гефсиманский сад. Церковь Моления о Чаще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700213"/>
            <a:ext cx="7102475" cy="4733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Еврейский квартал</a:t>
            </a:r>
          </a:p>
        </p:txBody>
      </p:sp>
      <p:pic>
        <p:nvPicPr>
          <p:cNvPr id="118789" name="Picture 5" descr="Еврейский квартал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412875"/>
            <a:ext cx="3373438" cy="5059363"/>
          </a:xfrm>
          <a:prstGeom prst="rect">
            <a:avLst/>
          </a:prstGeom>
          <a:noFill/>
        </p:spPr>
      </p:pic>
      <p:pic>
        <p:nvPicPr>
          <p:cNvPr id="118790" name="Picture 6" descr="Ждём вой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2133600"/>
            <a:ext cx="2906713" cy="2003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29600" cy="765175"/>
          </a:xfrm>
        </p:spPr>
        <p:txBody>
          <a:bodyPr/>
          <a:lstStyle/>
          <a:p>
            <a:r>
              <a:rPr lang="ru-RU"/>
              <a:t>Рынок</a:t>
            </a:r>
          </a:p>
        </p:txBody>
      </p:sp>
      <p:pic>
        <p:nvPicPr>
          <p:cNvPr id="119813" name="Picture 5" descr="Рынок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844675"/>
            <a:ext cx="6965950" cy="4643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100"/>
            <a:ext cx="8229600" cy="1384300"/>
          </a:xfrm>
        </p:spPr>
        <p:txBody>
          <a:bodyPr/>
          <a:lstStyle/>
          <a:p>
            <a:r>
              <a:rPr lang="ru-RU"/>
              <a:t>Виа Долореса</a:t>
            </a:r>
          </a:p>
        </p:txBody>
      </p:sp>
      <p:pic>
        <p:nvPicPr>
          <p:cNvPr id="120837" name="Picture 5" descr="Виа Долороса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3338" y="811213"/>
            <a:ext cx="4030662" cy="6046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897</TotalTime>
  <Words>249</Words>
  <Application>Microsoft Office PowerPoint</Application>
  <PresentationFormat>Экран (4:3)</PresentationFormat>
  <Paragraphs>35</Paragraphs>
  <Slides>38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Arial</vt:lpstr>
      <vt:lpstr>Tahoma</vt:lpstr>
      <vt:lpstr>Wingdings</vt:lpstr>
      <vt:lpstr>Ocean</vt:lpstr>
      <vt:lpstr>JERUSALEM   ИЕРУСАЛИМ  музыка: Гимн Израиля</vt:lpstr>
      <vt:lpstr>Западная стена</vt:lpstr>
      <vt:lpstr>Западная стена</vt:lpstr>
      <vt:lpstr>Слайд 4</vt:lpstr>
      <vt:lpstr>Церковь Дормицион</vt:lpstr>
      <vt:lpstr>Гефсиманский сад</vt:lpstr>
      <vt:lpstr>Еврейский квартал</vt:lpstr>
      <vt:lpstr>Рынок</vt:lpstr>
      <vt:lpstr>Виа Долореса</vt:lpstr>
      <vt:lpstr>Jerushalaim - Capital of Israel </vt:lpstr>
      <vt:lpstr>Иерусалим. Кнессет. </vt:lpstr>
      <vt:lpstr>Иерусалимский научный музей им. Блумфильда </vt:lpstr>
      <vt:lpstr>Театральный музей и архив </vt:lpstr>
      <vt:lpstr>Мемориал Яд Ва-Шем – Музей Катастрофы европейского еврейства </vt:lpstr>
      <vt:lpstr>Витражи Шагала </vt:lpstr>
      <vt:lpstr>Центр “Давидсон” – виртуальная модель Иерусалима </vt:lpstr>
      <vt:lpstr>Ботанический сад Иерусалимского Университета </vt:lpstr>
      <vt:lpstr>Музей еврейского обрядового искусства им. Вольфсон </vt:lpstr>
      <vt:lpstr>Музей исламского искусства </vt:lpstr>
      <vt:lpstr>Слайд 20</vt:lpstr>
      <vt:lpstr>Слайд 21</vt:lpstr>
      <vt:lpstr>Слайд 22</vt:lpstr>
      <vt:lpstr>Слайд 23</vt:lpstr>
      <vt:lpstr>Слайд 24</vt:lpstr>
      <vt:lpstr>Масличная гора.Кедронская долина Еврейское кладбище. </vt:lpstr>
      <vt:lpstr>Иерусалим. В храме Гроба Господня. </vt:lpstr>
      <vt:lpstr>Слайд 27</vt:lpstr>
      <vt:lpstr>Слайд 28</vt:lpstr>
      <vt:lpstr>Слайд 29</vt:lpstr>
      <vt:lpstr>Одна из улиц Старого города Иерусалима. </vt:lpstr>
      <vt:lpstr>Jerusalem Wall </vt:lpstr>
      <vt:lpstr>Ночной Иерусалим </vt:lpstr>
      <vt:lpstr>Купол Вознесения на Небеса. Эпоха крестоносцев. </vt:lpstr>
      <vt:lpstr>Двор перед Музеем Ислама. </vt:lpstr>
      <vt:lpstr>Окно Купола Скалы украшенное керамическими изразцами. </vt:lpstr>
      <vt:lpstr>На иврите Кипат ха-Шальшелет (дословно Купол Цепи). </vt:lpstr>
      <vt:lpstr>Слайд 37</vt:lpstr>
      <vt:lpstr>Развлечения в Иерусалиме и его окрестностях</vt:lpstr>
    </vt:vector>
  </TitlesOfParts>
  <Company>Trade-T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Израиль</dc:title>
  <dc:creator>Nikolay Karasik</dc:creator>
  <cp:lastModifiedBy>Admin</cp:lastModifiedBy>
  <cp:revision>55</cp:revision>
  <dcterms:created xsi:type="dcterms:W3CDTF">2002-11-19T22:17:33Z</dcterms:created>
  <dcterms:modified xsi:type="dcterms:W3CDTF">2012-02-15T22:47:40Z</dcterms:modified>
</cp:coreProperties>
</file>