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rawings/drawing3.xml" ContentType="application/vnd.openxmlformats-officedocument.drawingml.chartshape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4" r:id="rId4"/>
    <p:sldId id="261" r:id="rId5"/>
    <p:sldId id="262" r:id="rId6"/>
    <p:sldId id="263" r:id="rId7"/>
    <p:sldId id="270" r:id="rId8"/>
    <p:sldId id="265" r:id="rId9"/>
    <p:sldId id="279" r:id="rId10"/>
    <p:sldId id="280" r:id="rId11"/>
    <p:sldId id="281" r:id="rId12"/>
    <p:sldId id="268" r:id="rId13"/>
    <p:sldId id="269" r:id="rId14"/>
    <p:sldId id="273" r:id="rId15"/>
    <p:sldId id="275" r:id="rId16"/>
    <p:sldId id="267" r:id="rId17"/>
    <p:sldId id="272" r:id="rId18"/>
    <p:sldId id="278" r:id="rId19"/>
    <p:sldId id="274" r:id="rId20"/>
    <p:sldId id="271" r:id="rId21"/>
    <p:sldId id="266" r:id="rId22"/>
    <p:sldId id="277" r:id="rId23"/>
    <p:sldId id="25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Лист1!$A$2:$A$8</c:f>
              <c:strCache>
                <c:ptCount val="7"/>
                <c:pt idx="0">
                  <c:v>промышленность48,9%</c:v>
                </c:pt>
                <c:pt idx="1">
                  <c:v>С/Х</c:v>
                </c:pt>
                <c:pt idx="2">
                  <c:v>транспотр и связь</c:v>
                </c:pt>
                <c:pt idx="3">
                  <c:v>строительство</c:v>
                </c:pt>
                <c:pt idx="4">
                  <c:v>ЖКХ</c:v>
                </c:pt>
                <c:pt idx="5">
                  <c:v>население</c:v>
                </c:pt>
                <c:pt idx="6">
                  <c:v>прочие отрасли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0.48900000000000032</c:v>
                </c:pt>
                <c:pt idx="1">
                  <c:v>3.4000000000000002E-2</c:v>
                </c:pt>
                <c:pt idx="2">
                  <c:v>0.11500000000000002</c:v>
                </c:pt>
                <c:pt idx="3">
                  <c:v>9.0000000000000045E-3</c:v>
                </c:pt>
                <c:pt idx="4">
                  <c:v>0.14000000000000001</c:v>
                </c:pt>
                <c:pt idx="5" formatCode="0%">
                  <c:v>8.0000000000000057E-2</c:v>
                </c:pt>
                <c:pt idx="6">
                  <c:v>0.13300000000000001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spPr>
    <a:solidFill>
      <a:schemeClr val="accent6">
        <a:lumMod val="75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3"/>
            <c:explosion val="28"/>
          </c:dPt>
          <c:cat>
            <c:strRef>
              <c:f>Лист1!$A$2:$A$8</c:f>
              <c:strCache>
                <c:ptCount val="7"/>
                <c:pt idx="0">
                  <c:v>Россия</c:v>
                </c:pt>
                <c:pt idx="1">
                  <c:v>Страны ЕС</c:v>
                </c:pt>
                <c:pt idx="2">
                  <c:v>США</c:v>
                </c:pt>
                <c:pt idx="3">
                  <c:v>Канада</c:v>
                </c:pt>
                <c:pt idx="4">
                  <c:v>Китай</c:v>
                </c:pt>
                <c:pt idx="5">
                  <c:v>Япония</c:v>
                </c:pt>
                <c:pt idx="6">
                  <c:v>Остальной мир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5.7000000000000023E-2</c:v>
                </c:pt>
                <c:pt idx="1">
                  <c:v>0.16700000000000001</c:v>
                </c:pt>
                <c:pt idx="2">
                  <c:v>0.25700000000000001</c:v>
                </c:pt>
                <c:pt idx="3">
                  <c:v>3.7999999999999999E-2</c:v>
                </c:pt>
                <c:pt idx="4">
                  <c:v>8.5000000000000006E-2</c:v>
                </c:pt>
                <c:pt idx="5">
                  <c:v>6.9000000000000034E-2</c:v>
                </c:pt>
                <c:pt idx="6">
                  <c:v>0.32700000000000112</c:v>
                </c:pt>
              </c:numCache>
            </c:numRef>
          </c:val>
        </c:ser>
        <c:dLbls/>
      </c:pie3DChart>
    </c:plotArea>
    <c:legend>
      <c:legendPos val="r"/>
      <c:layout/>
      <c:txPr>
        <a:bodyPr/>
        <a:lstStyle/>
        <a:p>
          <a:pPr>
            <a:defRPr sz="2200" b="1" i="1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АЭС</c:v>
                </c:pt>
                <c:pt idx="1">
                  <c:v>ГЭС</c:v>
                </c:pt>
                <c:pt idx="2">
                  <c:v>ТЭС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0.13</c:v>
                </c:pt>
                <c:pt idx="1">
                  <c:v>0.19</c:v>
                </c:pt>
                <c:pt idx="2">
                  <c:v>0.68</c:v>
                </c:pt>
              </c:numCache>
            </c:numRef>
          </c:val>
        </c:ser>
        <c:dLbls/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85507327209099104"/>
          <c:y val="0.20023738594416343"/>
          <c:w val="0.13566746864975213"/>
          <c:h val="0.50233817642786738"/>
        </c:manualLayout>
      </c:layout>
      <c:txPr>
        <a:bodyPr/>
        <a:lstStyle/>
        <a:p>
          <a:pPr>
            <a:defRPr sz="2400" b="1" i="1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B3AD39-2ACD-4A36-8417-AB39766E03BE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376C091-A171-44C1-9853-BCBB614512C7}">
      <dgm:prSet phldrT="[Текст]" custT="1"/>
      <dgm:spPr/>
      <dgm:t>
        <a:bodyPr/>
        <a:lstStyle/>
        <a:p>
          <a:r>
            <a:rPr lang="ru-RU" sz="5400" b="1" dirty="0" smtClean="0">
              <a:solidFill>
                <a:schemeClr val="tx1"/>
              </a:solidFill>
            </a:rPr>
            <a:t>ТЭС</a:t>
          </a:r>
          <a:endParaRPr lang="ru-RU" sz="5400" b="1" dirty="0">
            <a:solidFill>
              <a:schemeClr val="tx1"/>
            </a:solidFill>
          </a:endParaRPr>
        </a:p>
      </dgm:t>
    </dgm:pt>
    <dgm:pt modelId="{37D4CD63-0A04-4DF2-8856-C02234947752}" type="parTrans" cxnId="{49A8A6A6-90E8-4FA0-BB08-77A4A01490A7}">
      <dgm:prSet/>
      <dgm:spPr/>
      <dgm:t>
        <a:bodyPr/>
        <a:lstStyle/>
        <a:p>
          <a:endParaRPr lang="ru-RU"/>
        </a:p>
      </dgm:t>
    </dgm:pt>
    <dgm:pt modelId="{57C794D9-E786-4AD1-B1F1-BB4A0F99EFD2}" type="sibTrans" cxnId="{49A8A6A6-90E8-4FA0-BB08-77A4A01490A7}">
      <dgm:prSet/>
      <dgm:spPr/>
      <dgm:t>
        <a:bodyPr/>
        <a:lstStyle/>
        <a:p>
          <a:endParaRPr lang="ru-RU"/>
        </a:p>
      </dgm:t>
    </dgm:pt>
    <dgm:pt modelId="{B060955E-7D6D-4BF5-8F9A-B754E3B120AE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конденсационные</a:t>
          </a:r>
          <a:endParaRPr lang="ru-RU" sz="2800" b="1" dirty="0">
            <a:solidFill>
              <a:schemeClr val="tx1"/>
            </a:solidFill>
          </a:endParaRPr>
        </a:p>
      </dgm:t>
    </dgm:pt>
    <dgm:pt modelId="{07D6ADFE-2B85-43F6-8E1C-56FF289D6D6F}" type="parTrans" cxnId="{86EA3F52-103A-411D-B32D-72312B7FF53F}">
      <dgm:prSet/>
      <dgm:spPr/>
      <dgm:t>
        <a:bodyPr/>
        <a:lstStyle/>
        <a:p>
          <a:endParaRPr lang="ru-RU"/>
        </a:p>
      </dgm:t>
    </dgm:pt>
    <dgm:pt modelId="{4B18BE43-52B0-4D67-8315-1CB6787C3947}" type="sibTrans" cxnId="{86EA3F52-103A-411D-B32D-72312B7FF53F}">
      <dgm:prSet/>
      <dgm:spPr/>
      <dgm:t>
        <a:bodyPr/>
        <a:lstStyle/>
        <a:p>
          <a:endParaRPr lang="ru-RU"/>
        </a:p>
      </dgm:t>
    </dgm:pt>
    <dgm:pt modelId="{8749A8C4-5172-47D0-BA1F-173AD0AB21E4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ТЭЦ</a:t>
          </a:r>
          <a:endParaRPr lang="ru-RU" dirty="0">
            <a:solidFill>
              <a:schemeClr val="tx1"/>
            </a:solidFill>
          </a:endParaRPr>
        </a:p>
      </dgm:t>
    </dgm:pt>
    <dgm:pt modelId="{BFCCBA3E-26B0-4C55-9DDA-79B2C1452BB1}" type="parTrans" cxnId="{34C1405A-BC37-4E6F-B438-BE99BF66167E}">
      <dgm:prSet/>
      <dgm:spPr/>
      <dgm:t>
        <a:bodyPr/>
        <a:lstStyle/>
        <a:p>
          <a:endParaRPr lang="ru-RU"/>
        </a:p>
      </dgm:t>
    </dgm:pt>
    <dgm:pt modelId="{DD0FE13C-1862-4BD1-9C2C-2CD6DD0F45D3}" type="sibTrans" cxnId="{34C1405A-BC37-4E6F-B438-BE99BF66167E}">
      <dgm:prSet/>
      <dgm:spPr/>
      <dgm:t>
        <a:bodyPr/>
        <a:lstStyle/>
        <a:p>
          <a:endParaRPr lang="ru-RU"/>
        </a:p>
      </dgm:t>
    </dgm:pt>
    <dgm:pt modelId="{C0D0FDAD-7D62-4FE9-9A11-7A8703DA6CCE}" type="pres">
      <dgm:prSet presAssocID="{2EB3AD39-2ACD-4A36-8417-AB39766E03B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56CACE-DE63-461B-B0F1-E8F8F8603A42}" type="pres">
      <dgm:prSet presAssocID="{9376C091-A171-44C1-9853-BCBB614512C7}" presName="root1" presStyleCnt="0"/>
      <dgm:spPr/>
    </dgm:pt>
    <dgm:pt modelId="{7D035248-05FF-4C16-9032-18F197544FA9}" type="pres">
      <dgm:prSet presAssocID="{9376C091-A171-44C1-9853-BCBB614512C7}" presName="LevelOneTextNode" presStyleLbl="node0" presStyleIdx="0" presStyleCnt="1" custScaleY="72730" custLinFactNeighborX="2053" custLinFactNeighborY="-505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9F5BCA-BD7F-4245-906D-F532167A2BA1}" type="pres">
      <dgm:prSet presAssocID="{9376C091-A171-44C1-9853-BCBB614512C7}" presName="level2hierChild" presStyleCnt="0"/>
      <dgm:spPr/>
    </dgm:pt>
    <dgm:pt modelId="{6063978E-921E-49A0-A6D9-3998542F8F13}" type="pres">
      <dgm:prSet presAssocID="{07D6ADFE-2B85-43F6-8E1C-56FF289D6D6F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A6CC7E4-1E98-4914-9186-E79CC061AF76}" type="pres">
      <dgm:prSet presAssocID="{07D6ADFE-2B85-43F6-8E1C-56FF289D6D6F}" presName="connTx" presStyleLbl="parChTrans1D2" presStyleIdx="0" presStyleCnt="2"/>
      <dgm:spPr/>
      <dgm:t>
        <a:bodyPr/>
        <a:lstStyle/>
        <a:p>
          <a:endParaRPr lang="ru-RU"/>
        </a:p>
      </dgm:t>
    </dgm:pt>
    <dgm:pt modelId="{1CC45AE4-D8C1-4471-B6E3-6FD0DF84CC8B}" type="pres">
      <dgm:prSet presAssocID="{B060955E-7D6D-4BF5-8F9A-B754E3B120AE}" presName="root2" presStyleCnt="0"/>
      <dgm:spPr/>
    </dgm:pt>
    <dgm:pt modelId="{0F527F5F-3ED7-46E7-8CE8-DC8BCB6A0717}" type="pres">
      <dgm:prSet presAssocID="{B060955E-7D6D-4BF5-8F9A-B754E3B120AE}" presName="LevelTwoTextNode" presStyleLbl="node2" presStyleIdx="0" presStyleCnt="2" custScaleY="60220" custLinFactNeighborX="-1674" custLinFactNeighborY="-216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263068-45BB-40BD-B158-6A1086A870DE}" type="pres">
      <dgm:prSet presAssocID="{B060955E-7D6D-4BF5-8F9A-B754E3B120AE}" presName="level3hierChild" presStyleCnt="0"/>
      <dgm:spPr/>
    </dgm:pt>
    <dgm:pt modelId="{42C63BD8-8DC2-45FC-B404-3639D8E86EA6}" type="pres">
      <dgm:prSet presAssocID="{BFCCBA3E-26B0-4C55-9DDA-79B2C1452BB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8FAF0287-DB12-4DDD-8754-01C38027043B}" type="pres">
      <dgm:prSet presAssocID="{BFCCBA3E-26B0-4C55-9DDA-79B2C1452BB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E9A362F-C59B-4C5F-BBC5-17E4407FC1E6}" type="pres">
      <dgm:prSet presAssocID="{8749A8C4-5172-47D0-BA1F-173AD0AB21E4}" presName="root2" presStyleCnt="0"/>
      <dgm:spPr/>
    </dgm:pt>
    <dgm:pt modelId="{49737F47-F3EC-46D8-957C-977C09AACAEC}" type="pres">
      <dgm:prSet presAssocID="{8749A8C4-5172-47D0-BA1F-173AD0AB21E4}" presName="LevelTwoTextNode" presStyleLbl="node2" presStyleIdx="1" presStyleCnt="2" custScaleY="48513" custLinFactNeighborX="-3710" custLinFactNeighborY="-194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2C8868-301E-4F01-B783-D45B3F42A690}" type="pres">
      <dgm:prSet presAssocID="{8749A8C4-5172-47D0-BA1F-173AD0AB21E4}" presName="level3hierChild" presStyleCnt="0"/>
      <dgm:spPr/>
    </dgm:pt>
  </dgm:ptLst>
  <dgm:cxnLst>
    <dgm:cxn modelId="{02B24951-3D21-4573-AA6F-8E9C867E9A1B}" type="presOf" srcId="{9376C091-A171-44C1-9853-BCBB614512C7}" destId="{7D035248-05FF-4C16-9032-18F197544FA9}" srcOrd="0" destOrd="0" presId="urn:microsoft.com/office/officeart/2005/8/layout/hierarchy2"/>
    <dgm:cxn modelId="{F4467209-5D93-47CC-A068-93FD0837B4E4}" type="presOf" srcId="{B060955E-7D6D-4BF5-8F9A-B754E3B120AE}" destId="{0F527F5F-3ED7-46E7-8CE8-DC8BCB6A0717}" srcOrd="0" destOrd="0" presId="urn:microsoft.com/office/officeart/2005/8/layout/hierarchy2"/>
    <dgm:cxn modelId="{49A8A6A6-90E8-4FA0-BB08-77A4A01490A7}" srcId="{2EB3AD39-2ACD-4A36-8417-AB39766E03BE}" destId="{9376C091-A171-44C1-9853-BCBB614512C7}" srcOrd="0" destOrd="0" parTransId="{37D4CD63-0A04-4DF2-8856-C02234947752}" sibTransId="{57C794D9-E786-4AD1-B1F1-BB4A0F99EFD2}"/>
    <dgm:cxn modelId="{CFD6649A-475E-47B4-845F-1CBE9E99D4AA}" type="presOf" srcId="{BFCCBA3E-26B0-4C55-9DDA-79B2C1452BB1}" destId="{42C63BD8-8DC2-45FC-B404-3639D8E86EA6}" srcOrd="0" destOrd="0" presId="urn:microsoft.com/office/officeart/2005/8/layout/hierarchy2"/>
    <dgm:cxn modelId="{69C86473-601A-4E23-A7E9-A09C29A1AC5D}" type="presOf" srcId="{07D6ADFE-2B85-43F6-8E1C-56FF289D6D6F}" destId="{0A6CC7E4-1E98-4914-9186-E79CC061AF76}" srcOrd="1" destOrd="0" presId="urn:microsoft.com/office/officeart/2005/8/layout/hierarchy2"/>
    <dgm:cxn modelId="{86EA3F52-103A-411D-B32D-72312B7FF53F}" srcId="{9376C091-A171-44C1-9853-BCBB614512C7}" destId="{B060955E-7D6D-4BF5-8F9A-B754E3B120AE}" srcOrd="0" destOrd="0" parTransId="{07D6ADFE-2B85-43F6-8E1C-56FF289D6D6F}" sibTransId="{4B18BE43-52B0-4D67-8315-1CB6787C3947}"/>
    <dgm:cxn modelId="{7F9F4287-D438-4F5B-BB40-D6D70C6B444D}" type="presOf" srcId="{2EB3AD39-2ACD-4A36-8417-AB39766E03BE}" destId="{C0D0FDAD-7D62-4FE9-9A11-7A8703DA6CCE}" srcOrd="0" destOrd="0" presId="urn:microsoft.com/office/officeart/2005/8/layout/hierarchy2"/>
    <dgm:cxn modelId="{34C1405A-BC37-4E6F-B438-BE99BF66167E}" srcId="{9376C091-A171-44C1-9853-BCBB614512C7}" destId="{8749A8C4-5172-47D0-BA1F-173AD0AB21E4}" srcOrd="1" destOrd="0" parTransId="{BFCCBA3E-26B0-4C55-9DDA-79B2C1452BB1}" sibTransId="{DD0FE13C-1862-4BD1-9C2C-2CD6DD0F45D3}"/>
    <dgm:cxn modelId="{E382DE0C-5C67-43F3-8CA1-E5DA047D8330}" type="presOf" srcId="{8749A8C4-5172-47D0-BA1F-173AD0AB21E4}" destId="{49737F47-F3EC-46D8-957C-977C09AACAEC}" srcOrd="0" destOrd="0" presId="urn:microsoft.com/office/officeart/2005/8/layout/hierarchy2"/>
    <dgm:cxn modelId="{00826586-8695-463A-982A-45C8C5755CC0}" type="presOf" srcId="{BFCCBA3E-26B0-4C55-9DDA-79B2C1452BB1}" destId="{8FAF0287-DB12-4DDD-8754-01C38027043B}" srcOrd="1" destOrd="0" presId="urn:microsoft.com/office/officeart/2005/8/layout/hierarchy2"/>
    <dgm:cxn modelId="{49C1B58D-9AE3-426B-8D11-CCB5E6E2DDB9}" type="presOf" srcId="{07D6ADFE-2B85-43F6-8E1C-56FF289D6D6F}" destId="{6063978E-921E-49A0-A6D9-3998542F8F13}" srcOrd="0" destOrd="0" presId="urn:microsoft.com/office/officeart/2005/8/layout/hierarchy2"/>
    <dgm:cxn modelId="{A77CA394-80B7-40A4-A5AF-2943EC4FA0C6}" type="presParOf" srcId="{C0D0FDAD-7D62-4FE9-9A11-7A8703DA6CCE}" destId="{AF56CACE-DE63-461B-B0F1-E8F8F8603A42}" srcOrd="0" destOrd="0" presId="urn:microsoft.com/office/officeart/2005/8/layout/hierarchy2"/>
    <dgm:cxn modelId="{49208B57-75AB-4B46-8605-E2C0BB897EE2}" type="presParOf" srcId="{AF56CACE-DE63-461B-B0F1-E8F8F8603A42}" destId="{7D035248-05FF-4C16-9032-18F197544FA9}" srcOrd="0" destOrd="0" presId="urn:microsoft.com/office/officeart/2005/8/layout/hierarchy2"/>
    <dgm:cxn modelId="{13B85112-E0BA-4973-A8E1-08A536FCA0E6}" type="presParOf" srcId="{AF56CACE-DE63-461B-B0F1-E8F8F8603A42}" destId="{859F5BCA-BD7F-4245-906D-F532167A2BA1}" srcOrd="1" destOrd="0" presId="urn:microsoft.com/office/officeart/2005/8/layout/hierarchy2"/>
    <dgm:cxn modelId="{C508DBA7-3C21-4918-A3F2-1D5643FBB134}" type="presParOf" srcId="{859F5BCA-BD7F-4245-906D-F532167A2BA1}" destId="{6063978E-921E-49A0-A6D9-3998542F8F13}" srcOrd="0" destOrd="0" presId="urn:microsoft.com/office/officeart/2005/8/layout/hierarchy2"/>
    <dgm:cxn modelId="{4ABA19D4-FC79-418E-B1D5-353BA4B44A56}" type="presParOf" srcId="{6063978E-921E-49A0-A6D9-3998542F8F13}" destId="{0A6CC7E4-1E98-4914-9186-E79CC061AF76}" srcOrd="0" destOrd="0" presId="urn:microsoft.com/office/officeart/2005/8/layout/hierarchy2"/>
    <dgm:cxn modelId="{5A2D0673-5E7F-40A1-B553-DD50F1386528}" type="presParOf" srcId="{859F5BCA-BD7F-4245-906D-F532167A2BA1}" destId="{1CC45AE4-D8C1-4471-B6E3-6FD0DF84CC8B}" srcOrd="1" destOrd="0" presId="urn:microsoft.com/office/officeart/2005/8/layout/hierarchy2"/>
    <dgm:cxn modelId="{10F33A84-77F4-4D74-9CA3-B4E98A63636A}" type="presParOf" srcId="{1CC45AE4-D8C1-4471-B6E3-6FD0DF84CC8B}" destId="{0F527F5F-3ED7-46E7-8CE8-DC8BCB6A0717}" srcOrd="0" destOrd="0" presId="urn:microsoft.com/office/officeart/2005/8/layout/hierarchy2"/>
    <dgm:cxn modelId="{9CC9C2E0-9B40-4610-A6D5-3AACE643DE39}" type="presParOf" srcId="{1CC45AE4-D8C1-4471-B6E3-6FD0DF84CC8B}" destId="{D9263068-45BB-40BD-B158-6A1086A870DE}" srcOrd="1" destOrd="0" presId="urn:microsoft.com/office/officeart/2005/8/layout/hierarchy2"/>
    <dgm:cxn modelId="{54022D37-F678-4A62-BD22-C9F2298DFFCB}" type="presParOf" srcId="{859F5BCA-BD7F-4245-906D-F532167A2BA1}" destId="{42C63BD8-8DC2-45FC-B404-3639D8E86EA6}" srcOrd="2" destOrd="0" presId="urn:microsoft.com/office/officeart/2005/8/layout/hierarchy2"/>
    <dgm:cxn modelId="{B3A7D7ED-8410-41E5-AAA1-0E7ECAD7AFF0}" type="presParOf" srcId="{42C63BD8-8DC2-45FC-B404-3639D8E86EA6}" destId="{8FAF0287-DB12-4DDD-8754-01C38027043B}" srcOrd="0" destOrd="0" presId="urn:microsoft.com/office/officeart/2005/8/layout/hierarchy2"/>
    <dgm:cxn modelId="{6E1419EE-440E-49EE-A14B-F07D004088CA}" type="presParOf" srcId="{859F5BCA-BD7F-4245-906D-F532167A2BA1}" destId="{BE9A362F-C59B-4C5F-BBC5-17E4407FC1E6}" srcOrd="3" destOrd="0" presId="urn:microsoft.com/office/officeart/2005/8/layout/hierarchy2"/>
    <dgm:cxn modelId="{D4310E29-50E2-48C7-B385-B6C3DBA2CF74}" type="presParOf" srcId="{BE9A362F-C59B-4C5F-BBC5-17E4407FC1E6}" destId="{49737F47-F3EC-46D8-957C-977C09AACAEC}" srcOrd="0" destOrd="0" presId="urn:microsoft.com/office/officeart/2005/8/layout/hierarchy2"/>
    <dgm:cxn modelId="{43B53CFC-F810-402A-BD75-701C1BC2BF2B}" type="presParOf" srcId="{BE9A362F-C59B-4C5F-BBC5-17E4407FC1E6}" destId="{552C8868-301E-4F01-B783-D45B3F42A69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35248-05FF-4C16-9032-18F197544FA9}">
      <dsp:nvSpPr>
        <dsp:cNvPr id="0" name=""/>
        <dsp:cNvSpPr/>
      </dsp:nvSpPr>
      <dsp:spPr>
        <a:xfrm>
          <a:off x="76801" y="154473"/>
          <a:ext cx="3508389" cy="127582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tx1"/>
              </a:solidFill>
            </a:rPr>
            <a:t>ТЭС</a:t>
          </a:r>
          <a:endParaRPr lang="ru-RU" sz="5400" b="1" kern="1200" dirty="0">
            <a:solidFill>
              <a:schemeClr val="tx1"/>
            </a:solidFill>
          </a:endParaRPr>
        </a:p>
      </dsp:txBody>
      <dsp:txXfrm>
        <a:off x="114169" y="191841"/>
        <a:ext cx="3433653" cy="1201090"/>
      </dsp:txXfrm>
    </dsp:sp>
    <dsp:sp modelId="{6063978E-921E-49A0-A6D9-3998542F8F13}">
      <dsp:nvSpPr>
        <dsp:cNvPr id="0" name=""/>
        <dsp:cNvSpPr/>
      </dsp:nvSpPr>
      <dsp:spPr>
        <a:xfrm rot="21465229">
          <a:off x="3584701" y="720406"/>
          <a:ext cx="1273576" cy="94042"/>
        </a:xfrm>
        <a:custGeom>
          <a:avLst/>
          <a:gdLst/>
          <a:ahLst/>
          <a:cxnLst/>
          <a:rect l="0" t="0" r="0" b="0"/>
          <a:pathLst>
            <a:path>
              <a:moveTo>
                <a:pt x="0" y="47021"/>
              </a:moveTo>
              <a:lnTo>
                <a:pt x="1273576" y="470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89650" y="735589"/>
        <a:ext cx="63678" cy="63678"/>
      </dsp:txXfrm>
    </dsp:sp>
    <dsp:sp modelId="{0F527F5F-3ED7-46E7-8CE8-DC8BCB6A0717}">
      <dsp:nvSpPr>
        <dsp:cNvPr id="0" name=""/>
        <dsp:cNvSpPr/>
      </dsp:nvSpPr>
      <dsp:spPr>
        <a:xfrm>
          <a:off x="4857789" y="214282"/>
          <a:ext cx="3508389" cy="105637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конденсационные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888729" y="245222"/>
        <a:ext cx="3446509" cy="994496"/>
      </dsp:txXfrm>
    </dsp:sp>
    <dsp:sp modelId="{42C63BD8-8DC2-45FC-B404-3639D8E86EA6}">
      <dsp:nvSpPr>
        <dsp:cNvPr id="0" name=""/>
        <dsp:cNvSpPr/>
      </dsp:nvSpPr>
      <dsp:spPr>
        <a:xfrm rot="2705088">
          <a:off x="3335161" y="1347729"/>
          <a:ext cx="1701227" cy="94042"/>
        </a:xfrm>
        <a:custGeom>
          <a:avLst/>
          <a:gdLst/>
          <a:ahLst/>
          <a:cxnLst/>
          <a:rect l="0" t="0" r="0" b="0"/>
          <a:pathLst>
            <a:path>
              <a:moveTo>
                <a:pt x="0" y="47021"/>
              </a:moveTo>
              <a:lnTo>
                <a:pt x="1701227" y="470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143244" y="1352219"/>
        <a:ext cx="85061" cy="85061"/>
      </dsp:txXfrm>
    </dsp:sp>
    <dsp:sp modelId="{49737F47-F3EC-46D8-957C-977C09AACAEC}">
      <dsp:nvSpPr>
        <dsp:cNvPr id="0" name=""/>
        <dsp:cNvSpPr/>
      </dsp:nvSpPr>
      <dsp:spPr>
        <a:xfrm>
          <a:off x="4786358" y="1571608"/>
          <a:ext cx="3508389" cy="8510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>
              <a:solidFill>
                <a:schemeClr val="tx1"/>
              </a:solidFill>
            </a:rPr>
            <a:t>ТЭЦ</a:t>
          </a:r>
          <a:endParaRPr lang="ru-RU" sz="5200" kern="1200" dirty="0">
            <a:solidFill>
              <a:schemeClr val="tx1"/>
            </a:solidFill>
          </a:endParaRPr>
        </a:p>
      </dsp:txBody>
      <dsp:txXfrm>
        <a:off x="4811283" y="1596533"/>
        <a:ext cx="3458539" cy="801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0.47396</cdr:x>
      <cdr:y>0.39573</cdr:y>
    </cdr:from>
    <cdr:to>
      <cdr:x>0.58507</cdr:x>
      <cdr:y>0.57663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00486" y="200024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48,9%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0.28298</cdr:x>
      <cdr:y>0.59359</cdr:y>
    </cdr:from>
    <cdr:to>
      <cdr:x>0.37847</cdr:x>
      <cdr:y>0.83386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3000379"/>
          <a:ext cx="785818" cy="12144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0.30035</cdr:x>
      <cdr:y>0.66426</cdr:y>
    </cdr:from>
    <cdr:to>
      <cdr:x>0.41146</cdr:x>
      <cdr:y>0.84516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471726" y="335756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3,4%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0.16146</cdr:x>
      <cdr:y>0.62186</cdr:y>
    </cdr:from>
    <cdr:to>
      <cdr:x>0.27257</cdr:x>
      <cdr:y>0.80276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28718" y="314325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11,5%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0.0052</cdr:x>
      <cdr:y>0.62186</cdr:y>
    </cdr:from>
    <cdr:to>
      <cdr:x>0.17708</cdr:x>
      <cdr:y>0.79146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2834" y="3143255"/>
          <a:ext cx="1414466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0.02257</cdr:x>
      <cdr:y>0.63599</cdr:y>
    </cdr:from>
    <cdr:to>
      <cdr:x>0.19444</cdr:x>
      <cdr:y>0.8169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85710" y="3214693"/>
          <a:ext cx="141446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0.03125</cdr:x>
      <cdr:y>0.60773</cdr:y>
    </cdr:from>
    <cdr:to>
      <cdr:x>0.18576</cdr:x>
      <cdr:y>0.8593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57148" y="3071817"/>
          <a:ext cx="127159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0,9%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0.04861</cdr:x>
      <cdr:y>0.45226</cdr:y>
    </cdr:from>
    <cdr:to>
      <cdr:x>0.15972</cdr:x>
      <cdr:y>0.63317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00024" y="228599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14%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0.10937</cdr:x>
      <cdr:y>0.31093</cdr:y>
    </cdr:from>
    <cdr:to>
      <cdr:x>0.22048</cdr:x>
      <cdr:y>0.53423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900090" y="1571619"/>
          <a:ext cx="914400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8%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0.2309</cdr:x>
      <cdr:y>0.2544</cdr:y>
    </cdr:from>
    <cdr:to>
      <cdr:x>0.35937</cdr:x>
      <cdr:y>0.40986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900222" y="1285867"/>
          <a:ext cx="1057276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13,3%</a:t>
          </a:r>
          <a:endParaRPr lang="ru-RU" sz="28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0.35243</cdr:x>
      <cdr:y>0.15152</cdr:y>
    </cdr:from>
    <cdr:to>
      <cdr:x>0.46528</cdr:x>
      <cdr:y>0.38513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00354" y="685792"/>
          <a:ext cx="928694" cy="1057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0.42187</cdr:x>
      <cdr:y>0.23044</cdr:y>
    </cdr:from>
    <cdr:to>
      <cdr:x>0.53299</cdr:x>
      <cdr:y>0.43248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71858" y="10429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  <cdr:relSizeAnchor xmlns:cdr="http://schemas.openxmlformats.org/drawingml/2006/chartDrawing">
    <cdr:from>
      <cdr:x>0.35243</cdr:x>
      <cdr:y>0.10417</cdr:y>
    </cdr:from>
    <cdr:to>
      <cdr:x>0.48958</cdr:x>
      <cdr:y>0.35672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900354" y="471478"/>
          <a:ext cx="1128714" cy="11430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5,7%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0.5</cdr:x>
      <cdr:y>0.29358</cdr:y>
    </cdr:from>
    <cdr:to>
      <cdr:x>0.61111</cdr:x>
      <cdr:y>0.49561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114800" y="132873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16,7%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0.49132</cdr:x>
      <cdr:y>0.56191</cdr:y>
    </cdr:from>
    <cdr:to>
      <cdr:x>0.60243</cdr:x>
      <cdr:y>0.76394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043362" y="25431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25,7%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0.33507</cdr:x>
      <cdr:y>0.64083</cdr:y>
    </cdr:from>
    <cdr:to>
      <cdr:x>0.44618</cdr:x>
      <cdr:y>0.95335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757478" y="2900370"/>
          <a:ext cx="914400" cy="1414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3,8%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0.17882</cdr:x>
      <cdr:y>0.59348</cdr:y>
    </cdr:from>
    <cdr:to>
      <cdr:x>0.30903</cdr:x>
      <cdr:y>0.79551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471594" y="2686056"/>
          <a:ext cx="107157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0.2309</cdr:x>
      <cdr:y>0.59348</cdr:y>
    </cdr:from>
    <cdr:to>
      <cdr:x>0.34201</cdr:x>
      <cdr:y>0.85865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900222" y="2686056"/>
          <a:ext cx="914400" cy="1200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8,5%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0.09201</cdr:x>
      <cdr:y>0.54613</cdr:y>
    </cdr:from>
    <cdr:to>
      <cdr:x>0.20486</cdr:x>
      <cdr:y>0.65661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7214" y="2471742"/>
          <a:ext cx="928694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6,9%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0.14409</cdr:x>
      <cdr:y>0.24623</cdr:y>
    </cdr:from>
    <cdr:to>
      <cdr:x>0.25521</cdr:x>
      <cdr:y>0.52718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185842" y="111442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0.10937</cdr:x>
      <cdr:y>0.34093</cdr:y>
    </cdr:from>
    <cdr:to>
      <cdr:x>0.22048</cdr:x>
      <cdr:y>0.54297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900090" y="154304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32,7%</a:t>
          </a:r>
          <a:endParaRPr lang="ru-RU" sz="2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0.46528</cdr:x>
      <cdr:y>0.15152</cdr:y>
    </cdr:from>
    <cdr:to>
      <cdr:x>0.61111</cdr:x>
      <cdr:y>0.32515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29048" y="685792"/>
          <a:ext cx="120015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0.49132</cdr:x>
      <cdr:y>0.13574</cdr:y>
    </cdr:from>
    <cdr:to>
      <cdr:x>0.60243</cdr:x>
      <cdr:y>0.41669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43362" y="614354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4000" b="1" dirty="0" smtClean="0"/>
            <a:t>13%</a:t>
          </a:r>
          <a:endParaRPr lang="ru-RU" sz="4000" b="1" dirty="0"/>
        </a:p>
      </cdr:txBody>
    </cdr:sp>
  </cdr:relSizeAnchor>
  <cdr:relSizeAnchor xmlns:cdr="http://schemas.openxmlformats.org/drawingml/2006/chartDrawing">
    <cdr:from>
      <cdr:x>0.67361</cdr:x>
      <cdr:y>0.29358</cdr:y>
    </cdr:from>
    <cdr:to>
      <cdr:x>0.78472</cdr:x>
      <cdr:y>0.57453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543560" y="1328734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4000" b="1" dirty="0" smtClean="0"/>
            <a:t>19%</a:t>
          </a:r>
          <a:endParaRPr lang="ru-RU" sz="4000" b="1" dirty="0"/>
        </a:p>
      </cdr:txBody>
    </cdr:sp>
  </cdr:relSizeAnchor>
  <cdr:relSizeAnchor xmlns:cdr="http://schemas.openxmlformats.org/drawingml/2006/chartDrawing">
    <cdr:from>
      <cdr:x>0.20486</cdr:x>
      <cdr:y>0.38828</cdr:y>
    </cdr:from>
    <cdr:to>
      <cdr:x>0.31597</cdr:x>
      <cdr:y>0.59032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85908" y="17573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4000" b="1" dirty="0" smtClean="0"/>
            <a:t>68%</a:t>
          </a:r>
          <a:endParaRPr lang="ru-RU" sz="4000" b="1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800" units="cm"/>
          <inkml:channel name="Y" type="integer" max="600" units="cm"/>
        </inkml:traceFormat>
        <inkml:channelProperties>
          <inkml:channelProperty channel="X" name="resolution" value="20" units="1/cm"/>
          <inkml:channelProperty channel="Y" name="resolution" value="20" units="1/cm"/>
        </inkml:channelProperties>
      </inkml:inkSource>
      <inkml:timestamp xml:id="ts0" timeString="2011-10-23T18:06:54.93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635 1208,'0'0,"0"31,-32-31,32 32,0 32,0-64,0 31,0 1,0 0,0 0,32-32,-32 63,0-31,0-32,0 64,0-64,0 31,-32 1,0 0,0 0,1-32,-1 0,32-32,-32 32,32-32,-32 0,32 1,-31 31,-1-32,32 0,-32 32,32-32,0 32,-32-63,32 63,0-32,0 0,-31 32,-1-32,32 1,0 31,0-32,0 0,0 0,0 1,0-1,0 32,0-64</inkml:trace>
  <inkml:trace contextRef="#ctx0" brushRef="#br0" timeOffset="9000">5586 223,'-32'31,"0"-62,-31 31,63 0,-95-64,95 64,-32-32,0 1,32 31,-32 0,1 0,-1 0,0-32,-63-32,95 64,0 32,-32-32,0 32,32-32,0 32,0-1,-31 1,-1-32,32 32,-32-32,32 0,-31 0,31 32,0-32,0 31,0 1,-32 0,0-32,32 32,-32-32,32 31,-31-31,-1 32,32 0,0-32,0 32,0-32,0 32,-32-32,0 31,32 1,-31-32,31 0,-32 0,0 0,0 0,1 0,-1 0,0 0,-31 0,63 32,0 0,0-32,-32 31,32 1,0-32,0 32,-32 0,0 0,1-1,31-31,-64 0,64 0,-31 32,31-32,-32 0,0 0,0 0,32 32,-31-32,-1 32,0-32,32 0,-32 31,32-31,0 32,-63 32,63-64,0 31,0 1,0 0,0 0,0 0,0-1,0-31,-32 32,0-32,1 32,-1-32,-32 0,33 32,-1-32,32 0,0 31,-32-31,32 32,0-32,0 32,0 0,0-1,0 1,0-32,0 64,-32-64,1 32,31-32,-32 31,0 1,32-32,-31 32,31-32,-32 0,32-32,-64 0,33 32,-1-31,0-1,0 32,32-32,-31 32,31 0,-32 0,0 0,0 0,1 0,-1 0,0 0,0 0,32 0,-63 0,63 0,-32 0,0 0,1 0,-1 0,0 0,32 0,-63 0,31-32,0 32,32-32,-63 1,31 31,32-32,-32 32,1 0,-1 0,0 0,32 0,0 32,0-32,0 31,0-31,0 32,0-32,0 64,0-64,0 32,0-1,0 1,0 0,-32-32,32 32,-31-1,-1-31,32 0,-32 0,0 0,1 0,-1 0,0 0,1 0,-1 0,32 0,-32 0,0 32,32-32,0 32,-31-32,-1 32,32-32,-32 0,32 31,-32-31,1 0,-33 32,32-32,32 0,-63 0,63 0,-32 0,0 0,1 32,31-32,-32 32,32-32,0 32,-32-32,32 31,0 1,0-32,0 32,-32-32,1 32,31-32,-32 31,0 1,1 0,31 0,-32-1,0-31,32 32,0-32,-32 32,32 0,0-32,0 32,0-1,32-31,-32 32,0 0,0-32,32 32,-32-32,0 31,0 1,0 0,0 0,0 0,0-1,0 1,0 0,32 0,-32-32,0 31,0-31,0 32,0 0,0 0,0-1,0 1,31-32,-62 32,-1-32,32 32,-32-32,32 32,-32-1,32-31,0 32,-31-32,-1 0,0 0,32 32,0 0,0-32,0 63,0-63,0 32,-32 0,1-1,31-31,0 32,-32-32,32 32,0-32,0 64,0-64,0 31,0 1,0 0,-32 0,0-32,1 0,31 0,-64 0,64 0,-63 0,31 0,32 0,-32 0,32 31,-63-94,63-1,-32 64,32 32,0-32,0 32,0 0,0-1,-32 1,1-32,31 64,-32-64,32 0,0 31,0-31,0 32,32 32,-32-64,31 32,1-1,-32-31,32 32,-32 0,0-32,0 63,31-31,-31 0,0-32,0 32,0-32,0 31,0 1,-31 64,-33-96,64 0,-31 0,-1 0,32 0,-32 31,0-31,32 32,-31-32,31 64,0-64,0 31,0 1,0 0,0 0,0 0,0-1,0-31,0 32,0 0,31 0,-31-32,32 63,-32-31,64 0,-64-1,0-31,0 32,0 0,0-32,0 64,-32-64,32 31,0 1,0 0,0-32,0 32,32-1,-32 1,0 0,0-32,31 32,-31-32,0 31,32 1,-32-32,32 32,-32 0,0 0,31-32,-31 31,0-31,0 64,0-32,0 31,0-63,0 32,0 0,0 31,32-63,-32 32,0 0,0-32,0 63,0-63,0 32,0 0,-32 0,32-32,0 31,-31-31,-1 0,0 0,32 0,-31 0,31 32,-32-32,0 32,32-32,0 63,0-63,-32 32,1-32,-33 0,64 0,-32-32,32 32,-31-31,-1 31,0-32,32-32,0 33,-32 31,1 0,-33 0,64 0,-32 0,1 0,-1 0,0 0,0 0,1 0,31 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800" units="cm"/>
          <inkml:channel name="Y" type="integer" max="600" units="cm"/>
        </inkml:traceFormat>
        <inkml:channelProperties>
          <inkml:channelProperty channel="X" name="resolution" value="20" units="1/cm"/>
          <inkml:channelProperty channel="Y" name="resolution" value="20" units="1/cm"/>
        </inkml:channelProperties>
      </inkml:inkSource>
      <inkml:timestamp xml:id="ts0" timeString="2011-10-23T18:07:37.78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0 286,'32'32,"-32"-32,31 31,-31-31,0 64,0 31,32-95,-32 32,0-32,0 63,0-63,0 32,32-32,-32 32,32-32,-32 31,31 1,1-32,-32 0,32 32,-32 0,32 0,-32-1,0-31,0 32,0 0,0-32,31 31,-31-31,0 32,32-32,32 64,-33-64,-31 32,0-1,0 1,0-32,0 63,0 1,0-64,0 32,0 0,0-1,0 1,64 0,-64-1,32-31,-1 0,-31 0,32 32,-32 0,0 32,0-33,0 1,0-32,0 63,0-63,0 32,32-32,-32 32,0 32,0-33,0 1,0 0,0-32,0 63,0-63,0 32,0 0,0-32,0 32,0-1,32 33,-32-33,0-31,0 64,0-64,31 64,-31-33,32-31,32 0,-64 32,31-32,1 0,0 0,-32 32,32-32,-1 31,33 1</inkml:trace>
  <inkml:trace contextRef="#ctx0" brushRef="#br0" timeOffset="10062">2222 1302,'0'-32,"0"0,0 32,0-32,0 1,0-1,0-31,64 63,-64-32,31 32,-31-32,0 0,0 32,32-32,-32 32,0-31,0-1,0 0,0 1,0 31,0-32,0 0,0-32,-32 64,32-31,0-1,-31 32,31-32,0 1,0-1,0 32,0-64,0 64,0-32,0 1,0-1,0 0,0 1,0-1,0 0,0 32,0-32,0 0,0 32,31 0,-31 32,32-32,-32 0,64 0,-33-32,-31 32,64-63,-64 63,32 0,31-32,-31 32,0-31,-1-1,1 32,-32-32,32 32,-32 0,32 32,-32-32,0 32,31-32,-31 31,0 1,0 0,0-1,0 1,0-32,0 32,0-32,0 32,32 31,0-63,31 0,1-31,-64-1,32 32,-32-64,31 64,1-32,-32 1,32 31,-32 0,63 0,-63 0,64 0,63 0,-95 0,31 0,1 0,-64 0,63 0,-63 31,0-31,0 32,32-32,-32 32,0 0,0 0,0-32,0 63,32-31,-1-32,-31 0,64 0,-64 0,32 31,-32-31,63 32,-63 64,32-96,-1 31,-31-31,0 64,0-33,32 1,-32-32,0 32,0 0,0 0,0-1,0 1,0 0,0-1,0-31,0 32,32-32,-32 32,0 32,32-33,-32-31,31 32,-31 0,32-1,32 1,-33 0,-31-32,32 0,0 0,31 0,-31 0,0 0,0 0,-32 0,63 32,-31-32,0 63,-32-63,63 64,-63-64,64 31,-64-31,31 64,-31 0,64-33,-64 1,0-32,0 32,32-32,-1 0,-31 0,32 0,0 31,0-31,-32 0,31 0,1 32,-32-32,32 32,-32-32,32 32,-1 0,1-32,-32 31,64-31,-33 32,-31-64,64 1,-64 31,32-32,-32 0,31 32,-31-32,0 32,0-32,-31 1,31-1,-32 32,0-32,32 32,0-63,0 63,0-32,0 32,32-32,-32 0,63 32,-63 0,32-31,-32-1,32 32,0 0,-1-32,1 32,-32 0,64 0,-64-31,0-1,0 0,0 32,0-64,0 64,31 0,33 0,-64 32,0-32,0 32,32-64,-32 0,0 1,0 31,0-32,0 0,0 1,0 31,0-32,31 32,-31-32,0 0,32 0,0 32,-1 0,1 0,-32 0,32 32,0 0,-32-32,0 64,63-33,-31 1,-32-32,32 0,-1 32,-31-32,32 0,-32 0,32 0,0 0,63 0,-32 31,1-31,-1 0,-63 0,32 0,0 32,31-32,1 64,-1-64,-63 0,64 0,-1 0,1 0,-32 0,-1 0,65 0,-65 0,1 0,0 32,-32-32,63 0,-63 0,32 0,-32 0,32 0,0 31,-32 1,31-32,-31 32,32 31,-32-31,32-32,-32 32,0 0,0-32,0 63,0-63,0 32,0-1,-32 33,0-32,32 0,0-1,0 1,0 0,0-32,32 0,0 0,0 63,-1-63,1 0,0 0,31 64,-63-32,32-1,0-31,-32 32,0 0,0-1,0 1,0-32,0 32,31-32,-31 32,32 0,-32-32,64 0,-33 31,1-31,-32 0,32 0,0 0,-1 0,1 0,32 0,-33 0,-31 0,64 0,-64 0,32 0,-1 0,1 0,-32 32,32 0,-32-32,0 31,0 1,0 0,32-32,-32 32,0 0,31-32,-31 31,0-31,0 32,0 0,0-1,32-31,-32 32,32 0,-32 0,0 31,0-31,0-32,32 32,-32-1,0-31,0 32,0 32,31-32,-31-1,0-31,0 32,32-32,-32 32,32-32,-32 31,0 1,0-32,0 32,0-32,0 32,0 0,0-1,32 1,-32-32,0 63,0-63,0 32,0 0,0 0,0 0,0-1,0 1,0-32,0 32,0-32,31 31,1-31,-32 0,32 0,0 0,-32 0,31 0,1 0,0 0,0-31,-32-1,63 64,-63-32,32 63,-32-63,32 32,-32-32,63 0,-31 32,0-32,-32 32,31-32,-31 0,32 31,-32-31,64-31,-64 31,31 0,1 0,0 0,0 0,-1 0,1 0,-32 31,0-31,0 32,0 0,0-1,0 1,0-32,0 32,0-32,0 64,0-64,32 31,-32-31,0 32,0 0,32-32,-32 31,63 1,-63 0,0 0,0-32,32 32,-1-1,1 1,-32 0,32-32,-32 31,63-31,-63 32,0 0,0 0,0-32,32 0,0 0,-32 0,95 32,-63-32,63 0,-31 31,-33 1,1-32,-32 32,32-32,31 0,-63 0,64 0,-1 0,-63 0,64 0,-64-32,32 32,-1-32,96 1,-63 31,63 0,-95 0,31 0,-31-32,-32 0,32 0,-32 32,0-32,0 1,31-1,1 32,0 0,0 0,-32 0,31 0,1 0,32 0,-1 0,-63 0,32 0,0 0,95 0,-127 0,63 0,0 0,-31 32,-32-32,32 63,-32-63,0 32,0 0,0 0,0 31,63-31,1-1,63-31,-64 0,1 0,31 32,-31-32,-1 0,-63 0,32 0,0-32,-32 1,0 31,0-32,0 0,0 1,0-1,0 0,0 0,0 0,0 32,0-63,0 63,0-32,-32 1,32-1,0 0,0 0,0 32,0-63,0 63,0-32,0 0,0-31,32 31,-32 32,31-32,-31 32,64-32,-32 32,31 0,1-31,-1 31,-63 0,32 0,0 0,-1 0,33 0,-1 0,-31 0,0 0,0 0,-32 0,31 31,1 1,0 32,-32-32,32-32,-32 31,31 33,-31-33,64 33,-64-64,63 32,-63 31,64-63,-32 64,-1-64,-31 0,32 0,0 0,-32 31,31-31,33 0,-64-31,32 31,-1 0,1 0,0 0,0 0,-1 0,1 0,-32 0,64 0,-64 0,31 0,1 0,0 0,0 0,-1 0,-31 0,32 31,0-31,0 0,-32 0,31 0,1 32,-32-32,32 32,31 0,1 0,-32-1,-32-31,31 0,1 0,-32 0,64 32,-64-32,63 0,-63 0,32 0,-32 0,32 0,-1 32,1-32,-32 0,32 31,0-31,-1 64,1-64,-32 0,32 0,127 32,-96 31,32-63,-63 32,0-64,0 1,-32-1,0 32,0-32,31-32,-31 33,32-1,-32 32,32-32,31 1,-31-1,0 32,-1 0,1-32,-32 0,64 0,-64 32,31-31,33 31,-32-32,-32 0,0 32,31 0,33 0,-32 0,-1 0,33 0,-32 0,-32 0,63 0,-63 0,32 0,0 0,-1-31,1 31,0-32,0 32,-1 0,-31 0,64 0,-64 0,32 0,-1 0,1 0,32 0,-64 32,31-32,-31 0,32 31,-32-31,32-31,-32-1,0 32,32-32,-32 32,0-32,0 32,31-32,-31 1,0-1,0 32,0-63,0 31,32 0,-32 32,0-32,0 0,0 32,0-31,0-1,0 0,0 32,32-31,-32-1,32 0,-1 0,1 32,-32-32,32 1,0-1,-32 32,31-32,-31 1,0-1,0 0,0 0,0 0,-31 1,31-1,0 32,0-63,0 63,0-32,0 0,0 0,-32 0,0-31,32 63,0-32,-32 32,32-31,0-1,0 0,0 0,0 0,0 1,0-1,0 32,0-63,0 63,0-32,0 0,0 0,0 0,32 32,-32-31,0 31,0-32,32 32,0-63,-1 63,1 0,0-64,0 64,-32 0,63 0,-31 0,63 0,-95 0,64 0,-33 0,64 0,-95 0,32 0,0 0,31 0,1 0,31 0,0 0,-95 0,64 0,-64 0,32 32,-1 0,-31-32,0 63,0-63,32 63,-32-63,0 32,0 0,0 0,32-32,-32 32,0-32,0 31,0-31,0 32,32 0,-32-32,31 31,-31-31,32 32,-32-32,32 32,0 0,-1-32,1 0,32 63,-64-63,31 32,33-32,-64 0,63 32,-63-32,32 0,-32 0,32 0,31 31,-31 1,-32 0,32-32,-32 64,32-33,-1 1,-31-32,64 0,-1 0,-31 0,0 0,0 0,-1 0,-31 0,64 0,-64 0,32 0,-1 0,1-32,0 32,-32 0,63 32,-63-32,0 32,0-32,0 63,0-63,32 32,-32-32,32 32,-32 0,63-32,-31 31,0-31,-32 0,63 0,-31 0,0 0,-1 0,1-31,0 31,0 0,-1 0,-31 0,32-32,0 32,-32 0,32 0,-1 0,-31-32,32 0,0 32,-32-32,0 32,0-31,0 31,0-64,32 64,-32-31,0-1,0 0,0 0,0 0,31 1,-31 31,0-64,0 64,32-31,0 31,-32 0,32 0,31 0,-31 0,0 31,-32-31,0 32,0 0,0-1,0 33,0-32,31 0,-31-1,0-31,0 64,0-1,0-63,0 64,0-32,0-1,0 33,0-33,32 33,-32-64,0 32,0 0,0-1,0 1,0 0,32-1,-32-31,0 32,0 0,0 0,0-32,0 32,0-1,0 1,0 0,0-32,0 63,0-63,0 32,0 32,0-33,0 1,0 0,-32-32,0 0,1 0,-1 0,0 0,0 0,32 0,-63 0,63 0,-32 31,32 1,0-32,0 64,0-64,0 32,0-32,0 31,0 33,0-33,0 1,0 0,0-32,0 64,0-64,0 31,0 1,0 0,0-1,0 33,32-64,-32 32,0-32,0 63,0-63,0 32,-32 0,32-1,0 33,0-64,0 32,-32-32,32 32,0-32,32 31,0 1,0 0,-1-32,-31 0,32 31,0-31,-32 0,32 0</inkml:trace>
  <inkml:trace contextRef="#ctx0" brushRef="#br0" timeOffset="69297">22603 2889,'0'0,"32"0,0 0,-1 64,1-64,-32 31,0 1,32 0,-32-32,0 32,32-32,-32 32,0-32,31 63,-31-63,64 0,-33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800" units="cm"/>
          <inkml:channel name="Y" type="integer" max="600" units="cm"/>
        </inkml:traceFormat>
        <inkml:channelProperties>
          <inkml:channelProperty channel="X" name="resolution" value="20" units="1/cm"/>
          <inkml:channelProperty channel="Y" name="resolution" value="20" units="1/cm"/>
        </inkml:channelProperties>
      </inkml:inkSource>
      <inkml:timestamp xml:id="ts0" timeString="2011-10-23T18:08:50.25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0,'0'32,"0"0,0-32,31 32,1 0,-32-32,63 63,-63-63,63 32,-63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D4C31-1B09-4A9B-B031-5F54752A9CCB}" type="datetimeFigureOut">
              <a:rPr lang="ru-RU" smtClean="0"/>
              <a:pPr/>
              <a:t>27.12.2012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07B1D-43F1-4088-A833-E4E9E8165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2.xml"/><Relationship Id="rId7" Type="http://schemas.openxmlformats.org/officeDocument/2006/relationships/slide" Target="slide2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8.xml"/><Relationship Id="rId10" Type="http://schemas.openxmlformats.org/officeDocument/2006/relationships/slide" Target="slide17.xml"/><Relationship Id="rId4" Type="http://schemas.openxmlformats.org/officeDocument/2006/relationships/slide" Target="slide16.xml"/><Relationship Id="rId9" Type="http://schemas.openxmlformats.org/officeDocument/2006/relationships/slide" Target="slide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ngl2006.narod.ru/Contents/Geo/Geo-kart/KPGR/Pictures/023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customXml" Target="../ink/ink2.xml"/><Relationship Id="rId4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s4.images.drive2.ru/user.blog.photos/7800/000/000/001/69a/88cc4e7e195a85b0-large.jpg-" TargetMode="External"/><Relationship Id="rId3" Type="http://schemas.openxmlformats.org/officeDocument/2006/relationships/hyperlink" Target="http://www.gradremstroy.ru/news/samaya-severnaya-v-mire-bilibinskaya-atomnaya-stanciya.html-" TargetMode="External"/><Relationship Id="rId7" Type="http://schemas.openxmlformats.org/officeDocument/2006/relationships/hyperlink" Target="http://www.zelife.ru/ekoplanet/altenergy/175-wavesenergy/8628-pes.html-" TargetMode="External"/><Relationship Id="rId2" Type="http://schemas.openxmlformats.org/officeDocument/2006/relationships/hyperlink" Target="http://images.yandex.ru/yandsearch?text=%D0%A1%D1%83%D1%80%D0%B3%D1%83%D1%82%D1%81%D0%BA%D0%B0%D1%8F%20%D1%82%D1%8D%D1%81%20%D1%84%D0%BE%D1%82%D0%BE&amp;rpt=simage&amp;p=1&amp;img_url=www.metran.ru/netcat_files/354/217/r2011_09_27_2.jpg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gl2006.narod.ru/Contents/Geo/Geo-kart/KPGR/Pictures/023.jpg-" TargetMode="External"/><Relationship Id="rId5" Type="http://schemas.openxmlformats.org/officeDocument/2006/relationships/hyperlink" Target="http://ru.wikipedia.org/wiki/%C1%F0%E0%F2%F1%EA%E0%FF_%C3%DD%D1-" TargetMode="External"/><Relationship Id="rId10" Type="http://schemas.openxmlformats.org/officeDocument/2006/relationships/hyperlink" Target="http://images.yandex.ru/yandsearch?ed=1&amp;text=%D0%B3%D1%8D%D1%81%20%D0%BD%D0%B0%20%D0%B2%D0%BE%D0%BB%D0%B3%D0%B5%20%D1%84%D0%BE%D1%82%D0%BE&amp;p=8&amp;img_url=www.sarges.rushydro.ru/images/content/sarges/03042008.jpg&amp;rpt=simage-" TargetMode="External"/><Relationship Id="rId4" Type="http://schemas.openxmlformats.org/officeDocument/2006/relationships/hyperlink" Target="http://uetm.org/galary/376/?photoespage=2-" TargetMode="External"/><Relationship Id="rId9" Type="http://schemas.openxmlformats.org/officeDocument/2006/relationships/hyperlink" Target="http://www.izvestia64.ru/images/uploads/aUYuzJzNr2L.jpg-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slide" Target="slide18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russia.jpg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285720" y="0"/>
            <a:ext cx="71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ЭЛЕКТРОЭНЕРГЕТИКА РОССИИ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4000504"/>
            <a:ext cx="2214578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rId3" action="ppaction://hlinksldjump"/>
              </a:rPr>
              <a:t>Диаграммы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000504"/>
            <a:ext cx="1571636" cy="9382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Фото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>
            <a:hlinkClick r:id="rId5" action="ppaction://hlinksldjump"/>
          </p:cNvPr>
          <p:cNvSpPr/>
          <p:nvPr/>
        </p:nvSpPr>
        <p:spPr>
          <a:xfrm>
            <a:off x="4786314" y="4000504"/>
            <a:ext cx="157163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" action="ppaction://noaction"/>
              </a:rPr>
              <a:t>Виды ЭС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6572264" y="4000504"/>
            <a:ext cx="2357454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rId6" action="ppaction://hlinksldjump"/>
              </a:rPr>
              <a:t>Практикум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34" y="5286388"/>
            <a:ext cx="1643074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rId7" action="ppaction://hlinksldjump"/>
              </a:rPr>
              <a:t>Задание на к/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hlinkClick r:id="rId7" action="ppaction://hlinksldjump"/>
              </a:rPr>
              <a:t>к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>
            <a:hlinkClick r:id="rId8" action="ppaction://hlinksldjump"/>
          </p:cNvPr>
          <p:cNvSpPr/>
          <p:nvPr/>
        </p:nvSpPr>
        <p:spPr>
          <a:xfrm>
            <a:off x="2643174" y="5286388"/>
            <a:ext cx="1714512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rId8" action="ppaction://hlinksldjump"/>
              </a:rPr>
              <a:t>Задания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4786314" y="5286388"/>
            <a:ext cx="157163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rId9" action="ppaction://hlinksldjump"/>
              </a:rPr>
              <a:t>ГИА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29454" y="5286388"/>
            <a:ext cx="157163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hlinkClick r:id="rId10" action="ppaction://hlinksldjump"/>
              </a:rPr>
              <a:t>Карта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85728"/>
            <a:ext cx="609654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гидроэлектростанции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428875" y="928688"/>
            <a:ext cx="142875" cy="785812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28688" y="1928813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Bookman Old Style" pitchFamily="18" charset="0"/>
              </a:rPr>
              <a:t>на  горных  реках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6215081"/>
            <a:ext cx="3571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dirty="0" smtClean="0">
              <a:latin typeface="Bookman Old Style" pitchFamily="18" charset="0"/>
            </a:endParaRPr>
          </a:p>
          <a:p>
            <a:r>
              <a:rPr lang="ru-RU" sz="2000" b="1" i="1" dirty="0" smtClean="0">
                <a:latin typeface="Bookman Old Style" pitchFamily="18" charset="0"/>
              </a:rPr>
              <a:t>Красноярская  </a:t>
            </a:r>
            <a:r>
              <a:rPr lang="ru-RU" sz="2000" b="1" i="1" dirty="0">
                <a:latin typeface="Bookman Old Style" pitchFamily="18" charset="0"/>
              </a:rPr>
              <a:t>ГЭС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7429500" y="928688"/>
            <a:ext cx="142875" cy="785812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14875" y="1785927"/>
            <a:ext cx="41433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ookman Old Style" pitchFamily="18" charset="0"/>
              </a:rPr>
              <a:t>на  крупных  равнинных  реках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2500306"/>
            <a:ext cx="442912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928938" y="1071563"/>
            <a:ext cx="4000500" cy="7080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Bookman Old Style" pitchFamily="18" charset="0"/>
              </a:rPr>
              <a:t>плотина  -  основное  сооружение  гидроузла</a:t>
            </a:r>
          </a:p>
        </p:txBody>
      </p:sp>
      <p:pic>
        <p:nvPicPr>
          <p:cNvPr id="15" name="Рисунок 14" descr="разре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7430"/>
            <a:ext cx="4500562" cy="4071966"/>
          </a:xfrm>
          <a:prstGeom prst="rect">
            <a:avLst/>
          </a:prstGeom>
        </p:spPr>
      </p:pic>
      <p:pic>
        <p:nvPicPr>
          <p:cNvPr id="16" name="Рисунок 15" descr="красноярска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2357430"/>
            <a:ext cx="4500562" cy="4071966"/>
          </a:xfrm>
          <a:prstGeom prst="rect">
            <a:avLst/>
          </a:prstGeom>
        </p:spPr>
      </p:pic>
      <p:pic>
        <p:nvPicPr>
          <p:cNvPr id="18" name="Рисунок 17" descr="горна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57430"/>
            <a:ext cx="4500561" cy="4071966"/>
          </a:xfrm>
          <a:prstGeom prst="rect">
            <a:avLst/>
          </a:prstGeom>
        </p:spPr>
      </p:pic>
      <p:pic>
        <p:nvPicPr>
          <p:cNvPr id="19" name="Рисунок 18" descr="гэс равнин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17518" y="2500306"/>
            <a:ext cx="4526482" cy="4000528"/>
          </a:xfrm>
          <a:prstGeom prst="rect">
            <a:avLst/>
          </a:prstGeom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101584" y="6500834"/>
            <a:ext cx="1042416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" action="ppaction://hlinkshowjump?jump=firstslide" highlightClick="1"/>
          </p:cNvPr>
          <p:cNvSpPr/>
          <p:nvPr/>
        </p:nvSpPr>
        <p:spPr>
          <a:xfrm>
            <a:off x="7000892" y="6500834"/>
            <a:ext cx="928694" cy="3571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6362"/>
            <a:ext cx="9144000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низ 5"/>
          <p:cNvSpPr/>
          <p:nvPr/>
        </p:nvSpPr>
        <p:spPr>
          <a:xfrm>
            <a:off x="2071688" y="571500"/>
            <a:ext cx="142875" cy="714375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28813" y="3786188"/>
            <a:ext cx="357187" cy="357187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1</a:t>
            </a:r>
          </a:p>
        </p:txBody>
      </p:sp>
      <p:sp>
        <p:nvSpPr>
          <p:cNvPr id="8" name="Овал 7"/>
          <p:cNvSpPr/>
          <p:nvPr/>
        </p:nvSpPr>
        <p:spPr>
          <a:xfrm>
            <a:off x="2214563" y="4000500"/>
            <a:ext cx="357187" cy="357188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2</a:t>
            </a:r>
          </a:p>
        </p:txBody>
      </p:sp>
      <p:sp>
        <p:nvSpPr>
          <p:cNvPr id="9" name="Овал 8"/>
          <p:cNvSpPr/>
          <p:nvPr/>
        </p:nvSpPr>
        <p:spPr>
          <a:xfrm>
            <a:off x="2500313" y="4214813"/>
            <a:ext cx="357187" cy="357187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3</a:t>
            </a:r>
          </a:p>
        </p:txBody>
      </p:sp>
      <p:sp>
        <p:nvSpPr>
          <p:cNvPr id="13" name="Овал 12"/>
          <p:cNvSpPr/>
          <p:nvPr/>
        </p:nvSpPr>
        <p:spPr>
          <a:xfrm>
            <a:off x="3786188" y="4429125"/>
            <a:ext cx="357187" cy="357188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4</a:t>
            </a:r>
          </a:p>
        </p:txBody>
      </p:sp>
      <p:sp>
        <p:nvSpPr>
          <p:cNvPr id="14" name="Овал 13"/>
          <p:cNvSpPr/>
          <p:nvPr/>
        </p:nvSpPr>
        <p:spPr>
          <a:xfrm>
            <a:off x="4572000" y="4786313"/>
            <a:ext cx="357188" cy="357187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5</a:t>
            </a:r>
          </a:p>
        </p:txBody>
      </p:sp>
      <p:sp>
        <p:nvSpPr>
          <p:cNvPr id="15" name="Овал 14"/>
          <p:cNvSpPr/>
          <p:nvPr/>
        </p:nvSpPr>
        <p:spPr>
          <a:xfrm>
            <a:off x="5643563" y="5000625"/>
            <a:ext cx="357187" cy="357188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6</a:t>
            </a:r>
          </a:p>
        </p:txBody>
      </p:sp>
      <p:sp>
        <p:nvSpPr>
          <p:cNvPr id="16" name="Овал 15"/>
          <p:cNvSpPr/>
          <p:nvPr/>
        </p:nvSpPr>
        <p:spPr>
          <a:xfrm>
            <a:off x="6643688" y="5429250"/>
            <a:ext cx="357187" cy="357188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7</a:t>
            </a:r>
          </a:p>
        </p:txBody>
      </p:sp>
      <p:sp>
        <p:nvSpPr>
          <p:cNvPr id="17" name="Овал 16"/>
          <p:cNvSpPr/>
          <p:nvPr/>
        </p:nvSpPr>
        <p:spPr>
          <a:xfrm>
            <a:off x="7643813" y="5715000"/>
            <a:ext cx="357187" cy="357188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99"/>
                </a:solidFill>
              </a:rPr>
              <a:t>8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429000" y="214313"/>
            <a:ext cx="5500688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Bookman Old Style" pitchFamily="18" charset="0"/>
              </a:rPr>
              <a:t>группа ГЭС, расположенных по течению водного потока на некотором расстоянии друг от друга и связанных между собой общностью водохозяйственного режима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214290"/>
            <a:ext cx="3239990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Каскад</a:t>
            </a: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  </a:t>
            </a:r>
            <a:r>
              <a:rPr lang="ru-RU" sz="32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ГЭС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714875" y="1571625"/>
            <a:ext cx="4071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Bookman Old Style" pitchFamily="18" charset="0"/>
              </a:rPr>
              <a:t>Гидроузел – гидротехнические  сооружения,  объединенные  в  единый  комплекс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3 0.06018 L 0.61997 0.30162 " pathEditMode="relative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686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Виды электростанций, </a:t>
            </a:r>
          </a:p>
          <a:p>
            <a:pPr algn="ctr"/>
            <a:r>
              <a:rPr lang="ru-RU" sz="2800" b="1" dirty="0" smtClean="0"/>
              <a:t>работающие на нетрадиционных источниках энергии </a:t>
            </a:r>
            <a:endParaRPr lang="ru-RU" sz="2800" b="1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1428736"/>
            <a:ext cx="2714644" cy="1428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ПРИЛИВНЫЕ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(ПЭС)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15074" y="1357298"/>
            <a:ext cx="2714644" cy="15001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СОЛНЕЧНЫЕ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(СЭС)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000504"/>
            <a:ext cx="3143272" cy="1714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ГЕОТЕРМАЛЬНЫЕ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4000504"/>
            <a:ext cx="3143272" cy="17145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ВЕТРОВЫЕ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285984" y="857232"/>
            <a:ext cx="357190" cy="428628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500826" y="857232"/>
            <a:ext cx="357190" cy="428628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214678" y="928670"/>
            <a:ext cx="428628" cy="2928958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429256" y="928670"/>
            <a:ext cx="428628" cy="3000396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:\Мои рисунки\6144484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786454"/>
            <a:ext cx="1038225" cy="781050"/>
          </a:xfrm>
          <a:prstGeom prst="rect">
            <a:avLst/>
          </a:prstGeom>
          <a:noFill/>
        </p:spPr>
      </p:pic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00034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215338" y="6429396"/>
            <a:ext cx="928662" cy="428604"/>
          </a:xfrm>
          <a:prstGeom prst="actionButtonForwardNex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Альтернативная энергетика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857233"/>
            <a:ext cx="4497388" cy="571504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002060"/>
                </a:solidFill>
                <a:latin typeface="Arial Black" pitchFamily="34" charset="0"/>
              </a:rPr>
              <a:t>Кислогубская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ПЭС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кисл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1571612"/>
            <a:ext cx="4497388" cy="52863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857233"/>
            <a:ext cx="4041775" cy="500066"/>
          </a:xfrm>
        </p:spPr>
        <p:txBody>
          <a:bodyPr/>
          <a:lstStyle/>
          <a:p>
            <a:pPr algn="ctr"/>
            <a:endParaRPr lang="ru-RU" dirty="0">
              <a:latin typeface="Arial Black" pitchFamily="34" charset="0"/>
            </a:endParaRPr>
          </a:p>
        </p:txBody>
      </p:sp>
      <p:pic>
        <p:nvPicPr>
          <p:cNvPr id="8" name="Содержимое 7" descr="кисло1.pn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857232"/>
            <a:ext cx="4284663" cy="5500701"/>
          </a:xfr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58214" y="6429396"/>
            <a:ext cx="785786" cy="428604"/>
          </a:xfrm>
          <a:prstGeom prst="actionButtonForwardNex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0" y="6286520"/>
            <a:ext cx="571472" cy="571480"/>
          </a:xfrm>
          <a:prstGeom prst="actionButtonHom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74638"/>
            <a:ext cx="4572000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Ветровые электростанции </a:t>
            </a:r>
            <a:br>
              <a:rPr lang="ru-RU" sz="2800" b="1" dirty="0" smtClean="0"/>
            </a:br>
            <a:r>
              <a:rPr lang="ru-RU" sz="2800" b="1" dirty="0" smtClean="0"/>
              <a:t>в окрестностях Уфы</a:t>
            </a:r>
            <a:endParaRPr lang="ru-RU" sz="2800" b="1" dirty="0"/>
          </a:p>
        </p:txBody>
      </p:sp>
      <p:pic>
        <p:nvPicPr>
          <p:cNvPr id="10" name="Содержимое 9" descr="ветря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4357718" cy="5000659"/>
          </a:xfrm>
        </p:spPr>
      </p:pic>
      <p:pic>
        <p:nvPicPr>
          <p:cNvPr id="11" name="Содержимое 10" descr="солнце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57752" y="428604"/>
            <a:ext cx="4038600" cy="5000660"/>
          </a:xfrm>
        </p:spPr>
      </p:pic>
      <p:sp>
        <p:nvSpPr>
          <p:cNvPr id="12" name="TextBox 11"/>
          <p:cNvSpPr txBox="1"/>
          <p:nvPr/>
        </p:nvSpPr>
        <p:spPr>
          <a:xfrm>
            <a:off x="5143504" y="5786454"/>
            <a:ext cx="3274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Солнечные батареи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428604"/>
            <a:ext cx="4071966" cy="5000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29 сентября 2010 в Белгородской области была введена в эксплуатацию первая в России 100-киловаттная солнечная электростанция. 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58214" y="6429396"/>
            <a:ext cx="78578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00034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Геотермальные станции</a:t>
            </a:r>
            <a:endParaRPr lang="ru-RU" b="1" dirty="0"/>
          </a:p>
        </p:txBody>
      </p:sp>
      <p:pic>
        <p:nvPicPr>
          <p:cNvPr id="5" name="Содержимое 4" descr="пауж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928670"/>
            <a:ext cx="4329113" cy="5572163"/>
          </a:xfrm>
        </p:spPr>
      </p:pic>
      <p:pic>
        <p:nvPicPr>
          <p:cNvPr id="6" name="Содержимое 5" descr="пауж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596" y="785794"/>
            <a:ext cx="4714908" cy="5857892"/>
          </a:xfrm>
        </p:spPr>
      </p:pic>
      <p:pic>
        <p:nvPicPr>
          <p:cNvPr id="7" name="Рисунок 6" descr="Pauzhetskoe_mestorozhdenie-1024x81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785794"/>
            <a:ext cx="4714908" cy="5715040"/>
          </a:xfrm>
          <a:prstGeom prst="rect">
            <a:avLst/>
          </a:prstGeom>
        </p:spPr>
      </p:pic>
      <p:pic>
        <p:nvPicPr>
          <p:cNvPr id="8" name="Рисунок 7" descr="карта пауж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785794"/>
            <a:ext cx="4714908" cy="585791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86446" y="928670"/>
            <a:ext cx="3000396" cy="584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Паужетская  геотермальная электростанция на Камчатке около вулканов Кошелева и Камбального. Старейшая геотермальная электростанция на территории России, введена в эксплуатацию в 1966 году на Паужетском геотермальном месторождении.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57290" y="571480"/>
            <a:ext cx="2969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Красноярская ГЭС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Sayano-Shushunskaya%20GES%20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TextBox 8"/>
          <p:cNvSpPr txBox="1"/>
          <p:nvPr/>
        </p:nvSpPr>
        <p:spPr>
          <a:xfrm>
            <a:off x="2285984" y="571480"/>
            <a:ext cx="3684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Саяно-Шушенская ГЭС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546" y="1428736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Саяно-Шушенская ГЭС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2" name="Рисунок 11" descr="Saratovskaya%20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43174" y="2000240"/>
            <a:ext cx="2898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Саратовская ГЭС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4" name="Рисунок 13" descr="братская гэ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14290"/>
            <a:ext cx="8715436" cy="65008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5" name="TextBox 14"/>
          <p:cNvSpPr txBox="1"/>
          <p:nvPr/>
        </p:nvSpPr>
        <p:spPr>
          <a:xfrm>
            <a:off x="3286116" y="714356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Братская ГЭС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6" name="Управляющая кнопка: домой 15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42859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5 из 2876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0" y="6429396"/>
            <a:ext cx="500034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29652" y="6500834"/>
            <a:ext cx="71434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286776" y="6429396"/>
            <a:ext cx="857224" cy="428604"/>
          </a:xfrm>
          <a:prstGeom prst="actionButtonForwardNex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428596" y="6429396"/>
            <a:ext cx="1071570" cy="428604"/>
          </a:xfrm>
          <a:prstGeom prst="actionButtonHom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Готовимся к ГИА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6215106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1.</a:t>
            </a:r>
            <a:r>
              <a:rPr lang="ru-RU" sz="2400" b="1" dirty="0" smtClean="0"/>
              <a:t> Какой из перечисленных видов топлива, используемых  на </a:t>
            </a:r>
          </a:p>
          <a:p>
            <a:pPr>
              <a:buNone/>
            </a:pPr>
            <a:r>
              <a:rPr lang="ru-RU" sz="2400" b="1" dirty="0" smtClean="0"/>
              <a:t>ТЭС, является наиболее экологически чистым?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400" b="1" dirty="0" smtClean="0"/>
              <a:t>2. Крупнейшие ГЭС России построены на реке</a:t>
            </a:r>
          </a:p>
          <a:p>
            <a:pPr>
              <a:buNone/>
            </a:pPr>
            <a:r>
              <a:rPr lang="ru-RU" sz="2400" b="1" dirty="0" smtClean="0">
                <a:sym typeface="Wingdings"/>
              </a:rPr>
              <a:t></a:t>
            </a: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3. Наибольшая доля электроэнергии вырабатывается на:</a:t>
            </a:r>
          </a:p>
          <a:p>
            <a:pPr>
              <a:buNone/>
            </a:pPr>
            <a:endParaRPr lang="ru-RU" sz="2400" b="1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357298"/>
            <a:ext cx="3429024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1) газ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928802"/>
            <a:ext cx="3429024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2) древесина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3504" y="1357298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3) уголь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3504" y="1928802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4) мазут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0" y="6429396"/>
            <a:ext cx="500034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429652" y="6429396"/>
            <a:ext cx="714348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2857496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1) Волге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20" y="3500438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2) Ангаре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43504" y="2786058"/>
            <a:ext cx="3143272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3) Енисее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43504" y="3429000"/>
            <a:ext cx="3143272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4) Оби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4643446"/>
            <a:ext cx="3214710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1) ТЭС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5720" y="5286388"/>
            <a:ext cx="3214710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2)ГЭС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3504" y="4643446"/>
            <a:ext cx="3143272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3) АЭС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>
            <a:hlinkClick r:id="" action="ppaction://hlinkshowjump?jump=nextslide"/>
          </p:cNvPr>
          <p:cNvSpPr/>
          <p:nvPr/>
        </p:nvSpPr>
        <p:spPr>
          <a:xfrm>
            <a:off x="3571868" y="6357958"/>
            <a:ext cx="2071702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hlinkClick r:id="" action="ppaction://hlinkshowjump?jump=nextslide"/>
              </a:rPr>
              <a:t>ОТВЕТ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Основные потребители электроэнергии</a:t>
            </a:r>
            <a:br>
              <a:rPr lang="ru-RU" sz="3600" b="1" dirty="0" smtClean="0"/>
            </a:br>
            <a:r>
              <a:rPr lang="ru-RU" sz="3600" b="1" dirty="0" smtClean="0"/>
              <a:t>в России</a:t>
            </a:r>
            <a:endParaRPr lang="ru-RU" sz="3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71563"/>
          <a:ext cx="8229600" cy="505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500958" y="6286520"/>
            <a:ext cx="756664" cy="571480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15898" y="6286520"/>
            <a:ext cx="828102" cy="571480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Готовимся к ГИА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6215106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1.</a:t>
            </a:r>
            <a:r>
              <a:rPr lang="ru-RU" sz="2400" b="1" dirty="0" smtClean="0"/>
              <a:t> Какой из перечисленных видов топлива, используемых  на </a:t>
            </a:r>
          </a:p>
          <a:p>
            <a:pPr>
              <a:buNone/>
            </a:pPr>
            <a:r>
              <a:rPr lang="ru-RU" sz="2400" b="1" dirty="0" smtClean="0"/>
              <a:t>ТЭС, является наиболее экологически чистым?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400" b="1" dirty="0" smtClean="0"/>
              <a:t>2. Крупнейшие ГЭС России построены на реке</a:t>
            </a:r>
          </a:p>
          <a:p>
            <a:pPr>
              <a:buNone/>
            </a:pPr>
            <a:r>
              <a:rPr lang="ru-RU" sz="2400" b="1" dirty="0" smtClean="0">
                <a:sym typeface="Wingdings"/>
              </a:rPr>
              <a:t></a:t>
            </a: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3. Наибольшая доля электроэнергии вырабатывается на:</a:t>
            </a:r>
          </a:p>
          <a:p>
            <a:pPr>
              <a:buNone/>
            </a:pPr>
            <a:endParaRPr lang="ru-RU" sz="2400" b="1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357298"/>
            <a:ext cx="3429024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sym typeface="Wingdings"/>
              </a:rPr>
              <a:t></a:t>
            </a:r>
            <a:r>
              <a:rPr lang="ru-RU" sz="2400" b="1" dirty="0" smtClean="0">
                <a:solidFill>
                  <a:schemeClr val="tx1"/>
                </a:solidFill>
              </a:rPr>
              <a:t>1) газ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928802"/>
            <a:ext cx="3429024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2) древесина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3504" y="1357298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3) уголь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3504" y="1928802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4) мазут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0" y="6429396"/>
            <a:ext cx="500034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429652" y="6429396"/>
            <a:ext cx="714348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2857496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1) Волге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20" y="3500438"/>
            <a:ext cx="3286148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2) Ангаре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43504" y="2786058"/>
            <a:ext cx="3143272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sym typeface="Wingdings"/>
              </a:rPr>
              <a:t></a:t>
            </a:r>
            <a:r>
              <a:rPr lang="ru-RU" sz="2400" b="1" dirty="0" smtClean="0">
                <a:solidFill>
                  <a:schemeClr val="tx1"/>
                </a:solidFill>
              </a:rPr>
              <a:t>3) Енисее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43504" y="3429000"/>
            <a:ext cx="3143272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4) Оби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4643446"/>
            <a:ext cx="3214710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sym typeface="Wingdings"/>
              </a:rPr>
              <a:t></a:t>
            </a:r>
            <a:r>
              <a:rPr lang="ru-RU" sz="2400" b="1" dirty="0" smtClean="0">
                <a:solidFill>
                  <a:schemeClr val="tx1"/>
                </a:solidFill>
              </a:rPr>
              <a:t>1) ТЭС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5720" y="5286388"/>
            <a:ext cx="3214710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2)ГЭС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3504" y="4643446"/>
            <a:ext cx="3143272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3) АЭС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smtClean="0"/>
              <a:t>ПРАКТИКУМ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контурную карту нанести крупные электростанции страны: </a:t>
            </a:r>
            <a:r>
              <a:rPr lang="ru-RU" b="1" u="sng" dirty="0" smtClean="0"/>
              <a:t>ТЭС</a:t>
            </a:r>
            <a:r>
              <a:rPr lang="ru-RU" dirty="0" smtClean="0"/>
              <a:t>- </a:t>
            </a:r>
            <a:r>
              <a:rPr lang="ru-RU" b="1" dirty="0" err="1" smtClean="0"/>
              <a:t>Сургутская,Костромская,Рефтинская</a:t>
            </a:r>
            <a:r>
              <a:rPr lang="ru-RU" b="1" dirty="0" smtClean="0"/>
              <a:t>;</a:t>
            </a:r>
          </a:p>
          <a:p>
            <a:pPr>
              <a:buNone/>
            </a:pPr>
            <a:r>
              <a:rPr lang="ru-RU" b="1" u="sng" dirty="0" smtClean="0"/>
              <a:t>ГЭС</a:t>
            </a:r>
            <a:r>
              <a:rPr lang="ru-RU" dirty="0" smtClean="0"/>
              <a:t>- </a:t>
            </a:r>
            <a:r>
              <a:rPr lang="ru-RU" b="1" dirty="0" smtClean="0"/>
              <a:t>на Енисее, </a:t>
            </a:r>
            <a:r>
              <a:rPr lang="ru-RU" b="1" dirty="0" err="1" smtClean="0"/>
              <a:t>Ангаре,Волге</a:t>
            </a:r>
            <a:r>
              <a:rPr lang="ru-RU" b="1" dirty="0" smtClean="0"/>
              <a:t>;</a:t>
            </a:r>
          </a:p>
          <a:p>
            <a:pPr>
              <a:buNone/>
            </a:pPr>
            <a:r>
              <a:rPr lang="ru-RU" b="1" u="sng" dirty="0" smtClean="0"/>
              <a:t>АЭС-</a:t>
            </a:r>
            <a:r>
              <a:rPr lang="ru-RU" dirty="0" smtClean="0"/>
              <a:t> </a:t>
            </a:r>
            <a:r>
              <a:rPr lang="ru-RU" b="1" dirty="0" smtClean="0"/>
              <a:t>Курская, </a:t>
            </a:r>
            <a:r>
              <a:rPr lang="ru-RU" b="1" dirty="0" err="1" smtClean="0"/>
              <a:t>Ленинградская,Смоленская</a:t>
            </a:r>
            <a:r>
              <a:rPr lang="ru-RU" b="1" dirty="0" smtClean="0"/>
              <a:t>, </a:t>
            </a:r>
          </a:p>
          <a:p>
            <a:pPr>
              <a:buNone/>
            </a:pPr>
            <a:r>
              <a:rPr lang="ru-RU" b="1" dirty="0" smtClean="0"/>
              <a:t>Тверская, </a:t>
            </a:r>
            <a:r>
              <a:rPr lang="ru-RU" b="1" dirty="0" err="1" smtClean="0"/>
              <a:t>Нововоронежская</a:t>
            </a:r>
            <a:r>
              <a:rPr lang="ru-RU" b="1" dirty="0" smtClean="0"/>
              <a:t>, </a:t>
            </a:r>
            <a:r>
              <a:rPr lang="ru-RU" b="1" dirty="0" err="1" smtClean="0"/>
              <a:t>Балаковская</a:t>
            </a:r>
            <a:r>
              <a:rPr lang="ru-RU" b="1" dirty="0" smtClean="0"/>
              <a:t>, Белоярская, Ростовская, </a:t>
            </a:r>
            <a:r>
              <a:rPr lang="ru-RU" b="1" dirty="0" err="1" smtClean="0"/>
              <a:t>Билибинская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286520"/>
            <a:ext cx="571472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58214" y="6500834"/>
            <a:ext cx="785786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турна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214290"/>
            <a:ext cx="9144000" cy="6643710"/>
          </a:xfrm>
          <a:prstGeom prst="rect">
            <a:avLst/>
          </a:prstGeom>
        </p:spPr>
      </p:pic>
      <p:sp>
        <p:nvSpPr>
          <p:cNvPr id="3" name="Блок-схема: узел 2"/>
          <p:cNvSpPr/>
          <p:nvPr/>
        </p:nvSpPr>
        <p:spPr>
          <a:xfrm>
            <a:off x="214282" y="4857760"/>
            <a:ext cx="216000" cy="2160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478632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1-БРАТСКАЯ ГЭС</a:t>
            </a:r>
            <a:endParaRPr lang="ru-RU" b="1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214282" y="5143512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507207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2-Красноярская ГЭС</a:t>
            </a:r>
            <a:endParaRPr lang="ru-RU" b="1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214282" y="5429264"/>
            <a:ext cx="216000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214282" y="5715016"/>
            <a:ext cx="216000" cy="214314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214282" y="6000768"/>
            <a:ext cx="216000" cy="214314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214282" y="6357958"/>
            <a:ext cx="216000" cy="214314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3286116" y="5715016"/>
            <a:ext cx="216000" cy="214314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5357826"/>
            <a:ext cx="2637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3-Саяно-Шушенская ГЭС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1472" y="557214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4-Сургутская ТЭС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1472" y="5857892"/>
            <a:ext cx="216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5- Костромская ТЭС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1472" y="6286520"/>
            <a:ext cx="2080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6- </a:t>
            </a:r>
            <a:r>
              <a:rPr lang="ru-RU" b="1" dirty="0" err="1" smtClean="0"/>
              <a:t>Рефтинская</a:t>
            </a:r>
            <a:r>
              <a:rPr lang="ru-RU" b="1" dirty="0" smtClean="0"/>
              <a:t> ТЭС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71868" y="557214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7- </a:t>
            </a:r>
            <a:r>
              <a:rPr lang="ru-RU" b="1" dirty="0" err="1" smtClean="0"/>
              <a:t>Билибинская</a:t>
            </a:r>
            <a:r>
              <a:rPr lang="ru-RU" b="1" dirty="0" smtClean="0"/>
              <a:t> АЭС</a:t>
            </a:r>
            <a:endParaRPr lang="ru-RU" b="1" dirty="0"/>
          </a:p>
        </p:txBody>
      </p:sp>
      <p:sp>
        <p:nvSpPr>
          <p:cNvPr id="19" name="Блок-схема: узел 18"/>
          <p:cNvSpPr/>
          <p:nvPr/>
        </p:nvSpPr>
        <p:spPr>
          <a:xfrm>
            <a:off x="3286116" y="6000768"/>
            <a:ext cx="216000" cy="214314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571868" y="5929330"/>
            <a:ext cx="2394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8- Ленинградская АЭС</a:t>
            </a:r>
            <a:endParaRPr lang="ru-RU" b="1" dirty="0"/>
          </a:p>
        </p:txBody>
      </p:sp>
      <p:sp>
        <p:nvSpPr>
          <p:cNvPr id="21" name="Управляющая кнопка: домой 20">
            <a:hlinkClick r:id="" action="ppaction://hlinkshowjump?jump=firstslide" highlightClick="1"/>
          </p:cNvPr>
          <p:cNvSpPr/>
          <p:nvPr/>
        </p:nvSpPr>
        <p:spPr>
          <a:xfrm>
            <a:off x="8001024" y="6429396"/>
            <a:ext cx="428628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501058" y="6429348"/>
            <a:ext cx="642942" cy="4286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3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88988" y="1131888"/>
              <a:ext cx="2011362" cy="2239962"/>
            </p14:xfrm>
          </p:contentPart>
        </mc:Choice>
        <mc:Fallback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9628" y="1122528"/>
                <a:ext cx="2030082" cy="22586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5">
            <p14:nvContentPartPr>
              <p14:cNvPr id="102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9275" y="3703638"/>
              <a:ext cx="8251825" cy="1989137"/>
            </p14:xfrm>
          </p:contentPart>
        </mc:Choice>
        <mc:Fallback>
          <p:pic>
            <p:nvPicPr>
              <p:cNvPr id="102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9915" y="3694277"/>
                <a:ext cx="8270546" cy="20078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7">
            <p14:nvContentPartPr>
              <p14:cNvPr id="102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253413" y="400050"/>
              <a:ext cx="68262" cy="92075"/>
            </p14:xfrm>
          </p:contentPart>
        </mc:Choice>
        <mc:Fallback>
          <p:pic>
            <p:nvPicPr>
              <p:cNvPr id="102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44072" y="390699"/>
                <a:ext cx="86944" cy="11077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2.22222E-6 L 0.54341 -0.05254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7 L 0.45677 -0.07361 " pathEditMode="relative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787 L 0.45695 -0.086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4.81481E-6 L 0.37796 -0.32547 " pathEditMode="relative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1.73472E-18 L 0.17327 -0.50394 " pathEditMode="relative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2245 L 0.28351 -0.4111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0.46458 -0.63009 " pathEditMode="relative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-0.18108 -0.60903 " pathEditMode="relative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hlinkClick r:id="rId2"/>
              </a:rPr>
              <a:t>http://images.yandex.ru/yandsearch?text=%D0%A1%D1%83%D1%80%D0%B3%D1%83%D1%82%D1%81%D0%BA%D0%B0%D1%8F%20%D1%82%D1%8D%D1%81%20%D1%84%D0%BE%D1%82%D0%BE&amp;rpt=simage&amp;p=1&amp;img_url=www.metran.ru%2Fnetcat_files%2F354%2F217%2Fr2011_09_27_2.jpg</a:t>
            </a:r>
            <a:r>
              <a:rPr lang="ru-RU" dirty="0" smtClean="0">
                <a:hlinkClick r:id="rId2"/>
              </a:rPr>
              <a:t>-</a:t>
            </a:r>
            <a:r>
              <a:rPr lang="ru-RU" dirty="0" smtClean="0"/>
              <a:t> </a:t>
            </a:r>
            <a:r>
              <a:rPr lang="ru-RU" dirty="0" err="1" smtClean="0"/>
              <a:t>сургутская</a:t>
            </a:r>
            <a:r>
              <a:rPr lang="ru-RU" dirty="0" smtClean="0"/>
              <a:t> </a:t>
            </a:r>
            <a:r>
              <a:rPr lang="ru-RU" dirty="0" err="1" smtClean="0"/>
              <a:t>тэс</a:t>
            </a:r>
            <a:r>
              <a:rPr lang="ru-RU" dirty="0" smtClean="0"/>
              <a:t> фото</a:t>
            </a:r>
          </a:p>
          <a:p>
            <a:r>
              <a:rPr lang="en-US" dirty="0" smtClean="0">
                <a:hlinkClick r:id="rId3"/>
              </a:rPr>
              <a:t>http://www.gradremstroy.ru/news/samaya-severnaya-v-mire-bilibinskaya-atomnaya-stanciya.html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видео АЭС России</a:t>
            </a:r>
          </a:p>
          <a:p>
            <a:r>
              <a:rPr lang="en-US" dirty="0" smtClean="0">
                <a:hlinkClick r:id="rId4"/>
              </a:rPr>
              <a:t>http://uetm.org/galary/376/?photoespage=2</a:t>
            </a:r>
            <a:r>
              <a:rPr lang="ru-RU" dirty="0" smtClean="0">
                <a:hlinkClick r:id="rId4"/>
              </a:rPr>
              <a:t>-</a:t>
            </a:r>
            <a:r>
              <a:rPr lang="ru-RU" dirty="0" smtClean="0"/>
              <a:t> фото ГЭС</a:t>
            </a:r>
          </a:p>
          <a:p>
            <a:r>
              <a:rPr lang="en-US" dirty="0" smtClean="0">
                <a:hlinkClick r:id="rId5"/>
              </a:rPr>
              <a:t>http://ru.wikipedia.org/wiki/%C1%F0%E0%F2%F1%EA%E0%FF_%C3%DD%D1</a:t>
            </a:r>
            <a:r>
              <a:rPr lang="ru-RU" dirty="0" smtClean="0">
                <a:hlinkClick r:id="rId5"/>
              </a:rPr>
              <a:t>-</a:t>
            </a:r>
            <a:r>
              <a:rPr lang="ru-RU" dirty="0" smtClean="0"/>
              <a:t> Братская ГЭС</a:t>
            </a:r>
          </a:p>
          <a:p>
            <a:r>
              <a:rPr lang="en-US" dirty="0" smtClean="0">
                <a:hlinkClick r:id="rId6"/>
              </a:rPr>
              <a:t>http://ngl2006.narod.ru/Contents/Geo/Geo-kart/KPGR/Pictures/023.jpg</a:t>
            </a:r>
            <a:r>
              <a:rPr lang="ru-RU" dirty="0" smtClean="0">
                <a:hlinkClick r:id="rId6"/>
              </a:rPr>
              <a:t>-</a:t>
            </a:r>
            <a:r>
              <a:rPr lang="ru-RU" dirty="0" smtClean="0"/>
              <a:t> карта энергетика России</a:t>
            </a:r>
          </a:p>
          <a:p>
            <a:r>
              <a:rPr lang="en-US" dirty="0" smtClean="0">
                <a:hlinkClick r:id="rId7"/>
              </a:rPr>
              <a:t>http://www.zelife.ru/ekoplanet/altenergy/175-wavesenergy/8628-pes.html</a:t>
            </a:r>
            <a:r>
              <a:rPr lang="ru-RU" dirty="0" smtClean="0">
                <a:hlinkClick r:id="rId7"/>
              </a:rPr>
              <a:t>-</a:t>
            </a:r>
            <a:r>
              <a:rPr lang="ru-RU" dirty="0" smtClean="0"/>
              <a:t> материал о ПЭС</a:t>
            </a:r>
          </a:p>
          <a:p>
            <a:r>
              <a:rPr lang="en-US" dirty="0" smtClean="0">
                <a:hlinkClick r:id="rId8"/>
              </a:rPr>
              <a:t>http://s4.images.drive2.ru/user.blog.photos/7800/000/000/001/69a/88cc4e7e195a85b0-large.jpg</a:t>
            </a:r>
            <a:r>
              <a:rPr lang="ru-RU" dirty="0" smtClean="0">
                <a:hlinkClick r:id="rId8"/>
              </a:rPr>
              <a:t>-</a:t>
            </a:r>
            <a:r>
              <a:rPr lang="ru-RU" dirty="0" smtClean="0"/>
              <a:t> фото Красноярской ГЭС</a:t>
            </a:r>
          </a:p>
          <a:p>
            <a:r>
              <a:rPr lang="en-US" dirty="0" smtClean="0">
                <a:hlinkClick r:id="rId9"/>
              </a:rPr>
              <a:t>http://www.izvestia64.ru/images/uploads/aUYuzJzNr2L.jpg</a:t>
            </a:r>
            <a:r>
              <a:rPr lang="ru-RU" dirty="0" smtClean="0">
                <a:hlinkClick r:id="rId9"/>
              </a:rPr>
              <a:t>-</a:t>
            </a:r>
            <a:r>
              <a:rPr lang="ru-RU" dirty="0" smtClean="0"/>
              <a:t> каскад ГЭС</a:t>
            </a:r>
          </a:p>
          <a:p>
            <a:r>
              <a:rPr lang="en-US" dirty="0" smtClean="0">
                <a:hlinkClick r:id="rId10"/>
              </a:rPr>
              <a:t>http://images.yandex.ru/yandsearch?ed=1&amp;text=%D0%B3%D1%8D%D1%81%20%D0%BD%D0%B0%20%D0%B2%D0%BE%D0%BB%D0%B3%D0%B5%20%D1%84%D0%BE%D1%82%D0%BE&amp;p=8&amp;img_url=www.sarges.rushydro.ru%2Fimages%2Fcontent%2Fsarges%2F03042008.jpg&amp;rpt=simage</a:t>
            </a:r>
            <a:r>
              <a:rPr lang="ru-RU" dirty="0" smtClean="0">
                <a:hlinkClick r:id="rId10"/>
              </a:rPr>
              <a:t>-</a:t>
            </a:r>
            <a:r>
              <a:rPr lang="ru-RU" dirty="0" smtClean="0"/>
              <a:t> равнинные ГЭС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71472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Удельный вес России и остальных стран в мировом производстве электроэнергии 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00034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429652" y="6500834"/>
            <a:ext cx="71434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Структура мощностей электростанций России 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428596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01090" y="6429396"/>
            <a:ext cx="642910" cy="428604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Задание№1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1" y="714375"/>
          <a:ext cx="8715438" cy="3291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500199"/>
                <a:gridCol w="2286281"/>
                <a:gridCol w="2448169"/>
                <a:gridCol w="24807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Тип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aseline="0" dirty="0" err="1" smtClean="0"/>
                        <a:t>электро-станци</a:t>
                      </a:r>
                      <a:r>
                        <a:rPr lang="ru-RU" sz="2400" baseline="0" dirty="0" smtClean="0"/>
                        <a:t>/</a:t>
                      </a:r>
                    </a:p>
                    <a:p>
                      <a:r>
                        <a:rPr lang="ru-RU" sz="2400" baseline="0" dirty="0" smtClean="0"/>
                        <a:t>пример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Положитель</a:t>
                      </a:r>
                      <a:r>
                        <a:rPr lang="ru-RU" sz="2800" dirty="0" smtClean="0"/>
                        <a:t>-</a:t>
                      </a:r>
                    </a:p>
                    <a:p>
                      <a:r>
                        <a:rPr lang="ru-RU" sz="2800" dirty="0" err="1" smtClean="0"/>
                        <a:t>ные</a:t>
                      </a:r>
                      <a:r>
                        <a:rPr lang="ru-RU" sz="2800" dirty="0" smtClean="0"/>
                        <a:t> </a:t>
                      </a:r>
                    </a:p>
                    <a:p>
                      <a:r>
                        <a:rPr lang="ru-RU" sz="2800" dirty="0" smtClean="0"/>
                        <a:t>факторы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err="1" smtClean="0"/>
                        <a:t>Отрицатель-ные</a:t>
                      </a:r>
                      <a:r>
                        <a:rPr lang="ru-RU" sz="2800" dirty="0" smtClean="0"/>
                        <a:t> факторы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Решающий</a:t>
                      </a:r>
                      <a:r>
                        <a:rPr lang="ru-RU" sz="2800" baseline="0" dirty="0" smtClean="0"/>
                        <a:t> фактор в размещении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71472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572528" y="6429396"/>
            <a:ext cx="571472" cy="428604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№2</a:t>
            </a:r>
            <a:endParaRPr lang="ru-RU" dirty="0"/>
          </a:p>
        </p:txBody>
      </p:sp>
      <p:pic>
        <p:nvPicPr>
          <p:cNvPr id="1026" name="Picture 2" descr="C:\Documents and Settings\Admin\Мои документы\Мои рисунки\2011-10-16, фото\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572560" cy="478634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1472" y="5429264"/>
            <a:ext cx="84879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Используя рисунок определите районы с наибольшими запасам</a:t>
            </a:r>
          </a:p>
          <a:p>
            <a:r>
              <a:rPr lang="ru-RU" b="1" dirty="0" smtClean="0"/>
              <a:t> гидроэнергоресурсов. Укажите, в каких районах затраты на производство</a:t>
            </a:r>
          </a:p>
          <a:p>
            <a:r>
              <a:rPr lang="ru-RU" b="1" dirty="0" smtClean="0"/>
              <a:t> электроэнергии минимальны, а в каких- строительство ГЭС наиболее перспективно.</a:t>
            </a:r>
            <a:endParaRPr lang="ru-RU" b="1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72528" y="6429396"/>
            <a:ext cx="571472" cy="428604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00034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№3</a:t>
            </a:r>
            <a:endParaRPr lang="ru-RU" dirty="0"/>
          </a:p>
        </p:txBody>
      </p:sp>
      <p:pic>
        <p:nvPicPr>
          <p:cNvPr id="4098" name="Picture 2" descr="C:\Documents and Settings\Admin\Мои документы\Мои рисунки\2011-10-18, фото\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8786874" cy="492922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71440" y="5657671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Используя рисунок определите районы страны, где производство экологически чистой энергии наиболее перспективно.</a:t>
            </a:r>
            <a:endParaRPr lang="ru-RU" sz="24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00034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429652" y="6429396"/>
            <a:ext cx="714348" cy="428604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785794"/>
            <a:ext cx="7072362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 В  России к зонам ветровой активности относятся острова Северного Ледовитого океана от Кольского полуострова до Камчатки, районы Нижней и Средней Волги и Каспийского моря, побережье Охотского, Баренцева, Балтийского, Черного и Азовского морей.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85918" y="2714620"/>
            <a:ext cx="7072362" cy="7858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Южные  районы  Европейской  части  России, юг  Сибири  и  Дальнего  Востока</a:t>
            </a:r>
            <a:endParaRPr lang="ru-RU" sz="2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85918" y="3500438"/>
            <a:ext cx="7072362" cy="92869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Геотермальная  энергетика.  Район  Камчатки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290"/>
            <a:ext cx="9144000" cy="135732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Виды электростанций,</a:t>
            </a:r>
            <a:br>
              <a:rPr lang="ru-RU" sz="3200" b="1" dirty="0" smtClean="0"/>
            </a:br>
            <a:r>
              <a:rPr lang="ru-RU" sz="3200" b="1" dirty="0" smtClean="0"/>
              <a:t>работающие на традиционных источниках энергии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714488"/>
            <a:ext cx="3786214" cy="221457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Тепловые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электростанции (ТЭС)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2066" y="1714488"/>
            <a:ext cx="3786214" cy="221457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Гидроэлектростанции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(ГЭС)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71736" y="4214818"/>
            <a:ext cx="4143404" cy="20717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Атомные электростанции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(АЭС)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428860" y="1000108"/>
            <a:ext cx="500066" cy="642942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357686" y="1428736"/>
            <a:ext cx="500066" cy="2714644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6000760" y="1000108"/>
            <a:ext cx="500066" cy="642942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D:\Мои рисунки\614448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286388"/>
            <a:ext cx="1038225" cy="781050"/>
          </a:xfrm>
          <a:prstGeom prst="rect">
            <a:avLst/>
          </a:prstGeom>
          <a:noFill/>
        </p:spPr>
      </p:pic>
      <p:pic>
        <p:nvPicPr>
          <p:cNvPr id="1027" name="Picture 3" descr="D:\Мои рисунки\614448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214950"/>
            <a:ext cx="1038225" cy="781050"/>
          </a:xfrm>
          <a:prstGeom prst="rect">
            <a:avLst/>
          </a:prstGeom>
          <a:noFill/>
        </p:spPr>
      </p:pic>
      <p:pic>
        <p:nvPicPr>
          <p:cNvPr id="15" name="Picture 2" descr="D:\Мои рисунки\614448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6076950"/>
            <a:ext cx="1038225" cy="78105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57158" y="1643050"/>
            <a:ext cx="3857652" cy="22860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hlinkClick r:id="rId3" action="ppaction://hlinksldjump"/>
              </a:rPr>
              <a:t>КРУПНЕЙШИЕ ТЭС-СУРГУТСКАЯ,</a:t>
            </a:r>
          </a:p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hlinkClick r:id="rId3" action="ppaction://hlinksldjump"/>
              </a:rPr>
              <a:t>КОСТРОМСКАЯ,</a:t>
            </a:r>
          </a:p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hlinkClick r:id="rId3" action="ppaction://hlinksldjump"/>
              </a:rPr>
              <a:t>РЕФТИНСКАЯ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1643050"/>
            <a:ext cx="3929090" cy="2500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КРУПНЕЙШИЕ ГЭС- НА РЕКАХ ЕНИСЕЙ </a:t>
            </a: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(КРАСНОЯРСКАЯ,САЯН-СКАЯ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), АНГАРА </a:t>
            </a: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  <a:hlinkClick r:id="rId4" action="ppaction://hlinksldjump"/>
              </a:rPr>
              <a:t>(БРАТСКАЯ,УСТЬ-ИЛИМСКАЯ)</a:t>
            </a:r>
            <a:endParaRPr lang="ru-RU" sz="2800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85984" y="4214818"/>
            <a:ext cx="4643470" cy="20717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hlinkClick r:id="rId5" action="ppaction://hlinksldjump"/>
              </a:rPr>
              <a:t>КУРСКАЯ,СМОЛЕНСКАЯ,</a:t>
            </a:r>
          </a:p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hlinkClick r:id="rId5" action="ppaction://hlinksldjump"/>
              </a:rPr>
              <a:t>ТВЕРСКАЯ,НОВОВОРОНЕЖСКАЯ,БАЛАКОВСКАЯ,БЕЛО-ЯРСКАЯ,БИЛИБИНСКАЯ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501090" y="6429372"/>
            <a:ext cx="642910" cy="42862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омой 19">
            <a:hlinkClick r:id="" action="ppaction://hlinkshowjump?jump=firstslide" highlightClick="1"/>
          </p:cNvPr>
          <p:cNvSpPr/>
          <p:nvPr/>
        </p:nvSpPr>
        <p:spPr>
          <a:xfrm>
            <a:off x="0" y="6357958"/>
            <a:ext cx="571472" cy="500042"/>
          </a:xfrm>
          <a:prstGeom prst="actionButtonHo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0"/>
          <a:ext cx="8429684" cy="3357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3000372"/>
            <a:ext cx="44291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Bookman Old Style" pitchFamily="18" charset="0"/>
              </a:rPr>
              <a:t>Конденсационные  электростанции, обслуживающие</a:t>
            </a:r>
          </a:p>
          <a:p>
            <a:pPr algn="just"/>
            <a:r>
              <a:rPr lang="ru-RU" sz="2400" b="1" dirty="0" smtClean="0">
                <a:latin typeface="Bookman Old Style" pitchFamily="18" charset="0"/>
              </a:rPr>
              <a:t>большие территории называют государственными районными электростанциями  (ГРЭС)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3571876"/>
            <a:ext cx="42862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Bookman Old Style" pitchFamily="18" charset="0"/>
              </a:rPr>
              <a:t>Теплоэлектроцентраль, разновидность тепловых станций, которые кроме электроэнергии   вырабатывают   тепло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000240"/>
            <a:ext cx="1593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ГРЭС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929454" y="2500306"/>
            <a:ext cx="34175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215206" y="6429396"/>
            <a:ext cx="928662" cy="428604"/>
          </a:xfrm>
          <a:prstGeom prst="actionButtonBackPreviou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43900" y="6429396"/>
            <a:ext cx="1000100" cy="428604"/>
          </a:xfrm>
          <a:prstGeom prst="actionButtonForwardNex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215074" y="6429396"/>
            <a:ext cx="1000132" cy="428604"/>
          </a:xfrm>
          <a:prstGeom prst="actionButtonHom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663</Words>
  <Application>Microsoft Office PowerPoint</Application>
  <PresentationFormat>Экран (4:3)</PresentationFormat>
  <Paragraphs>177</Paragraphs>
  <Slides>23</Slides>
  <Notes>0</Notes>
  <HiddenSlides>21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Основные потребители электроэнергии в России</vt:lpstr>
      <vt:lpstr>Удельный вес России и остальных стран в мировом производстве электроэнергии </vt:lpstr>
      <vt:lpstr>Структура мощностей электростанций России </vt:lpstr>
      <vt:lpstr>Задание№1</vt:lpstr>
      <vt:lpstr>Задание №2</vt:lpstr>
      <vt:lpstr>Задание №3</vt:lpstr>
      <vt:lpstr>Виды электростанций, работающие на традиционных источниках энергии </vt:lpstr>
      <vt:lpstr>Слайд 9</vt:lpstr>
      <vt:lpstr>Слайд 10</vt:lpstr>
      <vt:lpstr>Слайд 11</vt:lpstr>
      <vt:lpstr>Слайд 12</vt:lpstr>
      <vt:lpstr>Альтернативная энергетика</vt:lpstr>
      <vt:lpstr>Ветровые электростанции  в окрестностях Уфы</vt:lpstr>
      <vt:lpstr>Геотермальные станции</vt:lpstr>
      <vt:lpstr>Слайд 16</vt:lpstr>
      <vt:lpstr>Слайд 17</vt:lpstr>
      <vt:lpstr>Слайд 18</vt:lpstr>
      <vt:lpstr>Готовимся к ГИА</vt:lpstr>
      <vt:lpstr>Готовимся к ГИА</vt:lpstr>
      <vt:lpstr>ПРАКТИКУМ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Электроэнергетика</dc:title>
  <dc:creator>светлана</dc:creator>
  <cp:lastModifiedBy>Николай</cp:lastModifiedBy>
  <cp:revision>113</cp:revision>
  <dcterms:created xsi:type="dcterms:W3CDTF">2011-10-16T17:51:36Z</dcterms:created>
  <dcterms:modified xsi:type="dcterms:W3CDTF">2012-12-27T10:29:38Z</dcterms:modified>
</cp:coreProperties>
</file>