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</p:sldMasterIdLst>
  <p:sldIdLst>
    <p:sldId id="263" r:id="rId2"/>
    <p:sldId id="283" r:id="rId3"/>
    <p:sldId id="266" r:id="rId4"/>
    <p:sldId id="267" r:id="rId5"/>
    <p:sldId id="268" r:id="rId6"/>
    <p:sldId id="313" r:id="rId7"/>
    <p:sldId id="277" r:id="rId8"/>
    <p:sldId id="278" r:id="rId9"/>
    <p:sldId id="279" r:id="rId10"/>
    <p:sldId id="280" r:id="rId11"/>
    <p:sldId id="281" r:id="rId12"/>
    <p:sldId id="315" r:id="rId13"/>
    <p:sldId id="284" r:id="rId14"/>
    <p:sldId id="285" r:id="rId15"/>
    <p:sldId id="286" r:id="rId16"/>
    <p:sldId id="287" r:id="rId17"/>
    <p:sldId id="320" r:id="rId18"/>
    <p:sldId id="289" r:id="rId19"/>
    <p:sldId id="290" r:id="rId20"/>
    <p:sldId id="291" r:id="rId21"/>
    <p:sldId id="309" r:id="rId22"/>
    <p:sldId id="294" r:id="rId23"/>
    <p:sldId id="307" r:id="rId24"/>
    <p:sldId id="295" r:id="rId25"/>
    <p:sldId id="296" r:id="rId26"/>
    <p:sldId id="297" r:id="rId27"/>
    <p:sldId id="298" r:id="rId28"/>
    <p:sldId id="299" r:id="rId29"/>
    <p:sldId id="300" r:id="rId30"/>
    <p:sldId id="301" r:id="rId31"/>
    <p:sldId id="302" r:id="rId32"/>
    <p:sldId id="303" r:id="rId33"/>
    <p:sldId id="304" r:id="rId34"/>
    <p:sldId id="305" r:id="rId35"/>
    <p:sldId id="317" r:id="rId36"/>
    <p:sldId id="321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36"/>
    <p:penClr>
      <a:srgbClr val="800000"/>
    </p:penClr>
  </p:showPr>
  <p:clrMru>
    <a:srgbClr val="66FF33"/>
    <a:srgbClr val="FF66CC"/>
    <a:srgbClr val="0B692F"/>
    <a:srgbClr val="11A74A"/>
    <a:srgbClr val="A80C26"/>
    <a:srgbClr val="008080"/>
    <a:srgbClr val="CCCCFF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8" autoAdjust="0"/>
    <p:restoredTop sz="94076" autoAdjust="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20787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20787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/>
          </a:p>
        </p:txBody>
      </p:sp>
      <p:sp>
        <p:nvSpPr>
          <p:cNvPr id="2078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78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7879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7880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7881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BAA213AE-903E-4223-A9E6-4D7AD5AEEA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DB56F-FEC1-4111-9B5E-303A11B496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F5201-134D-48BA-9A36-452DD4EA53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08ACF-5BF6-45BD-927C-959276840E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64A528-3E4C-437F-901D-DB2C620B1B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83814-F2B3-4828-BF69-54B15E82E7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3604FF-D9BE-4A0C-8B2D-21E37F6ABE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F795C-BF9D-4C5D-994E-1FD2D2B54A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7FE6C-3534-45C9-BAAD-9EFC6762D7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71CAD-7F57-4E26-9614-CAC46A0D17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E848B-FBCF-4583-9A32-708FCA3591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tx1"/>
            </a:gs>
            <a:gs pos="100000">
              <a:srgbClr val="CC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68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068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068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fld id="{2919E546-9848-4F01-8461-ED9B7E22DC50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206855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206856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06857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1711325" y="476250"/>
            <a:ext cx="5721350" cy="8255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Муниципальное общеобразовательное учреждение</a:t>
            </a:r>
          </a:p>
          <a:p>
            <a:pPr algn="ctr"/>
            <a:r>
              <a:rPr lang="ru-RU" sz="16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средняя общеобразовательная школа № 6</a:t>
            </a:r>
            <a:br>
              <a:rPr lang="ru-RU" sz="16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16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г. Великие Луки Псковской области</a:t>
            </a:r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2286000" y="5229225"/>
            <a:ext cx="4572000" cy="8255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УМК «Школа России»</a:t>
            </a:r>
          </a:p>
          <a:p>
            <a:pPr algn="ctr"/>
            <a:endParaRPr lang="ru-RU" sz="160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ru-RU" sz="16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2010 г.</a:t>
            </a:r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2268538" y="4652963"/>
            <a:ext cx="4572000" cy="33655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</a:t>
            </a:r>
          </a:p>
        </p:txBody>
      </p:sp>
      <p:sp>
        <p:nvSpPr>
          <p:cNvPr id="13329" name="Rectangle 17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905000"/>
            <a:ext cx="7775575" cy="40386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1600">
                <a:solidFill>
                  <a:schemeClr val="bg1"/>
                </a:solidFill>
              </a:rPr>
              <a:t>Борунова Валентина Васильевна,</a:t>
            </a:r>
          </a:p>
          <a:p>
            <a:pPr algn="ctr">
              <a:buFont typeface="Wingdings" pitchFamily="2" charset="2"/>
              <a:buNone/>
            </a:pPr>
            <a:r>
              <a:rPr lang="ru-RU" sz="1600">
                <a:solidFill>
                  <a:schemeClr val="bg1"/>
                </a:solidFill>
              </a:rPr>
              <a:t>учитель начальных классов</a:t>
            </a:r>
          </a:p>
          <a:p>
            <a:pPr algn="ctr">
              <a:buFont typeface="Wingdings" pitchFamily="2" charset="2"/>
              <a:buNone/>
            </a:pPr>
            <a:endParaRPr lang="ru-RU" sz="160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sz="1600">
                <a:solidFill>
                  <a:schemeClr val="bg1"/>
                </a:solidFill>
              </a:rPr>
              <a:t> Обучение грамоте</a:t>
            </a:r>
          </a:p>
          <a:p>
            <a:pPr algn="ctr">
              <a:buFont typeface="Wingdings" pitchFamily="2" charset="2"/>
              <a:buNone/>
            </a:pPr>
            <a:endParaRPr lang="ru-RU" sz="2800">
              <a:solidFill>
                <a:schemeClr val="bg1"/>
              </a:solidFill>
            </a:endParaRPr>
          </a:p>
        </p:txBody>
      </p:sp>
      <p:sp>
        <p:nvSpPr>
          <p:cNvPr id="13341" name="WordArt 29"/>
          <p:cNvSpPr>
            <a:spLocks noChangeArrowheads="1" noChangeShapeType="1" noTextEdit="1"/>
          </p:cNvSpPr>
          <p:nvPr/>
        </p:nvSpPr>
        <p:spPr bwMode="auto">
          <a:xfrm>
            <a:off x="2339975" y="3500438"/>
            <a:ext cx="4608513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«Азбука в загадках»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buFontTx/>
              <a:buChar char="-"/>
            </a:pPr>
            <a:r>
              <a:rPr lang="ru-RU" sz="3700"/>
              <a:t> </a:t>
            </a:r>
            <a:r>
              <a:rPr lang="ru-RU" sz="2400">
                <a:solidFill>
                  <a:srgbClr val="A80C26"/>
                </a:solidFill>
              </a:rPr>
              <a:t>«Делиться со всеми – привычка моя!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Вам яду не надо?» – спросила … .</a:t>
            </a:r>
          </a:p>
        </p:txBody>
      </p:sp>
      <p:sp>
        <p:nvSpPr>
          <p:cNvPr id="95252" name="Rectangle 20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95253" name="Rectangle 21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5650" y="2420938"/>
            <a:ext cx="3744913" cy="352266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1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 з</a:t>
            </a:r>
          </a:p>
        </p:txBody>
      </p:sp>
      <p:pic>
        <p:nvPicPr>
          <p:cNvPr id="95251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916113"/>
            <a:ext cx="3743325" cy="403383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95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6" grpId="0"/>
      <p:bldP spid="9523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476375" y="404813"/>
            <a:ext cx="6076950" cy="950912"/>
          </a:xfrm>
        </p:spPr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Брёвна не пилит рыба-пила,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шить не умеет рыба- … .</a:t>
            </a: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87900" y="2420938"/>
            <a:ext cx="3744913" cy="352266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1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 и</a:t>
            </a:r>
          </a:p>
        </p:txBody>
      </p:sp>
      <p:pic>
        <p:nvPicPr>
          <p:cNvPr id="96266" name="Picture 10" descr="Рисунок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916113"/>
            <a:ext cx="3744913" cy="402907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96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6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6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  <p:bldP spid="9626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5" name="Rectangle 3"/>
          <p:cNvSpPr>
            <a:spLocks noGrp="1" noChangeArrowheads="1"/>
          </p:cNvSpPr>
          <p:nvPr>
            <p:ph type="title"/>
          </p:nvPr>
        </p:nvSpPr>
        <p:spPr>
          <a:xfrm>
            <a:off x="971550" y="260350"/>
            <a:ext cx="7486650" cy="1873250"/>
          </a:xfrm>
        </p:spPr>
        <p:txBody>
          <a:bodyPr/>
          <a:lstStyle/>
          <a:p>
            <a:pPr algn="ctr"/>
            <a:r>
              <a:rPr lang="ru-RU" sz="10000">
                <a:solidFill>
                  <a:srgbClr val="553AC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Й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rgbClr val="A80C26"/>
                </a:solidFill>
              </a:rPr>
              <a:t>– на хвостах у птиц и зверей.</a:t>
            </a:r>
            <a:br>
              <a:rPr lang="ru-RU" sz="2400">
                <a:solidFill>
                  <a:srgbClr val="A80C26"/>
                </a:solidFill>
              </a:rPr>
            </a:br>
            <a:endParaRPr lang="ru-RU" sz="2400">
              <a:solidFill>
                <a:srgbClr val="A80C26"/>
              </a:solidFill>
            </a:endParaRPr>
          </a:p>
        </p:txBody>
      </p:sp>
      <p:sp>
        <p:nvSpPr>
          <p:cNvPr id="463878" name="Rectangle 6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ru-RU" sz="2700">
              <a:solidFill>
                <a:schemeClr val="bg1"/>
              </a:solidFill>
            </a:endParaRPr>
          </a:p>
        </p:txBody>
      </p:sp>
      <p:sp>
        <p:nvSpPr>
          <p:cNvPr id="463883" name="Rectangle 11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463874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16463" y="1905000"/>
            <a:ext cx="3743325" cy="40386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400" b="1">
                <a:solidFill>
                  <a:srgbClr val="A80C26"/>
                </a:solidFill>
              </a:rPr>
              <a:t>а вот -  воробей</a:t>
            </a:r>
            <a:r>
              <a:rPr lang="ru-RU" sz="2700">
                <a:solidFill>
                  <a:srgbClr val="A80C26"/>
                </a:solidFill>
              </a:rPr>
              <a:t>.</a:t>
            </a:r>
          </a:p>
          <a:p>
            <a:pPr algn="ctr">
              <a:buFont typeface="Wingdings" pitchFamily="2" charset="2"/>
              <a:buNone/>
            </a:pPr>
            <a:r>
              <a:rPr lang="ru-RU" sz="2400" b="1">
                <a:solidFill>
                  <a:schemeClr val="bg1"/>
                </a:solidFill>
              </a:rPr>
              <a:t> </a:t>
            </a:r>
            <a:endParaRPr lang="ru-RU" sz="2400">
              <a:solidFill>
                <a:schemeClr val="bg1"/>
              </a:solidFill>
            </a:endParaRPr>
          </a:p>
          <a:p>
            <a:endParaRPr lang="ru-RU" sz="2700"/>
          </a:p>
        </p:txBody>
      </p:sp>
      <p:sp>
        <p:nvSpPr>
          <p:cNvPr id="46387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16463" y="1905000"/>
            <a:ext cx="3743325" cy="4038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700"/>
              <a:t> </a:t>
            </a:r>
            <a:endParaRPr lang="ru-RU" sz="3600">
              <a:solidFill>
                <a:schemeClr val="bg1"/>
              </a:solidFill>
            </a:endParaRPr>
          </a:p>
        </p:txBody>
      </p:sp>
      <p:sp>
        <p:nvSpPr>
          <p:cNvPr id="46387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16463" y="1905000"/>
            <a:ext cx="3743325" cy="40386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1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 algn="ctr">
              <a:buFont typeface="Wingdings" pitchFamily="2" charset="2"/>
              <a:buNone/>
            </a:pPr>
            <a:endParaRPr lang="ru-RU" sz="1500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63880" name="Picture 8" descr="Рисунок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2420938"/>
            <a:ext cx="3729037" cy="3529012"/>
          </a:xfrm>
          <a:prstGeom prst="rect">
            <a:avLst/>
          </a:prstGeom>
          <a:noFill/>
        </p:spPr>
      </p:pic>
      <p:sp>
        <p:nvSpPr>
          <p:cNvPr id="463881" name="Rectangle 9"/>
          <p:cNvSpPr>
            <a:spLocks noChangeArrowheads="1"/>
          </p:cNvSpPr>
          <p:nvPr/>
        </p:nvSpPr>
        <p:spPr bwMode="auto">
          <a:xfrm>
            <a:off x="755650" y="1916113"/>
            <a:ext cx="3671888" cy="4572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ru-RU" sz="2400" b="1">
                <a:solidFill>
                  <a:schemeClr val="bg1"/>
                </a:solidFill>
              </a:rPr>
              <a:t>  </a:t>
            </a:r>
            <a:r>
              <a:rPr lang="ru-RU" sz="2400" b="1">
                <a:solidFill>
                  <a:srgbClr val="A80C26"/>
                </a:solidFill>
              </a:rPr>
              <a:t>Вот – горностай</a:t>
            </a:r>
            <a:r>
              <a:rPr lang="ru-RU" sz="2400" b="1">
                <a:solidFill>
                  <a:schemeClr val="bg1"/>
                </a:solidFill>
              </a:rPr>
              <a:t>,</a:t>
            </a:r>
          </a:p>
        </p:txBody>
      </p:sp>
      <p:pic>
        <p:nvPicPr>
          <p:cNvPr id="463884" name="Picture 12" descr="5-ermine-Artukh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2420938"/>
            <a:ext cx="3744913" cy="35290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63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4638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463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463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463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387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1" name="Rectangle 5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950913"/>
          </a:xfrm>
        </p:spPr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Куда ведёт подземный ход?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Об этом знает только … .</a:t>
            </a:r>
          </a:p>
        </p:txBody>
      </p:sp>
      <p:sp>
        <p:nvSpPr>
          <p:cNvPr id="111633" name="Rectangle 17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111634" name="Rectangle 18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111623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16463" y="2565400"/>
            <a:ext cx="3743325" cy="33115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1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 к</a:t>
            </a:r>
          </a:p>
        </p:txBody>
      </p:sp>
      <p:pic>
        <p:nvPicPr>
          <p:cNvPr id="111628" name="Picture 12" descr="Рисунок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916113"/>
            <a:ext cx="3744913" cy="403383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11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11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16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16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1" grpId="0"/>
      <p:bldP spid="11162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6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950913"/>
          </a:xfrm>
        </p:spPr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Отступить врагам пришлось!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Их рогами встретил … .</a:t>
            </a:r>
          </a:p>
        </p:txBody>
      </p:sp>
      <p:sp>
        <p:nvSpPr>
          <p:cNvPr id="112654" name="Rectangle 1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112655" name="Rectangle 1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112649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5650" y="2420938"/>
            <a:ext cx="3744913" cy="352901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1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 л</a:t>
            </a:r>
          </a:p>
        </p:txBody>
      </p:sp>
      <p:pic>
        <p:nvPicPr>
          <p:cNvPr id="112653" name="Picture 13" descr="Рисунок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916113"/>
            <a:ext cx="3717925" cy="40386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12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12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2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2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6" grpId="0"/>
      <p:bldP spid="11264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72" name="Rectangle 8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950913"/>
          </a:xfrm>
        </p:spPr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Перед зеркалом мальчишка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Корчит рожи, как … .</a:t>
            </a:r>
          </a:p>
        </p:txBody>
      </p:sp>
      <p:sp>
        <p:nvSpPr>
          <p:cNvPr id="113680" name="Rectangle 16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113681" name="Rectangle 17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16463" y="2492375"/>
            <a:ext cx="3743325" cy="34512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31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 м</a:t>
            </a:r>
          </a:p>
        </p:txBody>
      </p:sp>
      <p:pic>
        <p:nvPicPr>
          <p:cNvPr id="113677" name="Picture 13" descr="Рисунок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916113"/>
            <a:ext cx="3744913" cy="403383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13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13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36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36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2" grpId="0"/>
      <p:bldP spid="11367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3" name="Rectangle 5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950913"/>
          </a:xfrm>
        </p:spPr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У речки на пригорке – чья-то норка,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Зовут хозяйку норки тоже … .</a:t>
            </a:r>
          </a:p>
        </p:txBody>
      </p:sp>
      <p:sp>
        <p:nvSpPr>
          <p:cNvPr id="114704" name="Rectangle 16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114705" name="Rectangle 17"/>
          <p:cNvSpPr>
            <a:spLocks noGrp="1" noChangeArrowheads="1"/>
          </p:cNvSpPr>
          <p:nvPr>
            <p:ph sz="half" idx="2"/>
          </p:nvPr>
        </p:nvSpPr>
        <p:spPr>
          <a:xfrm>
            <a:off x="4643438" y="1916113"/>
            <a:ext cx="3771900" cy="3895725"/>
          </a:xfrm>
        </p:spPr>
        <p:txBody>
          <a:bodyPr/>
          <a:lstStyle/>
          <a:p>
            <a:endParaRPr lang="ru-RU" sz="2700"/>
          </a:p>
        </p:txBody>
      </p:sp>
      <p:sp>
        <p:nvSpPr>
          <p:cNvPr id="114694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5650" y="2492375"/>
            <a:ext cx="3744913" cy="34512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 н</a:t>
            </a:r>
          </a:p>
        </p:txBody>
      </p:sp>
      <p:pic>
        <p:nvPicPr>
          <p:cNvPr id="114710" name="Picture 22" descr="Mink_-_Lower_Saranac_Lak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916113"/>
            <a:ext cx="3671887" cy="40322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14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14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4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4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3" grpId="0"/>
      <p:bldP spid="11469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1382713"/>
          </a:xfrm>
        </p:spPr>
        <p:txBody>
          <a:bodyPr/>
          <a:lstStyle/>
          <a:p>
            <a:pPr algn="ctr"/>
            <a:r>
              <a:rPr lang="ru-RU" sz="11200">
                <a:solidFill>
                  <a:srgbClr val="CC0000"/>
                </a:solidFill>
              </a:rPr>
              <a:t>О о</a:t>
            </a:r>
          </a:p>
        </p:txBody>
      </p:sp>
      <p:sp>
        <p:nvSpPr>
          <p:cNvPr id="491529" name="Rectangle 9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491530" name="Rectangle 10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lvl="1"/>
            <a:endParaRPr lang="ru-RU" sz="2200"/>
          </a:p>
        </p:txBody>
      </p:sp>
      <p:pic>
        <p:nvPicPr>
          <p:cNvPr id="491524" name="Picture 4" descr="Рисунок16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2781300"/>
            <a:ext cx="3756025" cy="3168650"/>
          </a:xfrm>
          <a:noFill/>
          <a:ln/>
        </p:spPr>
      </p:pic>
      <p:sp>
        <p:nvSpPr>
          <p:cNvPr id="491525" name="Rectangle 5"/>
          <p:cNvSpPr>
            <a:spLocks noChangeArrowheads="1"/>
          </p:cNvSpPr>
          <p:nvPr/>
        </p:nvSpPr>
        <p:spPr bwMode="auto">
          <a:xfrm>
            <a:off x="755650" y="1989138"/>
            <a:ext cx="3744913" cy="137001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A80C26"/>
                </a:solidFill>
              </a:rPr>
              <a:t>Осёл лениво в гору </a:t>
            </a:r>
          </a:p>
          <a:p>
            <a:pPr algn="ctr"/>
            <a:r>
              <a:rPr lang="ru-RU" sz="2400" b="1">
                <a:solidFill>
                  <a:srgbClr val="A80C26"/>
                </a:solidFill>
              </a:rPr>
              <a:t>брёл.</a:t>
            </a:r>
          </a:p>
          <a:p>
            <a:pPr algn="ctr">
              <a:spcBef>
                <a:spcPct val="5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endParaRPr lang="ru-RU" sz="2400">
              <a:solidFill>
                <a:srgbClr val="A80C26"/>
              </a:solidFill>
            </a:endParaRPr>
          </a:p>
        </p:txBody>
      </p:sp>
      <p:sp>
        <p:nvSpPr>
          <p:cNvPr id="491527" name="Rectangle 7"/>
          <p:cNvSpPr>
            <a:spLocks noChangeArrowheads="1"/>
          </p:cNvSpPr>
          <p:nvPr/>
        </p:nvSpPr>
        <p:spPr bwMode="auto">
          <a:xfrm>
            <a:off x="4643438" y="1916113"/>
            <a:ext cx="3816350" cy="82232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A80C26"/>
                </a:solidFill>
              </a:rPr>
              <a:t>А над горой </a:t>
            </a:r>
          </a:p>
          <a:p>
            <a:pPr algn="ctr"/>
            <a:r>
              <a:rPr lang="ru-RU" sz="2400" b="1">
                <a:solidFill>
                  <a:srgbClr val="A80C26"/>
                </a:solidFill>
              </a:rPr>
              <a:t>парил</a:t>
            </a:r>
            <a:r>
              <a:rPr lang="ru-RU" sz="2400">
                <a:solidFill>
                  <a:srgbClr val="A80C26"/>
                </a:solidFill>
              </a:rPr>
              <a:t> … .</a:t>
            </a:r>
          </a:p>
        </p:txBody>
      </p:sp>
      <p:pic>
        <p:nvPicPr>
          <p:cNvPr id="491528" name="Picture 8" descr="0_16eef_8315611b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781300"/>
            <a:ext cx="3743325" cy="31686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915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4915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49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1000"/>
                                        <p:tgtEl>
                                          <p:spTgt spid="4915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4915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500"/>
                                        <p:tgtEl>
                                          <p:spTgt spid="491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9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9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1" name="Rectangle 5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1023938"/>
          </a:xfrm>
        </p:spPr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Первым просыпается пастух.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Раньше пастуха встаёт … .</a:t>
            </a:r>
          </a:p>
        </p:txBody>
      </p:sp>
      <p:sp>
        <p:nvSpPr>
          <p:cNvPr id="116756" name="Rectangle 20"/>
          <p:cNvSpPr>
            <a:spLocks noGrp="1" noChangeArrowheads="1"/>
          </p:cNvSpPr>
          <p:nvPr>
            <p:ph sz="half" idx="1"/>
          </p:nvPr>
        </p:nvSpPr>
        <p:spPr>
          <a:xfrm>
            <a:off x="684213" y="1916113"/>
            <a:ext cx="3843337" cy="4032250"/>
          </a:xfrm>
        </p:spPr>
        <p:txBody>
          <a:bodyPr/>
          <a:lstStyle/>
          <a:p>
            <a:endParaRPr lang="ru-RU" sz="2700"/>
          </a:p>
        </p:txBody>
      </p:sp>
      <p:sp>
        <p:nvSpPr>
          <p:cNvPr id="116757" name="Rectangle 21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5650" y="2492375"/>
            <a:ext cx="3744913" cy="34512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7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 п</a:t>
            </a:r>
          </a:p>
        </p:txBody>
      </p:sp>
      <p:pic>
        <p:nvPicPr>
          <p:cNvPr id="116759" name="Picture 23" descr="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916113"/>
            <a:ext cx="3703637" cy="405288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16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16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6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6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1" grpId="0"/>
      <p:bldP spid="11674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5" name="Rectangle 5"/>
          <p:cNvSpPr>
            <a:spLocks noGrp="1" noChangeArrowheads="1"/>
          </p:cNvSpPr>
          <p:nvPr>
            <p:ph type="title"/>
          </p:nvPr>
        </p:nvSpPr>
        <p:spPr>
          <a:xfrm>
            <a:off x="762000" y="260350"/>
            <a:ext cx="7696200" cy="1439863"/>
          </a:xfrm>
        </p:spPr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Приманку сорвала,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 И, не сказав «спасибо», 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Куда-то уплыла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 Невежливая … .</a:t>
            </a:r>
          </a:p>
        </p:txBody>
      </p:sp>
      <p:sp>
        <p:nvSpPr>
          <p:cNvPr id="117775" name="Rectangle 1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117776" name="Rectangle 1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16463" y="2492375"/>
            <a:ext cx="3743325" cy="34512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700"/>
              <a:t> </a:t>
            </a:r>
            <a:r>
              <a:rPr lang="ru-RU" sz="1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 р</a:t>
            </a:r>
          </a:p>
        </p:txBody>
      </p:sp>
      <p:sp>
        <p:nvSpPr>
          <p:cNvPr id="117768" name="Rectangle 8"/>
          <p:cNvSpPr>
            <a:spLocks noChangeArrowheads="1"/>
          </p:cNvSpPr>
          <p:nvPr/>
        </p:nvSpPr>
        <p:spPr bwMode="auto">
          <a:xfrm>
            <a:off x="755650" y="1916113"/>
            <a:ext cx="3617913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Char char="l"/>
            </a:pPr>
            <a:endParaRPr lang="ru-RU" sz="2700"/>
          </a:p>
        </p:txBody>
      </p:sp>
      <p:pic>
        <p:nvPicPr>
          <p:cNvPr id="117778" name="Picture 18" descr="09295557f49c8c3402cce2ca419184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916113"/>
            <a:ext cx="3816350" cy="400367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17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17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77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77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5" grpId="0"/>
      <p:bldP spid="11776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7" name="Rectangle 11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950913"/>
          </a:xfrm>
        </p:spPr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Серебристых рыбок стая промелькнула, 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а за ними мчится хищная … .</a:t>
            </a:r>
          </a:p>
        </p:txBody>
      </p:sp>
      <p:sp>
        <p:nvSpPr>
          <p:cNvPr id="106503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2492375"/>
            <a:ext cx="3771900" cy="34512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 а</a:t>
            </a:r>
          </a:p>
        </p:txBody>
      </p:sp>
      <p:sp>
        <p:nvSpPr>
          <p:cNvPr id="106515" name="Rectangle 19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700"/>
          </a:p>
        </p:txBody>
      </p:sp>
      <p:pic>
        <p:nvPicPr>
          <p:cNvPr id="106514" name="Picture 18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916113"/>
            <a:ext cx="3743325" cy="403383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06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06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6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6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7" grpId="0"/>
      <p:bldP spid="10650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94" name="Rectangle 10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735013"/>
          </a:xfrm>
        </p:spPr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Он соло пел среди ветвей.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Певца назвали … .</a:t>
            </a:r>
          </a:p>
        </p:txBody>
      </p:sp>
      <p:sp>
        <p:nvSpPr>
          <p:cNvPr id="118810" name="Rectangle 26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118811" name="Rectangle 27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118795" name="Rectangle 11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4213" y="2492375"/>
            <a:ext cx="3816350" cy="34512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700"/>
              <a:t> </a:t>
            </a:r>
            <a:r>
              <a:rPr lang="ru-RU" sz="1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 с  </a:t>
            </a:r>
          </a:p>
        </p:txBody>
      </p:sp>
      <p:sp>
        <p:nvSpPr>
          <p:cNvPr id="118790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72100" y="1905000"/>
            <a:ext cx="3771900" cy="4038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600" b="1" i="1">
                <a:solidFill>
                  <a:srgbClr val="2E4CB8"/>
                </a:solidFill>
              </a:rPr>
              <a:t> </a:t>
            </a:r>
          </a:p>
          <a:p>
            <a:pPr>
              <a:buFont typeface="Wingdings" pitchFamily="2" charset="2"/>
              <a:buNone/>
            </a:pPr>
            <a:endParaRPr lang="ru-RU" sz="1600"/>
          </a:p>
        </p:txBody>
      </p:sp>
      <p:pic>
        <p:nvPicPr>
          <p:cNvPr id="118799" name="Picture 15" descr="Рисунок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916113"/>
            <a:ext cx="3743325" cy="403383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18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18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8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8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4" grpId="0"/>
      <p:bldP spid="11879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93" name="Rectangle 9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950913"/>
          </a:xfrm>
        </p:spPr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Почему-то не до игр,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Если рядом бродит … .</a:t>
            </a:r>
          </a:p>
        </p:txBody>
      </p:sp>
      <p:sp>
        <p:nvSpPr>
          <p:cNvPr id="272401" name="Rectangle 17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272402" name="Rectangle 18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272392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16463" y="2492375"/>
            <a:ext cx="3743325" cy="34512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Т т</a:t>
            </a:r>
          </a:p>
        </p:txBody>
      </p:sp>
      <p:pic>
        <p:nvPicPr>
          <p:cNvPr id="272403" name="Picture 19" descr="167766100092bd5389eb57c6b83d02df2aa8271f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916113"/>
            <a:ext cx="3798888" cy="403383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72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72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72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72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393" grpId="0"/>
      <p:bldP spid="27239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Пусть крыша течёт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 И сломалась калитка,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 Свой дом ни за что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 Не покинет … .</a:t>
            </a:r>
          </a:p>
        </p:txBody>
      </p:sp>
      <p:sp>
        <p:nvSpPr>
          <p:cNvPr id="121877" name="Rectangle 21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121878" name="Rectangle 22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5650" y="2492375"/>
            <a:ext cx="3744913" cy="34512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У у</a:t>
            </a:r>
          </a:p>
        </p:txBody>
      </p:sp>
      <p:pic>
        <p:nvPicPr>
          <p:cNvPr id="121873" name="Picture 17" descr="Рисунок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916113"/>
            <a:ext cx="3743325" cy="403383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21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1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1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2" grpId="0"/>
      <p:bldP spid="12186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4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На листочке только строчка: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«Разбудите ночью». Точка.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На дубу листок пришпилен,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Где до ночи дремлет … .</a:t>
            </a:r>
          </a:p>
        </p:txBody>
      </p:sp>
      <p:sp>
        <p:nvSpPr>
          <p:cNvPr id="270361" name="Rectangle 2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270362" name="Rectangle 26"/>
          <p:cNvSpPr>
            <a:spLocks noGrp="1" noChangeArrowheads="1"/>
          </p:cNvSpPr>
          <p:nvPr>
            <p:ph sz="half" idx="2"/>
          </p:nvPr>
        </p:nvSpPr>
        <p:spPr>
          <a:xfrm>
            <a:off x="4686300" y="2492375"/>
            <a:ext cx="3771900" cy="3451225"/>
          </a:xfrm>
        </p:spPr>
        <p:txBody>
          <a:bodyPr/>
          <a:lstStyle/>
          <a:p>
            <a:endParaRPr lang="ru-RU" sz="2700"/>
          </a:p>
        </p:txBody>
      </p:sp>
      <p:sp>
        <p:nvSpPr>
          <p:cNvPr id="270343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16463" y="2565400"/>
            <a:ext cx="3743325" cy="33893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300"/>
              <a:t> </a:t>
            </a:r>
            <a:r>
              <a:rPr lang="ru-RU" sz="128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 ф</a:t>
            </a:r>
          </a:p>
        </p:txBody>
      </p:sp>
      <p:pic>
        <p:nvPicPr>
          <p:cNvPr id="270363" name="Picture 27" descr="fil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916113"/>
            <a:ext cx="3744913" cy="40243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70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70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70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70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41" grpId="0"/>
      <p:bldP spid="27034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Перебираясь с ветки на ветку,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Он каждый раз изменяет расцветку. 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И незаметным становится он! 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В прятки играет … .</a:t>
            </a:r>
          </a:p>
        </p:txBody>
      </p:sp>
      <p:sp>
        <p:nvSpPr>
          <p:cNvPr id="122898" name="Rectangle 18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122899" name="Rectangle 19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5650" y="2492375"/>
            <a:ext cx="3744913" cy="34512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700"/>
              <a:t>  </a:t>
            </a:r>
            <a:r>
              <a:rPr lang="ru-RU" sz="1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 х</a:t>
            </a:r>
          </a:p>
        </p:txBody>
      </p:sp>
      <p:pic>
        <p:nvPicPr>
          <p:cNvPr id="122895" name="Picture 15" descr="Рисунок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916113"/>
            <a:ext cx="3743325" cy="403383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22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22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28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28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6" grpId="0"/>
      <p:bldP spid="12288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10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879475"/>
          </a:xfrm>
        </p:spPr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Только вышел из пелёнок –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Петушиться стал … .</a:t>
            </a:r>
          </a:p>
        </p:txBody>
      </p:sp>
      <p:sp>
        <p:nvSpPr>
          <p:cNvPr id="123921" name="Rectangle 17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123922" name="Rectangle 18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123913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16463" y="2420938"/>
            <a:ext cx="3743325" cy="3449637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 ц</a:t>
            </a:r>
          </a:p>
        </p:txBody>
      </p:sp>
      <p:pic>
        <p:nvPicPr>
          <p:cNvPr id="123920" name="Picture 16" descr="Рисунок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916113"/>
            <a:ext cx="3744913" cy="403383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23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23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3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3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0" grpId="0"/>
      <p:bldP spid="12391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73" name="Rectangle 21"/>
          <p:cNvSpPr>
            <a:spLocks noGrp="1" noChangeArrowheads="1"/>
          </p:cNvSpPr>
          <p:nvPr>
            <p:ph type="title"/>
          </p:nvPr>
        </p:nvSpPr>
        <p:spPr>
          <a:xfrm>
            <a:off x="762000" y="404813"/>
            <a:ext cx="7696200" cy="1008062"/>
          </a:xfrm>
        </p:spPr>
        <p:txBody>
          <a:bodyPr/>
          <a:lstStyle/>
          <a:p>
            <a:pPr algn="ctr"/>
            <a:r>
              <a:rPr lang="ru-RU"/>
              <a:t> </a:t>
            </a:r>
            <a:r>
              <a:rPr lang="ru-RU" sz="2400">
                <a:solidFill>
                  <a:srgbClr val="A80C26"/>
                </a:solidFill>
              </a:rPr>
              <a:t>- Море, покачай-ка! –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Попросила … .</a:t>
            </a:r>
          </a:p>
        </p:txBody>
      </p:sp>
      <p:sp>
        <p:nvSpPr>
          <p:cNvPr id="228381" name="Rectangle 29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228382" name="Rectangle 30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228374" name="Rectangle 2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5650" y="2636838"/>
            <a:ext cx="3744913" cy="33067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500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Ч ч</a:t>
            </a:r>
            <a:r>
              <a:rPr lang="ru-RU" sz="2700">
                <a:solidFill>
                  <a:srgbClr val="008000"/>
                </a:solidFill>
              </a:rPr>
              <a:t> </a:t>
            </a:r>
          </a:p>
        </p:txBody>
      </p:sp>
      <p:pic>
        <p:nvPicPr>
          <p:cNvPr id="228371" name="Picture 19" descr="Рисунок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916113"/>
            <a:ext cx="3743325" cy="410527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2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2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8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73" grpId="0"/>
      <p:bldP spid="22837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82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879475"/>
          </a:xfrm>
        </p:spPr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Зима ушла за тридевять земель,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Над лугом загудел мохнатый … .</a:t>
            </a:r>
          </a:p>
        </p:txBody>
      </p:sp>
      <p:sp>
        <p:nvSpPr>
          <p:cNvPr id="229395" name="Rectangle 19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229396" name="Rectangle 20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229384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16463" y="2492375"/>
            <a:ext cx="3743325" cy="34512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300"/>
              <a:t> </a:t>
            </a:r>
            <a:r>
              <a:rPr lang="ru-RU" sz="128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Ш ш</a:t>
            </a:r>
          </a:p>
        </p:txBody>
      </p:sp>
      <p:pic>
        <p:nvPicPr>
          <p:cNvPr id="229391" name="Picture 15" descr="Рисунок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916113"/>
            <a:ext cx="3736975" cy="403383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29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29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93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93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2" grpId="0"/>
      <p:bldP spid="22938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6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554913" cy="1023938"/>
          </a:xfrm>
        </p:spPr>
        <p:txBody>
          <a:bodyPr/>
          <a:lstStyle/>
          <a:p>
            <a:pPr algn="ctr"/>
            <a:r>
              <a:rPr lang="ru-RU">
                <a:solidFill>
                  <a:srgbClr val="A80C26"/>
                </a:solidFill>
              </a:rPr>
              <a:t>-</a:t>
            </a:r>
            <a:r>
              <a:rPr lang="ru-RU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rgbClr val="A80C26"/>
                </a:solidFill>
              </a:rPr>
              <a:t>Ухвачу-ка! Проглочу-ка!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Щёлкает зубами … .</a:t>
            </a:r>
          </a:p>
        </p:txBody>
      </p:sp>
      <p:sp>
        <p:nvSpPr>
          <p:cNvPr id="230415" name="Rectangle 1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230416" name="Rectangle 1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230407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5650" y="2492375"/>
            <a:ext cx="3744913" cy="34512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300"/>
              <a:t> </a:t>
            </a:r>
            <a:r>
              <a:rPr lang="ru-RU" sz="1280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Щ щ</a:t>
            </a:r>
          </a:p>
        </p:txBody>
      </p:sp>
      <p:pic>
        <p:nvPicPr>
          <p:cNvPr id="230411" name="Picture 11" descr="Рисунок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844675"/>
            <a:ext cx="3743325" cy="410527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30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30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30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30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6" grpId="0"/>
      <p:bldP spid="23040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3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Лев суров! Помягче львица.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В ней ведь Ь таится!</a:t>
            </a:r>
            <a:br>
              <a:rPr lang="ru-RU" sz="2400">
                <a:solidFill>
                  <a:srgbClr val="A80C26"/>
                </a:solidFill>
              </a:rPr>
            </a:br>
            <a:endParaRPr lang="ru-RU" sz="2400">
              <a:solidFill>
                <a:srgbClr val="A80C26"/>
              </a:solidFill>
            </a:endParaRPr>
          </a:p>
        </p:txBody>
      </p:sp>
      <p:sp>
        <p:nvSpPr>
          <p:cNvPr id="231444" name="Rectangle 20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231445" name="Rectangle 21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231434" name="Rectangle 1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3771900" cy="40386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700"/>
              <a:t> </a:t>
            </a:r>
            <a:endParaRPr lang="ru-RU" sz="15000">
              <a:solidFill>
                <a:srgbClr val="FFFF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1443" name="Rectangle 1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16463" y="2492375"/>
            <a:ext cx="3743325" cy="34512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15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Ь</a:t>
            </a:r>
          </a:p>
        </p:txBody>
      </p:sp>
      <p:pic>
        <p:nvPicPr>
          <p:cNvPr id="231446" name="Picture 22" descr="a86f6da5c8980a0c6d4642cb2a3e47f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675" y="1916113"/>
            <a:ext cx="3798888" cy="403383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31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3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32" grpId="0"/>
      <p:bldP spid="23144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7788" cy="1239838"/>
          </a:xfrm>
        </p:spPr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Искали мужа для овечки, 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красавца, что завит в колечки.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 Объехали немало стран –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 Всего один такой … .</a:t>
            </a:r>
            <a:endParaRPr lang="ru-RU" sz="2400">
              <a:solidFill>
                <a:srgbClr val="A80C26"/>
              </a:solidFill>
              <a:hlinkClick r:id="" action="ppaction://hlinkshowjump?jump=previousslide"/>
            </a:endParaRPr>
          </a:p>
        </p:txBody>
      </p:sp>
      <p:sp>
        <p:nvSpPr>
          <p:cNvPr id="16415" name="Rectangle 31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16416" name="Rectangle 32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16399" name="Rectangle 1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16463" y="2565400"/>
            <a:ext cx="3743325" cy="3378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</a:t>
            </a:r>
            <a:r>
              <a:rPr lang="ru-RU" sz="167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 б</a:t>
            </a:r>
          </a:p>
        </p:txBody>
      </p:sp>
      <p:pic>
        <p:nvPicPr>
          <p:cNvPr id="16417" name="Picture 33" descr="ба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916113"/>
            <a:ext cx="3744913" cy="406876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6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6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  <p:bldP spid="16399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70" name="Rectangle 2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1311275"/>
          </a:xfrm>
        </p:spPr>
        <p:txBody>
          <a:bodyPr/>
          <a:lstStyle/>
          <a:p>
            <a:pPr algn="ctr"/>
            <a:r>
              <a:rPr lang="ru-RU" sz="11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Ы</a:t>
            </a:r>
          </a:p>
        </p:txBody>
      </p:sp>
      <p:sp>
        <p:nvSpPr>
          <p:cNvPr id="232492" name="Rectangle 4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232493" name="Rectangle 4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pic>
        <p:nvPicPr>
          <p:cNvPr id="232484" name="Picture 36" descr="Рисунок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636838"/>
            <a:ext cx="3744913" cy="3384550"/>
          </a:xfrm>
          <a:prstGeom prst="rect">
            <a:avLst/>
          </a:prstGeom>
          <a:noFill/>
        </p:spPr>
      </p:pic>
      <p:sp>
        <p:nvSpPr>
          <p:cNvPr id="232490" name="Rectangle 42"/>
          <p:cNvSpPr>
            <a:spLocks noChangeArrowheads="1"/>
          </p:cNvSpPr>
          <p:nvPr/>
        </p:nvSpPr>
        <p:spPr bwMode="auto">
          <a:xfrm>
            <a:off x="4716463" y="1916113"/>
            <a:ext cx="3743325" cy="82232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A80C26"/>
                </a:solidFill>
              </a:rPr>
              <a:t>Мы заменим «И» на «Ы» - получилась … .</a:t>
            </a:r>
          </a:p>
        </p:txBody>
      </p:sp>
      <p:sp>
        <p:nvSpPr>
          <p:cNvPr id="232491" name="Rectangle 43"/>
          <p:cNvSpPr>
            <a:spLocks noChangeArrowheads="1"/>
          </p:cNvSpPr>
          <p:nvPr/>
        </p:nvSpPr>
        <p:spPr bwMode="auto">
          <a:xfrm>
            <a:off x="755650" y="1844675"/>
            <a:ext cx="3744913" cy="82232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A80C2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Не влезает в книжку </a:t>
            </a:r>
          </a:p>
          <a:p>
            <a:r>
              <a:rPr lang="ru-RU" sz="2400" b="1">
                <a:solidFill>
                  <a:srgbClr val="A80C2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косолапый … .</a:t>
            </a:r>
          </a:p>
        </p:txBody>
      </p:sp>
      <p:pic>
        <p:nvPicPr>
          <p:cNvPr id="232496" name="Picture 48" descr="-_1_~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651125"/>
            <a:ext cx="3708400" cy="329882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32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32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232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232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2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2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70" grpId="0"/>
      <p:bldP spid="23249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Объявляет Ъ: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«Зверь мне враг и птица -  враг!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Лучше спрячусь я в подъезд,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И никто меня не съест!»</a:t>
            </a:r>
          </a:p>
        </p:txBody>
      </p:sp>
      <p:sp>
        <p:nvSpPr>
          <p:cNvPr id="233491" name="Rectangle 19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233492" name="Rectangle 20"/>
          <p:cNvSpPr>
            <a:spLocks noGrp="1" noChangeArrowheads="1"/>
          </p:cNvSpPr>
          <p:nvPr>
            <p:ph sz="half" idx="2"/>
          </p:nvPr>
        </p:nvSpPr>
        <p:spPr>
          <a:xfrm>
            <a:off x="4716463" y="1916113"/>
            <a:ext cx="3771900" cy="4038600"/>
          </a:xfrm>
        </p:spPr>
        <p:txBody>
          <a:bodyPr/>
          <a:lstStyle/>
          <a:p>
            <a:endParaRPr lang="ru-RU" sz="2700"/>
          </a:p>
        </p:txBody>
      </p:sp>
      <p:sp>
        <p:nvSpPr>
          <p:cNvPr id="233480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16463" y="2420938"/>
            <a:ext cx="3743325" cy="352266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15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ъ</a:t>
            </a:r>
          </a:p>
        </p:txBody>
      </p:sp>
      <p:pic>
        <p:nvPicPr>
          <p:cNvPr id="233490" name="Picture 18" descr="2088130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916113"/>
            <a:ext cx="3744913" cy="401002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33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3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33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33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8" grpId="0"/>
      <p:bldP spid="233480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«Я вижу бегунов команду. 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Вперёд выходит страус нанду!»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А репортаж на эту тему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Для вас готовил страус … .</a:t>
            </a:r>
          </a:p>
        </p:txBody>
      </p:sp>
      <p:sp>
        <p:nvSpPr>
          <p:cNvPr id="234518" name="Rectangle 22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234519" name="Rectangle 23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234505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5650" y="2492375"/>
            <a:ext cx="3744913" cy="34512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700"/>
              <a:t> </a:t>
            </a:r>
            <a:r>
              <a:rPr lang="en-US" sz="2700"/>
              <a:t> </a:t>
            </a:r>
            <a:r>
              <a:rPr lang="ru-RU" sz="1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 э</a:t>
            </a:r>
          </a:p>
        </p:txBody>
      </p:sp>
      <p:pic>
        <p:nvPicPr>
          <p:cNvPr id="234522" name="Picture 26" descr="emu4_800_600"/>
          <p:cNvPicPr>
            <a:picLocks noChangeAspect="1" noChangeArrowheads="1"/>
          </p:cNvPicPr>
          <p:nvPr/>
        </p:nvPicPr>
        <p:blipFill>
          <a:blip r:embed="rId2" cstate="print"/>
          <a:srcRect t="5713" r="13716" b="16423"/>
          <a:stretch>
            <a:fillRect/>
          </a:stretch>
        </p:blipFill>
        <p:spPr bwMode="auto">
          <a:xfrm>
            <a:off x="4716463" y="1916113"/>
            <a:ext cx="3743325" cy="403383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34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34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34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34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504" grpId="0"/>
      <p:bldP spid="234505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Любят хрюшки букву «Ю»!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Без неё не скажешь … .</a:t>
            </a:r>
          </a:p>
        </p:txBody>
      </p:sp>
      <p:sp>
        <p:nvSpPr>
          <p:cNvPr id="235551" name="Rectangle 31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235552" name="Rectangle 32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235528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16463" y="2708275"/>
            <a:ext cx="3743325" cy="32416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2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Ю ю</a:t>
            </a:r>
          </a:p>
        </p:txBody>
      </p:sp>
      <p:sp>
        <p:nvSpPr>
          <p:cNvPr id="235549" name="Rectangle 29"/>
          <p:cNvSpPr>
            <a:spLocks noChangeArrowheads="1"/>
          </p:cNvSpPr>
          <p:nvPr/>
        </p:nvSpPr>
        <p:spPr bwMode="auto">
          <a:xfrm>
            <a:off x="1331913" y="5373688"/>
            <a:ext cx="3455987" cy="64135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ru-RU" sz="3600" b="1">
                <a:solidFill>
                  <a:srgbClr val="CC0000"/>
                </a:solidFill>
              </a:rPr>
              <a:t>Хрю-ю-ю!</a:t>
            </a:r>
          </a:p>
        </p:txBody>
      </p:sp>
      <p:pic>
        <p:nvPicPr>
          <p:cNvPr id="235550" name="Picture 30" descr="552293_mul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916113"/>
            <a:ext cx="3744913" cy="34528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35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35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355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355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55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55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6" grpId="0"/>
      <p:bldP spid="235528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-</a:t>
            </a:r>
            <a:r>
              <a:rPr lang="ru-RU" sz="24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rgbClr val="A80C26"/>
                </a:solidFill>
              </a:rPr>
              <a:t>Прячьтесь, куры! В небе ясном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Чёрной тенью кружит … .</a:t>
            </a:r>
            <a:br>
              <a:rPr lang="ru-RU" sz="2400">
                <a:solidFill>
                  <a:srgbClr val="A80C26"/>
                </a:solidFill>
              </a:rPr>
            </a:br>
            <a:endParaRPr lang="ru-RU" sz="2400">
              <a:solidFill>
                <a:srgbClr val="A80C26"/>
              </a:solidFill>
            </a:endParaRPr>
          </a:p>
        </p:txBody>
      </p:sp>
      <p:sp>
        <p:nvSpPr>
          <p:cNvPr id="236567" name="Rectangle 2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236568" name="Rectangle 2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236551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5650" y="2565400"/>
            <a:ext cx="3744913" cy="3378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1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Я я</a:t>
            </a:r>
          </a:p>
        </p:txBody>
      </p:sp>
      <p:pic>
        <p:nvPicPr>
          <p:cNvPr id="236566" name="Picture 22" descr="470_b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916113"/>
            <a:ext cx="3740150" cy="403383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36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36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365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365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50" grpId="0"/>
      <p:bldP spid="236551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47800" y="533400"/>
            <a:ext cx="7696200" cy="1143000"/>
          </a:xfrm>
        </p:spPr>
        <p:txBody>
          <a:bodyPr/>
          <a:lstStyle/>
          <a:p>
            <a:pPr marL="552450" indent="-552450"/>
            <a:r>
              <a:rPr lang="ru-RU" sz="1200">
                <a:solidFill>
                  <a:schemeClr val="bg1"/>
                </a:solidFill>
              </a:rPr>
              <a:t/>
            </a:r>
            <a:br>
              <a:rPr lang="ru-RU" sz="1200">
                <a:solidFill>
                  <a:schemeClr val="bg1"/>
                </a:solidFill>
              </a:rPr>
            </a:br>
            <a:endParaRPr lang="ru-RU" sz="1200">
              <a:solidFill>
                <a:schemeClr val="bg1"/>
              </a:solidFill>
            </a:endParaRPr>
          </a:p>
        </p:txBody>
      </p:sp>
      <p:sp>
        <p:nvSpPr>
          <p:cNvPr id="4802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47800" y="4652963"/>
            <a:ext cx="7696200" cy="12906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z="2800">
              <a:solidFill>
                <a:schemeClr val="folHlink"/>
              </a:solidFill>
            </a:endParaRPr>
          </a:p>
          <a:p>
            <a:pPr>
              <a:buClrTx/>
              <a:buSzTx/>
              <a:buFontTx/>
              <a:buNone/>
            </a:pPr>
            <a:r>
              <a:rPr lang="ru-RU" sz="2800">
                <a:solidFill>
                  <a:schemeClr val="folHlink"/>
                </a:solidFill>
              </a:rPr>
              <a:t> </a:t>
            </a:r>
          </a:p>
          <a:p>
            <a:endParaRPr lang="ru-RU" sz="1700"/>
          </a:p>
        </p:txBody>
      </p:sp>
      <p:sp>
        <p:nvSpPr>
          <p:cNvPr id="480260" name="Rectangle 4"/>
          <p:cNvSpPr>
            <a:spLocks noChangeArrowheads="1"/>
          </p:cNvSpPr>
          <p:nvPr/>
        </p:nvSpPr>
        <p:spPr bwMode="auto">
          <a:xfrm>
            <a:off x="611188" y="692150"/>
            <a:ext cx="7200900" cy="884078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ru-RU" sz="1400" b="1">
                <a:solidFill>
                  <a:schemeClr val="bg1"/>
                </a:solidFill>
              </a:rPr>
              <a:t>                                                 Ссылки:</a:t>
            </a:r>
          </a:p>
          <a:p>
            <a:pPr marL="457200" indent="-457200"/>
            <a:r>
              <a:rPr lang="ru-RU" sz="1400">
                <a:solidFill>
                  <a:schemeClr val="folHlink"/>
                </a:solidFill>
              </a:rPr>
              <a:t>               </a:t>
            </a:r>
            <a:r>
              <a:rPr lang="ru-RU" sz="1400" b="1">
                <a:solidFill>
                  <a:schemeClr val="folHlink"/>
                </a:solidFill>
              </a:rPr>
              <a:t>Литература:</a:t>
            </a:r>
            <a:endParaRPr lang="en-US" sz="1400" b="1">
              <a:solidFill>
                <a:schemeClr val="folHlink"/>
              </a:solidFill>
            </a:endParaRPr>
          </a:p>
          <a:p>
            <a:pPr marL="457200" indent="-457200"/>
            <a:r>
              <a:rPr lang="en-US" sz="1400">
                <a:solidFill>
                  <a:schemeClr val="folHlink"/>
                </a:solidFill>
              </a:rPr>
              <a:t>   </a:t>
            </a:r>
            <a:r>
              <a:rPr lang="ru-RU" sz="1400">
                <a:solidFill>
                  <a:schemeClr val="folHlink"/>
                </a:solidFill>
              </a:rPr>
              <a:t>Гамазкова И. Азбука в загадках. – Фрязино.:  ТОО Век 2, 1998</a:t>
            </a:r>
          </a:p>
          <a:p>
            <a:pPr marL="457200" indent="-457200"/>
            <a:r>
              <a:rPr lang="ru-RU" sz="1400" b="1">
                <a:solidFill>
                  <a:schemeClr val="folHlink"/>
                </a:solidFill>
              </a:rPr>
              <a:t>        Интернет-ресурсы:</a:t>
            </a:r>
          </a:p>
          <a:p>
            <a:pPr marL="457200" indent="-457200"/>
            <a:endParaRPr lang="ru-RU" sz="1400" b="1">
              <a:solidFill>
                <a:schemeClr val="folHlink"/>
              </a:solidFill>
            </a:endParaRP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Акула - http://www.baltma.ru/countries/Ncaledonia/i/13b.jpg   </a:t>
            </a: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Баран - http://photos.yakhnov.ru/A3832FEC-C09F-4506-9144D20CB4F48B5Al.jpg </a:t>
            </a: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Ворона - http://s39.radikal.ru/i083/0812/86/a944645feb47.jpg </a:t>
            </a: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Гусь - http://dic.academic.ru/pictures/wiki/files/100/domestic_goose.jpg </a:t>
            </a: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Дикобраз - http://zoopark.su/uploads/images/3/5/8/0/27/26d8393e49.jpg </a:t>
            </a: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Енот - http://img.crazys.info/files/i/2009.3.31/thumbs/1238432733_33565578raccoon.jpg </a:t>
            </a: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Ёж - http://www.artfotki.ru/2/jivitniy_mir1623.jpg </a:t>
            </a: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Ёрш - http://img-fotki.yandex.ru/get/11/fishband.7/0_76b3_2a6c76b8_XL </a:t>
            </a: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Жеребёнок - http://stat15.privet.ru/lr/0908ea97fda5391326048f112fd9b790 </a:t>
            </a: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Змея - http://static.diary.ru/userdir/1/4/6/1/146102/24879215.jpg </a:t>
            </a: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Игла (рыба) - http://www.greengifts.ru/Images/fish/labirint/30.jpg </a:t>
            </a: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Горностай - http://www.wild-russia.org/bioregion1/Great_Arctic/5-ermine-Artukhin.jpg </a:t>
            </a: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Воробей - http://www.svistok.ru/fotosrc/8736427.jpg </a:t>
            </a: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Крот - http://foto.rambler.ru/public/buljka47/_photos/615/1-web.jpg </a:t>
            </a: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Лось - http://img-fotki.yandex.ru/get/3210/aleksandyolki.1/0_5884_7728b4e1_XL </a:t>
            </a: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Мартышка - http://pics.posternazakaz.ru/pnz/product/big/084886d8012617ad4dcc4284a016e2b8.jpg </a:t>
            </a: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Норка - http://dic.academic.ru/pictures/enwiki/77/Mink_-_Lower_Saranac_Lake.jpg </a:t>
            </a: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Осёл - http://img0.liveinternet.ru/images/attach/b/3/21/124/21124116_oslik.jpg </a:t>
            </a: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Орёл -http://img0.liveinternet.ru/images/attach/c/0/43/421/43421716_0_36a9b_d8fdb31d_XL.jpg </a:t>
            </a: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Петух - http://www.stihi.ru/pics/2008/11/27/27.jpg </a:t>
            </a: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Рыба - http://stat17.privet.ru/lr/09295557f49c8c3402cce2ca41918407 </a:t>
            </a: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Соловей - http://s45.radikal.ru/i109/0909/7d/35d30b002684.jpg </a:t>
            </a: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Тигр - http://a14002.rimg.info/icon/167766100092bd5389eb57c6b83d02df2aa8271f46.jpg </a:t>
            </a:r>
          </a:p>
          <a:p>
            <a:pPr marL="457200" indent="-457200"/>
            <a:r>
              <a:rPr lang="ru-RU" sz="1200">
                <a:solidFill>
                  <a:schemeClr val="bg1"/>
                </a:solidFill>
              </a:rPr>
              <a:t>Улитка - http://www.deti.religiousbook.org.ua/img/ulitka1.jpg </a:t>
            </a:r>
          </a:p>
          <a:p>
            <a:pPr marL="457200" indent="-457200"/>
            <a:endParaRPr lang="ru-RU" sz="1200">
              <a:solidFill>
                <a:schemeClr val="bg1"/>
              </a:solidFill>
            </a:endParaRPr>
          </a:p>
          <a:p>
            <a:pPr marL="457200" indent="-457200"/>
            <a:endParaRPr lang="ru-RU" sz="1200">
              <a:solidFill>
                <a:schemeClr val="bg1"/>
              </a:solidFill>
            </a:endParaRPr>
          </a:p>
          <a:p>
            <a:pPr marL="457200" indent="-457200"/>
            <a:endParaRPr lang="ru-RU">
              <a:solidFill>
                <a:schemeClr val="bg1"/>
              </a:solidFill>
            </a:endParaRPr>
          </a:p>
          <a:p>
            <a:pPr marL="457200" indent="-457200"/>
            <a:endParaRPr lang="ru-RU" b="1">
              <a:solidFill>
                <a:schemeClr val="bg1"/>
              </a:solidFill>
            </a:endParaRPr>
          </a:p>
          <a:p>
            <a:pPr marL="457200" indent="-457200"/>
            <a:endParaRPr lang="ru-RU" b="1">
              <a:solidFill>
                <a:schemeClr val="bg1"/>
              </a:solidFill>
            </a:endParaRPr>
          </a:p>
          <a:p>
            <a:pPr marL="457200" indent="-457200"/>
            <a:endParaRPr lang="ru-RU" sz="1400" b="1">
              <a:solidFill>
                <a:schemeClr val="bg1"/>
              </a:solidFill>
            </a:endParaRPr>
          </a:p>
          <a:p>
            <a:pPr marL="457200" indent="-457200"/>
            <a:endParaRPr lang="ru-RU" sz="1400" b="1">
              <a:solidFill>
                <a:schemeClr val="bg1"/>
              </a:solidFill>
            </a:endParaRPr>
          </a:p>
          <a:p>
            <a:pPr marL="457200" indent="-457200"/>
            <a:endParaRPr lang="en-US" sz="1400">
              <a:solidFill>
                <a:schemeClr val="bg1"/>
              </a:solidFill>
            </a:endParaRPr>
          </a:p>
          <a:p>
            <a:pPr marL="457200" indent="-457200">
              <a:buFontTx/>
              <a:buChar char="•"/>
            </a:pPr>
            <a:endParaRPr lang="en-US" sz="1400">
              <a:solidFill>
                <a:schemeClr val="bg1"/>
              </a:solidFill>
            </a:endParaRPr>
          </a:p>
          <a:p>
            <a:pPr marL="457200" indent="-457200">
              <a:buFontTx/>
              <a:buChar char="•"/>
            </a:pPr>
            <a:endParaRPr lang="ru-RU" sz="1400">
              <a:solidFill>
                <a:schemeClr val="bg1"/>
              </a:solidFill>
            </a:endParaRPr>
          </a:p>
          <a:p>
            <a:pPr marL="457200" indent="-457200">
              <a:buFontTx/>
              <a:buChar char="•"/>
            </a:pPr>
            <a:endParaRPr lang="ru-RU" sz="1400">
              <a:solidFill>
                <a:schemeClr val="bg1"/>
              </a:solidFill>
            </a:endParaRPr>
          </a:p>
          <a:p>
            <a:pPr marL="457200" indent="-457200">
              <a:buFontTx/>
              <a:buChar char="•"/>
            </a:pPr>
            <a:endParaRPr lang="ru-RU" sz="1400">
              <a:solidFill>
                <a:schemeClr val="bg1"/>
              </a:solidFill>
            </a:endParaRPr>
          </a:p>
          <a:p>
            <a:pPr marL="457200" indent="-457200">
              <a:buFontTx/>
              <a:buChar char="•"/>
            </a:pPr>
            <a:endParaRPr lang="ru-RU" sz="1200">
              <a:solidFill>
                <a:schemeClr val="bg1"/>
              </a:solidFill>
            </a:endParaRPr>
          </a:p>
          <a:p>
            <a:pPr marL="457200" indent="-457200">
              <a:buFontTx/>
              <a:buChar char="•"/>
            </a:pPr>
            <a:endParaRPr lang="ru-RU" sz="1200">
              <a:solidFill>
                <a:schemeClr val="bg1"/>
              </a:solidFill>
            </a:endParaRPr>
          </a:p>
          <a:p>
            <a:pPr marL="457200" indent="-457200"/>
            <a:endParaRPr lang="ru-RU" sz="1200">
              <a:solidFill>
                <a:schemeClr val="bg1"/>
              </a:solidFill>
            </a:endParaRPr>
          </a:p>
          <a:p>
            <a:pPr marL="457200" indent="-457200"/>
            <a:endParaRPr lang="ru-RU">
              <a:solidFill>
                <a:schemeClr val="bg1"/>
              </a:solidFill>
            </a:endParaRPr>
          </a:p>
          <a:p>
            <a:pPr marL="457200" indent="-457200"/>
            <a:endParaRPr lang="ru-RU">
              <a:solidFill>
                <a:schemeClr val="bg1"/>
              </a:solidFill>
            </a:endParaRPr>
          </a:p>
          <a:p>
            <a:pPr marL="457200" indent="-457200">
              <a:lnSpc>
                <a:spcPct val="80000"/>
              </a:lnSpc>
              <a:spcBef>
                <a:spcPct val="50000"/>
              </a:spcBef>
              <a:buClr>
                <a:schemeClr val="bg2"/>
              </a:buClr>
              <a:buSzPct val="70000"/>
              <a:buFont typeface="Wingdings" pitchFamily="2" charset="2"/>
              <a:buAutoNum type="arabicPeriod"/>
            </a:pPr>
            <a:endParaRPr lang="ru-RU" sz="7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02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02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80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0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802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02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02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02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02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802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02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02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02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02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802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02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02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802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026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026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026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026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8026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8026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8026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026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8026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8026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8026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8026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8026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8026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8026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026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8026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8026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80260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80260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80260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80260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80260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80260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80260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80260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80260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80260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80260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80260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80260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80260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80260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80260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80260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80260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80260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80260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41" name="Rectangle 33"/>
          <p:cNvSpPr>
            <a:spLocks noGrp="1" noChangeArrowheads="1"/>
          </p:cNvSpPr>
          <p:nvPr>
            <p:ph idx="4294967295"/>
          </p:nvPr>
        </p:nvSpPr>
        <p:spPr>
          <a:xfrm>
            <a:off x="755650" y="1773238"/>
            <a:ext cx="8388350" cy="41703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200">
                <a:solidFill>
                  <a:schemeClr val="bg1"/>
                </a:solidFill>
              </a:rPr>
              <a:t>Щука - http://img.crazys.info/files/i/2009.10.26/thumbs/1256528506_14ddfa43c275.jp</a:t>
            </a:r>
            <a:r>
              <a:rPr lang="en-US" sz="1200">
                <a:solidFill>
                  <a:schemeClr val="bg1"/>
                </a:solidFill>
              </a:rPr>
              <a:t>g</a:t>
            </a:r>
            <a:r>
              <a:rPr lang="ru-RU" sz="1200">
                <a:solidFill>
                  <a:schemeClr val="bg1"/>
                </a:solidFill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ru-RU" sz="1200">
                <a:solidFill>
                  <a:schemeClr val="bg1"/>
                </a:solidFill>
              </a:rPr>
              <a:t>Лев и львица - http://bms.24open.ru/images/a86f6da5c8980a0c6d4642cb2a3e47f9  </a:t>
            </a:r>
          </a:p>
          <a:p>
            <a:pPr>
              <a:buFont typeface="Wingdings" pitchFamily="2" charset="2"/>
              <a:buNone/>
            </a:pPr>
            <a:r>
              <a:rPr lang="ru-RU" sz="1200">
                <a:solidFill>
                  <a:schemeClr val="bg1"/>
                </a:solidFill>
              </a:rPr>
              <a:t>Мишка - http://img-fotki.yandex.ru/get/31/vale-petrovs.17/0_dc0b_901ae073_XL  </a:t>
            </a:r>
          </a:p>
          <a:p>
            <a:pPr>
              <a:buFont typeface="Wingdings" pitchFamily="2" charset="2"/>
              <a:buNone/>
            </a:pPr>
            <a:r>
              <a:rPr lang="ru-RU" sz="1200">
                <a:solidFill>
                  <a:schemeClr val="bg1"/>
                </a:solidFill>
              </a:rPr>
              <a:t>Мышка - http://wap.photohost.ru/pictures/141646.jpg  </a:t>
            </a:r>
          </a:p>
          <a:p>
            <a:pPr>
              <a:buFont typeface="Wingdings" pitchFamily="2" charset="2"/>
              <a:buNone/>
            </a:pPr>
            <a:r>
              <a:rPr lang="ru-RU" sz="1200">
                <a:solidFill>
                  <a:schemeClr val="bg1"/>
                </a:solidFill>
              </a:rPr>
              <a:t>Подъезд - http://www.estatet.ru/fotos2/1444288/2088130b.jpg  </a:t>
            </a:r>
          </a:p>
          <a:p>
            <a:pPr>
              <a:buFont typeface="Wingdings" pitchFamily="2" charset="2"/>
              <a:buNone/>
            </a:pPr>
            <a:r>
              <a:rPr lang="ru-RU" sz="1200">
                <a:solidFill>
                  <a:schemeClr val="bg1"/>
                </a:solidFill>
              </a:rPr>
              <a:t>Эму - http://australianism.ru/u/nlj/emu4_800_600.jpg  </a:t>
            </a:r>
          </a:p>
          <a:p>
            <a:pPr>
              <a:buFont typeface="Wingdings" pitchFamily="2" charset="2"/>
              <a:buNone/>
            </a:pPr>
            <a:r>
              <a:rPr lang="ru-RU" sz="1200">
                <a:solidFill>
                  <a:schemeClr val="bg1"/>
                </a:solidFill>
              </a:rPr>
              <a:t>Хрюшки - http://img0.liveinternet.ru/images/attach/b/0/552/552293_mulka.JPG  </a:t>
            </a:r>
          </a:p>
          <a:p>
            <a:pPr>
              <a:buFont typeface="Wingdings" pitchFamily="2" charset="2"/>
              <a:buNone/>
            </a:pPr>
            <a:r>
              <a:rPr lang="ru-RU" sz="1200">
                <a:solidFill>
                  <a:schemeClr val="bg1"/>
                </a:solidFill>
              </a:rPr>
              <a:t>Ястреб - http://otvetin.ru/uploads/posts/2009-12/1260665667_yastreb.jpg    </a:t>
            </a:r>
          </a:p>
          <a:p>
            <a:pPr>
              <a:buFont typeface="Wingdings" pitchFamily="2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sz="100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sz="100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sz="100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sz="100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i="1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i="1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i="1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i="1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i="1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i="1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i="1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i="1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i="1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i="1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i="1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i="1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i="1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i="1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i="1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i="1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i="1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i="1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i="1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i="1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i="1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sz="100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sz="100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1000">
                <a:solidFill>
                  <a:schemeClr val="bg1"/>
                </a:solidFill>
              </a:rPr>
              <a:t> </a:t>
            </a:r>
            <a:endParaRPr lang="ru-RU" sz="140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sz="140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endParaRPr lang="ru-RU" sz="1200">
              <a:solidFill>
                <a:schemeClr val="bg1"/>
              </a:solidFill>
            </a:endParaRPr>
          </a:p>
        </p:txBody>
      </p:sp>
      <p:sp>
        <p:nvSpPr>
          <p:cNvPr id="5038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7199312" cy="1416050"/>
          </a:xfrm>
        </p:spPr>
        <p:txBody>
          <a:bodyPr/>
          <a:lstStyle/>
          <a:p>
            <a:r>
              <a:rPr lang="ru-RU" sz="1200">
                <a:solidFill>
                  <a:schemeClr val="bg1"/>
                </a:solidFill>
              </a:rPr>
              <a:t/>
            </a:r>
            <a:br>
              <a:rPr lang="ru-RU" sz="1200">
                <a:solidFill>
                  <a:schemeClr val="bg1"/>
                </a:solidFill>
              </a:rPr>
            </a:br>
            <a:endParaRPr lang="ru-RU" sz="1200">
              <a:solidFill>
                <a:schemeClr val="bg1"/>
              </a:solidFill>
            </a:endParaRPr>
          </a:p>
        </p:txBody>
      </p:sp>
      <p:sp>
        <p:nvSpPr>
          <p:cNvPr id="503842" name="Rectangle 34"/>
          <p:cNvSpPr>
            <a:spLocks noChangeArrowheads="1"/>
          </p:cNvSpPr>
          <p:nvPr/>
        </p:nvSpPr>
        <p:spPr bwMode="auto">
          <a:xfrm>
            <a:off x="755650" y="333375"/>
            <a:ext cx="6840538" cy="118745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>
                <a:solidFill>
                  <a:schemeClr val="bg1"/>
                </a:solidFill>
              </a:rPr>
              <a:t>Филин - http://www.sarafanovo.ru/foto/goroskop/filin.jpg </a:t>
            </a:r>
          </a:p>
          <a:p>
            <a:r>
              <a:rPr lang="ru-RU" sz="1200">
                <a:solidFill>
                  <a:schemeClr val="bg1"/>
                </a:solidFill>
              </a:rPr>
              <a:t>Хамелеон - http://zoo-dom.com.ua/upload/fotogallery/ru/200707181123350.58272300.jpg </a:t>
            </a:r>
          </a:p>
          <a:p>
            <a:r>
              <a:rPr lang="ru-RU" sz="1200">
                <a:solidFill>
                  <a:schemeClr val="bg1"/>
                </a:solidFill>
              </a:rPr>
              <a:t>Цыплёнок - http://a14002.rimg.info/icon/1708582000b1098ae6fefa3fa8dc67b7c846ec6d3d.jpg </a:t>
            </a:r>
          </a:p>
          <a:p>
            <a:r>
              <a:rPr lang="ru-RU" sz="1200">
                <a:solidFill>
                  <a:schemeClr val="bg1"/>
                </a:solidFill>
              </a:rPr>
              <a:t>Чайка - http://img.nr2.ru/pict/arts1/00/40/4009.jpg </a:t>
            </a:r>
          </a:p>
          <a:p>
            <a:r>
              <a:rPr lang="ru-RU" sz="1200">
                <a:solidFill>
                  <a:schemeClr val="bg1"/>
                </a:solidFill>
              </a:rPr>
              <a:t>Шмель - http://upload.wikimedia.org/wikipedia/commons/thumb/1/15/Bombus_September_2007-2.jpg/723px-Bombus_September_2007-2.jpg 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Как бы мне пошла кор-рона!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Важно каркает … .</a:t>
            </a:r>
          </a:p>
        </p:txBody>
      </p:sp>
      <p:sp>
        <p:nvSpPr>
          <p:cNvPr id="17430" name="Rectangle 22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17431" name="Rectangle 23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17422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2420938"/>
            <a:ext cx="3744913" cy="352266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1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в</a:t>
            </a:r>
          </a:p>
        </p:txBody>
      </p:sp>
      <p:pic>
        <p:nvPicPr>
          <p:cNvPr id="17427" name="Picture 19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952625"/>
            <a:ext cx="3700462" cy="396081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7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7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/>
      <p:bldP spid="1742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3" name="Rectangle 11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950913"/>
          </a:xfrm>
        </p:spPr>
        <p:txBody>
          <a:bodyPr/>
          <a:lstStyle/>
          <a:p>
            <a:pPr algn="ctr"/>
            <a:r>
              <a:rPr lang="ru-RU" sz="2400" b="1">
                <a:solidFill>
                  <a:srgbClr val="A80C26"/>
                </a:solidFill>
              </a:rPr>
              <a:t>Вперевалочку пройдусь,</a:t>
            </a:r>
            <a:br>
              <a:rPr lang="ru-RU" sz="2400" b="1">
                <a:solidFill>
                  <a:srgbClr val="A80C26"/>
                </a:solidFill>
              </a:rPr>
            </a:br>
            <a:r>
              <a:rPr lang="ru-RU" sz="2400" b="1">
                <a:solidFill>
                  <a:srgbClr val="A80C26"/>
                </a:solidFill>
              </a:rPr>
              <a:t>Люди скажут: « Вот так …».</a:t>
            </a:r>
          </a:p>
        </p:txBody>
      </p:sp>
      <p:sp>
        <p:nvSpPr>
          <p:cNvPr id="18469" name="Rectangle 37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18470" name="Rectangle 38"/>
          <p:cNvSpPr>
            <a:spLocks noGrp="1" noChangeArrowheads="1"/>
          </p:cNvSpPr>
          <p:nvPr>
            <p:ph sz="half" idx="2"/>
          </p:nvPr>
        </p:nvSpPr>
        <p:spPr>
          <a:xfrm>
            <a:off x="4716463" y="1916113"/>
            <a:ext cx="3771900" cy="4038600"/>
          </a:xfrm>
        </p:spPr>
        <p:txBody>
          <a:bodyPr/>
          <a:lstStyle/>
          <a:p>
            <a:endParaRPr lang="ru-RU" sz="2700"/>
          </a:p>
        </p:txBody>
      </p:sp>
      <p:sp>
        <p:nvSpPr>
          <p:cNvPr id="18455" name="Rectangle 2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3771900" cy="40386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8100">
              <a:solidFill>
                <a:srgbClr val="2E4CB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8100">
              <a:solidFill>
                <a:srgbClr val="2E4CB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8100">
                <a:solidFill>
                  <a:srgbClr val="2E4CB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8453" name="Rectangle 21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16463" y="2565400"/>
            <a:ext cx="3743325" cy="3378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150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 Г </a:t>
            </a:r>
          </a:p>
        </p:txBody>
      </p:sp>
      <p:sp>
        <p:nvSpPr>
          <p:cNvPr id="18445" name="Rectangle 1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16463" y="2924175"/>
            <a:ext cx="3816350" cy="30194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z="28900" i="1"/>
          </a:p>
          <a:p>
            <a:pPr>
              <a:buFont typeface="Wingdings" pitchFamily="2" charset="2"/>
              <a:buNone/>
            </a:pPr>
            <a:endParaRPr lang="ru-RU" sz="28900" i="1"/>
          </a:p>
          <a:p>
            <a:pPr>
              <a:buFont typeface="Wingdings" pitchFamily="2" charset="2"/>
              <a:buNone/>
            </a:pPr>
            <a:endParaRPr lang="ru-RU" sz="28900" i="1"/>
          </a:p>
          <a:p>
            <a:pPr>
              <a:buFont typeface="Wingdings" pitchFamily="2" charset="2"/>
              <a:buNone/>
            </a:pPr>
            <a:endParaRPr lang="ru-RU" sz="28900" i="1"/>
          </a:p>
          <a:p>
            <a:pPr>
              <a:buFont typeface="Wingdings" pitchFamily="2" charset="2"/>
              <a:buNone/>
            </a:pPr>
            <a:endParaRPr lang="ru-RU" sz="28900" i="1"/>
          </a:p>
          <a:p>
            <a:pPr>
              <a:buFont typeface="Wingdings" pitchFamily="2" charset="2"/>
              <a:buNone/>
            </a:pPr>
            <a:endParaRPr lang="ru-RU" sz="28900" i="1"/>
          </a:p>
          <a:p>
            <a:pPr>
              <a:buFont typeface="Wingdings" pitchFamily="2" charset="2"/>
              <a:buNone/>
            </a:pPr>
            <a:endParaRPr lang="ru-RU" sz="28900" i="1"/>
          </a:p>
          <a:p>
            <a:pPr>
              <a:buFont typeface="Wingdings" pitchFamily="2" charset="2"/>
              <a:buNone/>
            </a:pPr>
            <a:endParaRPr lang="ru-RU" sz="28900" i="1"/>
          </a:p>
          <a:p>
            <a:pPr>
              <a:buFont typeface="Wingdings" pitchFamily="2" charset="2"/>
              <a:buNone/>
            </a:pPr>
            <a:endParaRPr lang="ru-RU" sz="33800" i="1"/>
          </a:p>
          <a:p>
            <a:pPr>
              <a:buFont typeface="Wingdings" pitchFamily="2" charset="2"/>
              <a:buNone/>
            </a:pPr>
            <a:endParaRPr lang="ru-RU" sz="33800" i="1"/>
          </a:p>
        </p:txBody>
      </p:sp>
      <p:pic>
        <p:nvPicPr>
          <p:cNvPr id="18459" name="Picture 27" descr="Рисунок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916113"/>
            <a:ext cx="3744913" cy="41148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8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8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3" grpId="0"/>
      <p:bldP spid="1845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950913"/>
          </a:xfrm>
        </p:spPr>
        <p:txBody>
          <a:bodyPr/>
          <a:lstStyle/>
          <a:p>
            <a:pPr algn="ctr"/>
            <a:r>
              <a:rPr lang="ru-RU" sz="2400" b="1">
                <a:solidFill>
                  <a:srgbClr val="A80C26"/>
                </a:solidFill>
              </a:rPr>
              <a:t>Если бы он причесался хоть раз,</a:t>
            </a:r>
            <a:br>
              <a:rPr lang="ru-RU" sz="2400" b="1">
                <a:solidFill>
                  <a:srgbClr val="A80C26"/>
                </a:solidFill>
              </a:rPr>
            </a:br>
            <a:r>
              <a:rPr lang="ru-RU" sz="2400" b="1">
                <a:solidFill>
                  <a:srgbClr val="A80C26"/>
                </a:solidFill>
              </a:rPr>
              <a:t>Не назвали б его … .</a:t>
            </a:r>
          </a:p>
        </p:txBody>
      </p:sp>
      <p:sp>
        <p:nvSpPr>
          <p:cNvPr id="44851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2492375"/>
            <a:ext cx="3771900" cy="34512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5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 д</a:t>
            </a:r>
          </a:p>
        </p:txBody>
      </p:sp>
      <p:sp>
        <p:nvSpPr>
          <p:cNvPr id="448519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700"/>
          </a:p>
        </p:txBody>
      </p:sp>
      <p:pic>
        <p:nvPicPr>
          <p:cNvPr id="448518" name="Picture 6" descr="Рисунок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9950" y="1916113"/>
            <a:ext cx="3808413" cy="4033837"/>
          </a:xfrm>
          <a:noFill/>
          <a:ln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48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448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48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48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8514" grpId="0"/>
      <p:bldP spid="44851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879475"/>
          </a:xfrm>
        </p:spPr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Немытое в рот ни за что не возьмёт.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И ты будь таким, как чистюля … .</a:t>
            </a:r>
          </a:p>
        </p:txBody>
      </p:sp>
      <p:sp>
        <p:nvSpPr>
          <p:cNvPr id="92169" name="Rectangle 9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92170" name="Rectangle 10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16463" y="2492375"/>
            <a:ext cx="3743325" cy="34575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50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 е</a:t>
            </a:r>
            <a:r>
              <a:rPr lang="ru-RU" sz="15000" b="1">
                <a:solidFill>
                  <a:srgbClr val="CC0000"/>
                </a:solidFill>
              </a:rPr>
              <a:t> </a:t>
            </a:r>
          </a:p>
        </p:txBody>
      </p:sp>
      <p:pic>
        <p:nvPicPr>
          <p:cNvPr id="92168" name="Picture 8" descr="Рисунок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916113"/>
            <a:ext cx="3744913" cy="403383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92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2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2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4" grpId="0"/>
      <p:bldP spid="9216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Rectangle 4"/>
          <p:cNvSpPr>
            <a:spLocks noGrp="1" noChangeArrowheads="1"/>
          </p:cNvSpPr>
          <p:nvPr>
            <p:ph type="title"/>
          </p:nvPr>
        </p:nvSpPr>
        <p:spPr>
          <a:xfrm>
            <a:off x="827088" y="260350"/>
            <a:ext cx="7489825" cy="1416050"/>
          </a:xfrm>
        </p:spPr>
        <p:txBody>
          <a:bodyPr/>
          <a:lstStyle/>
          <a:p>
            <a:pPr algn="ctr"/>
            <a:r>
              <a:rPr lang="ru-RU" sz="2400">
                <a:solidFill>
                  <a:srgbClr val="A80C26"/>
                </a:solidFill>
              </a:rPr>
              <a:t>В колючках</a:t>
            </a:r>
            <a:r>
              <a:rPr lang="ru-RU" sz="2000">
                <a:solidFill>
                  <a:schemeClr val="bg1"/>
                </a:solidFill>
              </a:rPr>
              <a:t> </a:t>
            </a:r>
            <a:r>
              <a:rPr lang="ru-RU" sz="7200">
                <a:solidFill>
                  <a:srgbClr val="CC0000"/>
                </a:solidFill>
              </a:rPr>
              <a:t>Ё</a:t>
            </a:r>
            <a:r>
              <a:rPr lang="ru-RU" sz="2000">
                <a:solidFill>
                  <a:srgbClr val="A80C26"/>
                </a:solidFill>
              </a:rPr>
              <a:t>Ж  </a:t>
            </a:r>
            <a:r>
              <a:rPr lang="ru-RU" sz="2400">
                <a:solidFill>
                  <a:srgbClr val="A80C26"/>
                </a:solidFill>
              </a:rPr>
              <a:t>и</a:t>
            </a:r>
            <a:r>
              <a:rPr lang="ru-RU" sz="2000">
                <a:solidFill>
                  <a:schemeClr val="bg1"/>
                </a:solidFill>
              </a:rPr>
              <a:t> </a:t>
            </a:r>
            <a:r>
              <a:rPr lang="ru-RU" sz="7200">
                <a:solidFill>
                  <a:srgbClr val="CC0000"/>
                </a:solidFill>
              </a:rPr>
              <a:t>Ё</a:t>
            </a:r>
            <a:r>
              <a:rPr lang="ru-RU" sz="2000">
                <a:solidFill>
                  <a:srgbClr val="A80C26"/>
                </a:solidFill>
              </a:rPr>
              <a:t>РШ</a:t>
            </a:r>
            <a:r>
              <a:rPr lang="ru-RU" sz="2000">
                <a:solidFill>
                  <a:schemeClr val="bg1"/>
                </a:solidFill>
              </a:rPr>
              <a:t>,</a:t>
            </a:r>
            <a:br>
              <a:rPr lang="ru-RU" sz="2000">
                <a:solidFill>
                  <a:schemeClr val="bg1"/>
                </a:solidFill>
              </a:rPr>
            </a:br>
            <a:r>
              <a:rPr lang="ru-RU" sz="2000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rgbClr val="A80C26"/>
                </a:solidFill>
              </a:rPr>
              <a:t>Но сразу разберёшь:</a:t>
            </a:r>
          </a:p>
        </p:txBody>
      </p:sp>
      <p:sp>
        <p:nvSpPr>
          <p:cNvPr id="93217" name="Rectangle 3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93218" name="Rectangle 3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 sz="2700"/>
          </a:p>
        </p:txBody>
      </p:sp>
      <p:sp>
        <p:nvSpPr>
          <p:cNvPr id="93193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5650" y="1916113"/>
            <a:ext cx="3744913" cy="40386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400" b="1">
                <a:solidFill>
                  <a:srgbClr val="A80C26"/>
                </a:solidFill>
              </a:rPr>
              <a:t>кто ёжится, тот …,</a:t>
            </a:r>
            <a:r>
              <a:rPr lang="ru-RU" sz="2400" b="1">
                <a:solidFill>
                  <a:schemeClr val="bg1"/>
                </a:solidFill>
              </a:rPr>
              <a:t/>
            </a:r>
            <a:br>
              <a:rPr lang="ru-RU" sz="2400" b="1">
                <a:solidFill>
                  <a:schemeClr val="bg1"/>
                </a:solidFill>
              </a:rPr>
            </a:br>
            <a:endParaRPr lang="ru-RU" sz="2400" b="1">
              <a:solidFill>
                <a:schemeClr val="bg1"/>
              </a:solidFill>
            </a:endParaRPr>
          </a:p>
        </p:txBody>
      </p:sp>
      <p:sp>
        <p:nvSpPr>
          <p:cNvPr id="93197" name="Rectangle 1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16463" y="1905000"/>
            <a:ext cx="3743325" cy="4038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100">
                <a:solidFill>
                  <a:schemeClr val="bg1"/>
                </a:solidFill>
              </a:rPr>
              <a:t>     </a:t>
            </a:r>
            <a:r>
              <a:rPr lang="ru-RU" sz="2400" b="1">
                <a:solidFill>
                  <a:srgbClr val="A80C26"/>
                </a:solidFill>
              </a:rPr>
              <a:t>а кто ершится -  … .</a:t>
            </a:r>
          </a:p>
        </p:txBody>
      </p:sp>
      <p:pic>
        <p:nvPicPr>
          <p:cNvPr id="93221" name="Picture 37" descr="jivitniy_mir16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349500"/>
            <a:ext cx="3816350" cy="3600450"/>
          </a:xfrm>
          <a:prstGeom prst="rect">
            <a:avLst/>
          </a:prstGeom>
          <a:noFill/>
        </p:spPr>
      </p:pic>
      <p:pic>
        <p:nvPicPr>
          <p:cNvPr id="93222" name="Picture 38" descr="0_76b3_2a6c76b8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349500"/>
            <a:ext cx="3743325" cy="36004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93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93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93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93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447800" y="533400"/>
            <a:ext cx="5932488" cy="950913"/>
          </a:xfrm>
        </p:spPr>
        <p:txBody>
          <a:bodyPr/>
          <a:lstStyle/>
          <a:p>
            <a:pPr algn="ctr"/>
            <a:r>
              <a:rPr lang="ru-RU">
                <a:solidFill>
                  <a:srgbClr val="A80C26"/>
                </a:solidFill>
              </a:rPr>
              <a:t>-</a:t>
            </a:r>
            <a:r>
              <a:rPr lang="ru-RU">
                <a:solidFill>
                  <a:schemeClr val="bg1"/>
                </a:solidFill>
              </a:rPr>
              <a:t> </a:t>
            </a:r>
            <a:r>
              <a:rPr lang="ru-RU" sz="2400">
                <a:solidFill>
                  <a:srgbClr val="A80C26"/>
                </a:solidFill>
              </a:rPr>
              <a:t>Иго-го! – кричит ребёнок,</a:t>
            </a:r>
            <a:br>
              <a:rPr lang="ru-RU" sz="2400">
                <a:solidFill>
                  <a:srgbClr val="A80C26"/>
                </a:solidFill>
              </a:rPr>
            </a:br>
            <a:r>
              <a:rPr lang="ru-RU" sz="2400">
                <a:solidFill>
                  <a:srgbClr val="A80C26"/>
                </a:solidFill>
              </a:rPr>
              <a:t>Значит это - … .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87900" y="2565400"/>
            <a:ext cx="3671888" cy="3378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1280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Ж ж</a:t>
            </a:r>
          </a:p>
        </p:txBody>
      </p:sp>
      <p:pic>
        <p:nvPicPr>
          <p:cNvPr id="94218" name="Picture 10" descr="Рисунок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916113"/>
            <a:ext cx="3816350" cy="403383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4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4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2" grpId="0"/>
      <p:bldP spid="94214" grpId="0" build="p"/>
    </p:bldLst>
  </p:timing>
</p:sld>
</file>

<file path=ppt/theme/theme1.xml><?xml version="1.0" encoding="utf-8"?>
<a:theme xmlns:a="http://schemas.openxmlformats.org/drawingml/2006/main" name="Студия">
  <a:themeElements>
    <a:clrScheme name="Студия 7">
      <a:dk1>
        <a:srgbClr val="766997"/>
      </a:dk1>
      <a:lt1>
        <a:srgbClr val="FFFFFF"/>
      </a:lt1>
      <a:dk2>
        <a:srgbClr val="530901"/>
      </a:dk2>
      <a:lt2>
        <a:srgbClr val="FFFFFF"/>
      </a:lt2>
      <a:accent1>
        <a:srgbClr val="FF3300"/>
      </a:accent1>
      <a:accent2>
        <a:srgbClr val="CC6600"/>
      </a:accent2>
      <a:accent3>
        <a:srgbClr val="B3AAAA"/>
      </a:accent3>
      <a:accent4>
        <a:srgbClr val="DADADA"/>
      </a:accent4>
      <a:accent5>
        <a:srgbClr val="FFADAA"/>
      </a:accent5>
      <a:accent6>
        <a:srgbClr val="B95C00"/>
      </a:accent6>
      <a:hlink>
        <a:srgbClr val="FF9900"/>
      </a:hlink>
      <a:folHlink>
        <a:srgbClr val="993300"/>
      </a:folHlink>
    </a:clrScheme>
    <a:fontScheme name="Студия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71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тудия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</Template>
  <TotalTime>2881</TotalTime>
  <Words>562</Words>
  <Application>Microsoft Office PowerPoint</Application>
  <PresentationFormat>Экран (4:3)</PresentationFormat>
  <Paragraphs>198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Студия</vt:lpstr>
      <vt:lpstr>Слайд 1</vt:lpstr>
      <vt:lpstr>Серебристых рыбок стая промелькнула,  а за ними мчится хищная … .</vt:lpstr>
      <vt:lpstr>Искали мужа для овечки,  красавца, что завит в колечки.  Объехали немало стран –  Всего один такой … .</vt:lpstr>
      <vt:lpstr>Как бы мне пошла кор-рона! Важно каркает … .</vt:lpstr>
      <vt:lpstr>Вперевалочку пройдусь, Люди скажут: « Вот так …».</vt:lpstr>
      <vt:lpstr>Если бы он причесался хоть раз, Не назвали б его … .</vt:lpstr>
      <vt:lpstr>Немытое в рот ни за что не возьмёт. И ты будь таким, как чистюля … .</vt:lpstr>
      <vt:lpstr>В колючках ЁЖ  и ЁРШ,  Но сразу разберёшь:</vt:lpstr>
      <vt:lpstr>- Иго-го! – кричит ребёнок, Значит это - … .</vt:lpstr>
      <vt:lpstr> «Делиться со всеми – привычка моя! Вам яду не надо?» – спросила … .</vt:lpstr>
      <vt:lpstr>Брёвна не пилит рыба-пила, шить не умеет рыба- … .</vt:lpstr>
      <vt:lpstr>Й – на хвостах у птиц и зверей. </vt:lpstr>
      <vt:lpstr>Куда ведёт подземный ход? Об этом знает только … .</vt:lpstr>
      <vt:lpstr>Отступить врагам пришлось! Их рогами встретил … .</vt:lpstr>
      <vt:lpstr>Перед зеркалом мальчишка Корчит рожи, как … .</vt:lpstr>
      <vt:lpstr>У речки на пригорке – чья-то норка, Зовут хозяйку норки тоже … .</vt:lpstr>
      <vt:lpstr>О о</vt:lpstr>
      <vt:lpstr>Первым просыпается пастух. Раньше пастуха встаёт … .</vt:lpstr>
      <vt:lpstr>Приманку сорвала,  И, не сказав «спасибо»,  Куда-то уплыла  Невежливая … .</vt:lpstr>
      <vt:lpstr>Он соло пел среди ветвей. Певца назвали … .</vt:lpstr>
      <vt:lpstr>Почему-то не до игр, Если рядом бродит … .</vt:lpstr>
      <vt:lpstr>Пусть крыша течёт  И сломалась калитка,  Свой дом ни за что  Не покинет … .</vt:lpstr>
      <vt:lpstr>На листочке только строчка: «Разбудите ночью». Точка. На дубу листок пришпилен, Где до ночи дремлет … .</vt:lpstr>
      <vt:lpstr>Перебираясь с ветки на ветку, Он каждый раз изменяет расцветку.  И незаметным становится он!  В прятки играет … .</vt:lpstr>
      <vt:lpstr>Только вышел из пелёнок – Петушиться стал … .</vt:lpstr>
      <vt:lpstr> - Море, покачай-ка! – Попросила … .</vt:lpstr>
      <vt:lpstr>Зима ушла за тридевять земель, Над лугом загудел мохнатый … .</vt:lpstr>
      <vt:lpstr>- Ухвачу-ка! Проглочу-ка! Щёлкает зубами … .</vt:lpstr>
      <vt:lpstr>Лев суров! Помягче львица. В ней ведь Ь таится! </vt:lpstr>
      <vt:lpstr>Ы</vt:lpstr>
      <vt:lpstr>Объявляет Ъ: «Зверь мне враг и птица -  враг! Лучше спрячусь я в подъезд, И никто меня не съест!»</vt:lpstr>
      <vt:lpstr>«Я вижу бегунов команду.  Вперёд выходит страус нанду!» А репортаж на эту тему Для вас готовил страус … .</vt:lpstr>
      <vt:lpstr>Любят хрюшки букву «Ю»! Без неё не скажешь … .</vt:lpstr>
      <vt:lpstr>- Прячьтесь, куры! В небе ясном Чёрной тенью кружит … . </vt:lpstr>
      <vt:lpstr> </vt:lpstr>
      <vt:lpstr> </vt:lpstr>
    </vt:vector>
  </TitlesOfParts>
  <Company>нет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 отсутствует</dc:title>
  <dc:creator>Халепа Алексей</dc:creator>
  <cp:lastModifiedBy>Николай</cp:lastModifiedBy>
  <cp:revision>131</cp:revision>
  <dcterms:created xsi:type="dcterms:W3CDTF">2000-09-19T15:59:24Z</dcterms:created>
  <dcterms:modified xsi:type="dcterms:W3CDTF">2012-10-29T08:13:26Z</dcterms:modified>
</cp:coreProperties>
</file>