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Группа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Полилиния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Полилиния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Полилиния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Полилиния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Полилиния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Полилиния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Полилиния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Полилиния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Полилиния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Полилиния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Полилиния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Полилиния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Полилиния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Группа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Прямоуг.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Прямоуг.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Прямоуг.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Прямоуг.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Прямоуг.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Прямоуг.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Прямоуг.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Прямоуг.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Прямоуг.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Прямоуг.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Прямоуг.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Прямоуг.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Прямоуг.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Прямоуг.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Прямоуг.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Прямоуг.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Прямоуг.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Прямоуг.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Прямоуг.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Прямоуг.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Прямоуг.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Прямоуг.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Прямоуг.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Прямоуг.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Прямоуг.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Прямоуг.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Прямоуг.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Прямоуг.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Прямоуг.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Прямоуг.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Прямоуг.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Прямоуг.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" name="Прямоуг.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Прямоуг.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Прямоуг.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Прямоуг.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Прямоуг.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Прямоуг.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Прямоуг.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Прямоуг.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Прямоуг.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Прямоуг.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Прямоуг.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" name="Прямоуг.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" name="Прямоуг.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" name="Прямоуг.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" name="Прямоуг.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" name="Прямоуг.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5" name="Прямоуг.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" name="Прямоуг.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Прямоуг.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" name="Прямоуг.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Прямоуг.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" name="Прямоуг.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" name="Прямоуг.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" name="Прямоуг.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Прямоуг.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Прямоуг.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" name="Прямоуг.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6" name="Прямоуг.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" name="Прямоуг.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" name="Прямоуг.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" name="Прямоуг.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" name="Полилиния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Прямоуг.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" name="Прямоуг.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" name="Прямоуг.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" name="Прямоуг.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" name="Прямоуг.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6" name="Прямоуг.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" name="Прямоуг.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" name="Прямоуг.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" name="Прямоуг.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" name="Прямоуг.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1" name="Прямоуг.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" name="Прямоуг.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3" name="Прямоуг.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4" name="Прямоуг.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5" name="Прямоуг.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6" name="Прямоуг.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7" name="Прямоуг.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" name="Прямоуг.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" name="Прямоуг.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" name="Прямоуг.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" name="Прямоуг.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" name="Прямоуг.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3" name="Прямоуг.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4" name="Прямоуг.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5" name="Прямоуг.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6" name="Прямоуг.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" name="Прямоуг.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" name="Прямоуг.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9" name="Прямоуг.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" name="Прямоуг.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" name="Прямоуг.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" name="Прямоуг.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" name="Прямоуг.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" name="Прямоуг.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" name="Прямоуг.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" name="Прямоуг.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" name="Прямоуг.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" name="Прямоуг.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" name="Прямоуг.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" name="Прямоуг.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" name="Прямоуг.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" name="Прямоуг.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" name="Прямоуг.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" name="Прямоуг.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" name="Прямоуг.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" name="Прямоуг.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" name="Прямоуг.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8" name="Прямоуг.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9" name="Прямоуг.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" name="Прямоуг.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" name="Прямоуг.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" name="Прямоуг.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" name="Прямоуг.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" name="Прямоуг.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5" name="Прямоуг.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6" name="Прямоуг.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7" name="Полилиния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Полилиния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Полилиния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Полилиния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Полилиния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Полилиния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Полилиния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Полилиния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Полилиния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Прямоуг.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" name="Прямоуг.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" name="Полилиния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Полилиния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Полилиния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xmlns:mc="http://schemas.openxmlformats.org/markup-compatibility/2006" val="000000" mc:Ignorable="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xmlns:mc="http://schemas.openxmlformats.org/markup-compatibility/2006" val="808080" mc:Ignorable="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Овал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xmlns:mc="http://schemas.openxmlformats.org/markup-compatibility/2006" val="808080" mc:Ignorable="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9609" name="Прямоуг.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610" name="Прямоуг.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55" name="Прямоуг.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Прямоуг.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Прямоуг.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6C32E79-1CD9-460A-B123-1ED674A22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B0961-DBFC-4054-864C-3EE218772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47433-0D42-4887-8D62-77F9CE84D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88164-E940-49DB-A6C3-1A51265EE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723D3-7254-443D-9DCD-7DAFDFBAC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59F12-55A8-4B5A-AF71-DF786EEAD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F10FF-BB1E-461D-9503-2C99103A9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6F7AD-6F08-4B5C-BE03-DAD28035C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8CF7-DCD2-4018-847C-538CD5300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984EA-F0C6-492B-A391-9D2001220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F0D5-DF7D-4E49-97C5-4B92E87F5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Группа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Полилиния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0" name="Полилиния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1" name="Полилиния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2" name="Полилиния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3" name="Полилиния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4" name="Полилиния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5" name="Полилиния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6" name="Полилиния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" name="Полилиния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8" name="Полилиния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9" name="Полилиния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0" name="Полилиния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1" name="Полилиния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3" name="Группа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Прямоуг.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5" name="Прямоуг.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" name="Прямоуг.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" name="Прямоуг.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" name="Прямоуг.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" name="Прямоуг.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0" name="Прямоуг.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" name="Прямоуг.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2" name="Прямоуг.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3" name="Прямоуг.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4" name="Прямоуг.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" name="Прямоуг.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6" name="Прямоуг.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7" name="Прямоуг.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8" name="Прямоуг.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9" name="Прямоуг.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0" name="Прямоуг.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1" name="Прямоуг.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2" name="Прямоуг.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3" name="Прямоуг.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4" name="Прямоуг.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5" name="Прямоуг.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6" name="Прямоуг.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7" name="Прямоуг.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8" name="Прямоуг.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9" name="Прямоуг.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0" name="Прямоуг.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1" name="Прямоуг.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2" name="Прямоуг.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3" name="Прямоуг.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4" name="Прямоуг.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5" name="Прямоуг.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6" name="Прямоуг.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7" name="Прямоуг.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8" name="Прямоуг.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9" name="Прямоуг.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0" name="Прямоуг.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1" name="Прямоуг.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2" name="Прямоуг.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3" name="Прямоуг.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4" name="Прямоуг.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Прямоуг.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Прямоуг.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Прямоуг.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8" name="Прямоуг.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9" name="Прямоуг.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0" name="Прямоуг.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1" name="Прямоуг.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2" name="Прямоуг.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3" name="Прямоуг.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4" name="Прямоуг.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5" name="Прямоуг.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6" name="Прямоуг.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7" name="Прямоуг.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8" name="Прямоуг.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9" name="Прямоуг.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0" name="Прямоуг.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1" name="Прямоуг.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2" name="Прямоуг.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3" name="Прямоуг.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4" name="Прямоуг.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5" name="Прямоуг.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6" name="Прямоуг.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7" name="Полилиния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8" name="Прямоуг.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9" name="Прямоуг.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0" name="Прямоуг.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1" name="Прямоуг.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2" name="Прямоуг.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3" name="Прямоуг.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4" name="Прямоуг.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5" name="Прямоуг.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6" name="Прямоуг.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7" name="Прямоуг.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8" name="Прямоуг.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9" name="Прямоуг.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0" name="Прямоуг.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1" name="Прямоуг.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2" name="Прямоуг.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3" name="Прямоуг.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4" name="Прямоуг.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5" name="Прямоуг.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6" name="Прямоуг.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7" name="Прямоуг.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8" name="Прямоуг.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9" name="Прямоуг.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0" name="Прямоуг.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1" name="Прямоуг.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2" name="Прямоуг.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3" name="Прямоуг.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4" name="Прямоуг.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5" name="Прямоуг.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6" name="Прямоуг.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" name="Прямоуг.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8" name="Прямоуг.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" name="Прямоуг.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" name="Прямоуг.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1" name="Прямоуг.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" name="Прямоуг.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3" name="Прямоуг.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4" name="Прямоуг.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5" name="Прямоуг.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6" name="Прямоуг.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7" name="Прямоуг.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8" name="Прямоуг.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9" name="Прямоуг.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0" name="Прямоуг.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1" name="Прямоуг.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2" name="Прямоуг.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3" name="Прямоуг.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4" name="Прямоуг.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5" name="Прямоуг.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6" name="Прямоуг.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7" name="Прямоуг.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8" name="Прямоуг.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9" name="Прямоуг.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0" name="Прямоуг.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1" name="Прямоуг.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2" name="Прямоуг.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3" name="Прямоуг.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4" name="Полилиния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5" name="Полилиния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6" name="Полилиния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" name="Полилиния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8" name="Полилиния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9" name="Полилиния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0" name="Полилиния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1" name="Полилиния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2" name="Полилиния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3" name="Прямоуг.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4" name="Прямоуг.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5" name="Полилиния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6" name="Полилиния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83" name="Полилиния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xmlns:mc="http://schemas.openxmlformats.org/markup-compatibility/2006" val="000000" mc:Ignorable="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xmlns:mc="http://schemas.openxmlformats.org/markup-compatibility/2006" val="808080" mc:Ignorable="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584" name="Овал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xmlns:mc="http://schemas.openxmlformats.org/markup-compatibility/2006" val="808080" mc:Ignorable="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585" name="Прямоуг.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586" name="Прямоуг.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87" name="Прямоуг.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88" name="Прямоуг.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pitchFamily="34" charset="0"/>
              </a:defRPr>
            </a:lvl1pPr>
          </a:lstStyle>
          <a:p>
            <a:pPr>
              <a:defRPr/>
            </a:pPr>
            <a:fld id="{DD24ABE2-16CB-4C8F-AB0F-9FDE39A62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589" name="Прямоуг.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52600" y="304800"/>
            <a:ext cx="5480050" cy="2362200"/>
          </a:xfrm>
        </p:spPr>
        <p:txBody>
          <a:bodyPr/>
          <a:lstStyle/>
          <a:p>
            <a:pPr eaLnBrk="1" hangingPunct="1">
              <a:defRPr/>
            </a:pPr>
            <a:r>
              <a:rPr lang="ru-RU" sz="10800" dirty="0" smtClean="0"/>
              <a:t>Взрывы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" y="381000"/>
            <a:ext cx="7620000" cy="3143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b="1" dirty="0" smtClean="0"/>
              <a:t>Урок  ОБЖ  8 - класс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7478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.</a:t>
            </a:r>
          </a:p>
        </p:txBody>
      </p:sp>
      <p:pic>
        <p:nvPicPr>
          <p:cNvPr id="5" name="Picture 1029" descr="02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819400"/>
            <a:ext cx="3733800" cy="330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3733800" y="6400800"/>
            <a:ext cx="2743200" cy="457200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8366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Проверь себя.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1400" smtClean="0"/>
              <a:t>1.Освобождение большого количества энергии в ограниченном объеме за короткий промежуток времени: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Воспламенение;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Горение;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Взрыв.</a:t>
            </a:r>
          </a:p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1400" smtClean="0"/>
          </a:p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1400" smtClean="0"/>
              <a:t>2.К поражающим факторам взрыва относятся: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Ударная волна и осколочные поля;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Сильная загазованность местности;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Волна прорыва.</a:t>
            </a:r>
          </a:p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1400" smtClean="0"/>
          </a:p>
          <a:p>
            <a:pPr marL="609600" indent="-6096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1400" smtClean="0"/>
              <a:t>3. Если в соседней квартире произошел взрыв, дверь в вашу квартиру завалена,отключился свет, телефон не работает, то следует: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Открыть входную дверь и попытаться расчистить завал, чтобы выйти на лестничную площадку, а затем на улицу;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Отключить газ, электричество, перекрыть воду, ждать спасателей, подавать сигналы.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1400" smtClean="0"/>
              <a:t>Не ждать спасателей, а спуститься из окна по веревке.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263683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285273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306863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3860800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flipV="1">
            <a:off x="468313" y="4076700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7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4292600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8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flipH="1" flipV="1">
            <a:off x="468313" y="515778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299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flipV="1">
            <a:off x="468313" y="558958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300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6021388"/>
            <a:ext cx="152400" cy="152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2301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949950"/>
            <a:ext cx="576263" cy="5746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971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Молодец!</a:t>
            </a:r>
          </a:p>
        </p:txBody>
      </p:sp>
      <p:pic>
        <p:nvPicPr>
          <p:cNvPr id="13315" name="Picture 4" descr="pe0183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581400"/>
            <a:ext cx="274478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4572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205038"/>
            <a:ext cx="8207375" cy="25923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Основы безопасности жизнедеятельности. 8 кл.: Учебник для общеобразоват. учеб. заведений / С.Н. Вангородский и др.- М.: Дрофа,  2002.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28040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i="1">
                <a:solidFill>
                  <a:schemeClr val="tx2"/>
                </a:solidFill>
                <a:latin typeface="Times New Roman" pitchFamily="18" charset="0"/>
              </a:rPr>
              <a:t>Литература:</a:t>
            </a:r>
          </a:p>
        </p:txBody>
      </p:sp>
      <p:sp>
        <p:nvSpPr>
          <p:cNvPr id="14340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762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930275"/>
            <a:ext cx="835183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Содержание: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1989138"/>
            <a:ext cx="7443788" cy="3960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Взрывы.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Поражающие факторы.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Зоны действия взрыва.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Действие взрыва на здания, сооружения, оборудование.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Действие взрыва на человека.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Правила безопасного поведения при угрозе взрыва.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Правила безопасного поведения после взрыва.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Проверь себя.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400" smtClean="0"/>
              <a:t>Литература.</a:t>
            </a:r>
          </a:p>
        </p:txBody>
      </p:sp>
      <p:sp>
        <p:nvSpPr>
          <p:cNvPr id="41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2060575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2420938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2781300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3213100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4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3860800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5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4221163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6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4797425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7" name="AutoShape 1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5157788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4108" name="AutoShape 12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5589588"/>
            <a:ext cx="215900" cy="2159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052513"/>
            <a:ext cx="3671887" cy="5165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Взрыв - это происходящее внезапно событие, при котором освобождается большое количество энергии в ограниченном объеме за короткий промежуток времени.</a:t>
            </a:r>
            <a:br>
              <a:rPr lang="ru-RU" sz="2400" b="1" smtClean="0"/>
            </a:br>
            <a:r>
              <a:rPr lang="ru-RU" sz="2400" b="1" i="1" smtClean="0"/>
              <a:t/>
            </a:r>
            <a:br>
              <a:rPr lang="ru-RU" sz="2400" b="1" i="1" smtClean="0"/>
            </a:br>
            <a:r>
              <a:rPr lang="ru-RU" sz="2400" b="1" smtClean="0"/>
              <a:t> Взрывы происходят по разным причинам, в том числе при утечке газа в жилых зданиях.</a:t>
            </a:r>
          </a:p>
        </p:txBody>
      </p:sp>
      <p:pic>
        <p:nvPicPr>
          <p:cNvPr id="5123" name="Picture 1029" descr="02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773238"/>
            <a:ext cx="43434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AutoShape 10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576262" cy="5746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9810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Основные поражающие факторы взрыва: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1625" y="1898650"/>
            <a:ext cx="3954463" cy="4094163"/>
          </a:xfrm>
        </p:spPr>
        <p:txBody>
          <a:bodyPr/>
          <a:lstStyle/>
          <a:p>
            <a:pPr eaLnBrk="1" hangingPunct="1">
              <a:buFont typeface="Arial" pitchFamily="34" charset="0"/>
              <a:buChar char="►"/>
              <a:defRPr/>
            </a:pPr>
            <a:r>
              <a:rPr lang="ru-RU" smtClean="0"/>
              <a:t>воздушная ударная волна;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mtClean="0"/>
              <a:t>осколочные поля.</a:t>
            </a:r>
            <a:br>
              <a:rPr lang="ru-RU" smtClean="0"/>
            </a:br>
            <a:endParaRPr lang="ru-RU" smtClean="0"/>
          </a:p>
        </p:txBody>
      </p:sp>
      <p:pic>
        <p:nvPicPr>
          <p:cNvPr id="6148" name="Picture 10" descr="{EC21F71A9-3994-4774-B380-8E0E437BE3A4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5063" y="2205038"/>
            <a:ext cx="36607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149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03237" cy="503238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908050"/>
            <a:ext cx="79168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Зоны действия взрыва: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56138" y="1600200"/>
            <a:ext cx="4186237" cy="4498975"/>
          </a:xfrm>
        </p:spPr>
        <p:txBody>
          <a:bodyPr/>
          <a:lstStyle/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Зона 1 - зона действия детонационной волны;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Зона 2 – зона действия продуктов взрыва;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Зона 3(а,б,в) – зона действия воздушной ударной волны: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 3а – сильных разрушений,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 3б – средних разрушений,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000" smtClean="0"/>
              <a:t>3в – слабых разрушений.</a:t>
            </a:r>
            <a:r>
              <a:rPr lang="ru-RU" sz="2400" smtClean="0"/>
              <a:t>                         </a:t>
            </a:r>
          </a:p>
        </p:txBody>
      </p:sp>
      <p:pic>
        <p:nvPicPr>
          <p:cNvPr id="7172" name="Picture 5" descr="Взрыв"/>
          <p:cNvPicPr>
            <a:picLocks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751138"/>
            <a:ext cx="4187825" cy="2916237"/>
          </a:xfrm>
          <a:noFill/>
        </p:spPr>
      </p:pic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3200400" y="2590800"/>
            <a:ext cx="12192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3276600" y="2895600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Центр взрыва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 flipH="1" flipV="1">
            <a:off x="4038600" y="4191000"/>
            <a:ext cx="381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4038600" y="41910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1</a:t>
            </a:r>
          </a:p>
        </p:txBody>
      </p:sp>
      <p:sp>
        <p:nvSpPr>
          <p:cNvPr id="7177" name="Rectangle 11"/>
          <p:cNvSpPr>
            <a:spLocks noChangeArrowheads="1"/>
          </p:cNvSpPr>
          <p:nvPr/>
        </p:nvSpPr>
        <p:spPr bwMode="auto">
          <a:xfrm>
            <a:off x="3581400" y="51816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3657600" y="51816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2</a:t>
            </a:r>
          </a:p>
        </p:txBody>
      </p:sp>
      <p:sp>
        <p:nvSpPr>
          <p:cNvPr id="7179" name="Rectangle 17"/>
          <p:cNvSpPr>
            <a:spLocks noChangeArrowheads="1"/>
          </p:cNvSpPr>
          <p:nvPr/>
        </p:nvSpPr>
        <p:spPr bwMode="auto">
          <a:xfrm>
            <a:off x="990600" y="5257800"/>
            <a:ext cx="609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3в</a:t>
            </a:r>
          </a:p>
        </p:txBody>
      </p:sp>
      <p:sp>
        <p:nvSpPr>
          <p:cNvPr id="7180" name="Rectangle 21"/>
          <p:cNvSpPr>
            <a:spLocks noChangeArrowheads="1"/>
          </p:cNvSpPr>
          <p:nvPr/>
        </p:nvSpPr>
        <p:spPr bwMode="auto">
          <a:xfrm>
            <a:off x="1143000" y="3124200"/>
            <a:ext cx="457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7181" name="Text Box 22"/>
          <p:cNvSpPr txBox="1">
            <a:spLocks noChangeArrowheads="1"/>
          </p:cNvSpPr>
          <p:nvPr/>
        </p:nvSpPr>
        <p:spPr bwMode="auto">
          <a:xfrm>
            <a:off x="1143000" y="32004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3а</a:t>
            </a:r>
          </a:p>
        </p:txBody>
      </p:sp>
      <p:sp>
        <p:nvSpPr>
          <p:cNvPr id="7182" name="Rectangle 23"/>
          <p:cNvSpPr>
            <a:spLocks noChangeArrowheads="1"/>
          </p:cNvSpPr>
          <p:nvPr/>
        </p:nvSpPr>
        <p:spPr bwMode="auto">
          <a:xfrm>
            <a:off x="762000" y="41148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latin typeface="Times New Roman" pitchFamily="18" charset="0"/>
              </a:rPr>
              <a:t>3б</a:t>
            </a:r>
          </a:p>
        </p:txBody>
      </p:sp>
      <p:sp>
        <p:nvSpPr>
          <p:cNvPr id="7183" name="Line 27"/>
          <p:cNvSpPr>
            <a:spLocks noChangeShapeType="1"/>
          </p:cNvSpPr>
          <p:nvPr/>
        </p:nvSpPr>
        <p:spPr bwMode="auto">
          <a:xfrm flipH="1" flipV="1">
            <a:off x="1600200" y="35052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4" name="Line 28"/>
          <p:cNvSpPr>
            <a:spLocks noChangeShapeType="1"/>
          </p:cNvSpPr>
          <p:nvPr/>
        </p:nvSpPr>
        <p:spPr bwMode="auto">
          <a:xfrm flipH="1">
            <a:off x="1600200" y="5257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5" name="Line 38"/>
          <p:cNvSpPr>
            <a:spLocks noChangeShapeType="1"/>
          </p:cNvSpPr>
          <p:nvPr/>
        </p:nvSpPr>
        <p:spPr bwMode="auto">
          <a:xfrm>
            <a:off x="2971800" y="48006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6" name="Line 39"/>
          <p:cNvSpPr>
            <a:spLocks noChangeShapeType="1"/>
          </p:cNvSpPr>
          <p:nvPr/>
        </p:nvSpPr>
        <p:spPr bwMode="auto">
          <a:xfrm flipH="1">
            <a:off x="1447800" y="4495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7" name="Line 40"/>
          <p:cNvSpPr>
            <a:spLocks noChangeShapeType="1"/>
          </p:cNvSpPr>
          <p:nvPr/>
        </p:nvSpPr>
        <p:spPr bwMode="auto">
          <a:xfrm>
            <a:off x="2895600" y="4419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8" name="Line 41"/>
          <p:cNvSpPr>
            <a:spLocks noChangeShapeType="1"/>
          </p:cNvSpPr>
          <p:nvPr/>
        </p:nvSpPr>
        <p:spPr bwMode="auto">
          <a:xfrm flipV="1">
            <a:off x="2743200" y="35814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9" name="AutoShape 4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574675" cy="5746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727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9080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Действие взрыва на здания, сооружения, оборудование.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2135188"/>
            <a:ext cx="4019550" cy="3963987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sz="2800" smtClean="0"/>
              <a:t>Разрушения бывают: 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800" smtClean="0"/>
              <a:t>полные,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800" smtClean="0"/>
              <a:t>сильные,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800" smtClean="0"/>
              <a:t>средние,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800" smtClean="0"/>
              <a:t>слабые.</a:t>
            </a:r>
          </a:p>
        </p:txBody>
      </p:sp>
      <p:pic>
        <p:nvPicPr>
          <p:cNvPr id="8196" name="Picture 6" descr="{D78DE0F5-6AA0-48FC-92D0-046CA8DDBECC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205038"/>
            <a:ext cx="2679700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92825"/>
            <a:ext cx="574675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9080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Действие взрыва на человека.</a:t>
            </a:r>
          </a:p>
        </p:txBody>
      </p:sp>
      <p:graphicFrame>
        <p:nvGraphicFramePr>
          <p:cNvPr id="11267" name="Группа 3"/>
          <p:cNvGraphicFramePr>
            <a:graphicFrameLocks noGrp="1"/>
          </p:cNvGraphicFramePr>
          <p:nvPr>
            <p:ph type="tbl" idx="4294967295"/>
          </p:nvPr>
        </p:nvGraphicFramePr>
        <p:xfrm>
          <a:off x="900113" y="1916113"/>
          <a:ext cx="7488237" cy="4486974"/>
        </p:xfrm>
        <a:graphic>
          <a:graphicData uri="http://schemas.openxmlformats.org/drawingml/2006/table">
            <a:tbl>
              <a:tblPr/>
              <a:tblGrid>
                <a:gridCol w="3744912"/>
                <a:gridCol w="3743325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Виды поражения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Характеристика поражения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Легкое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Легкая контузия, временная потеря слуха,ушибы и вывихи конечностей                  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Среднее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Травмы мозга с потерей сознания, повреждение органов слуха, кровотечение из носа и ушей, сильные переломы и вывихи конечностей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Тяжелое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Сильная контузия всего организма, повреждение органов и мозга, множественные переломы. Возможны смертельные исходы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Крайне тяжелое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Травмы,обычно приводящие к смертельному исходу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9240" name="AutoShape 5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908050"/>
            <a:ext cx="80184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Правила безопасного поведения после взрыва.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2133600"/>
            <a:ext cx="3810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Посмотреть, кому из людей, находящихся с вами,нужна помощь.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Отключить электричество, газ, перекрыть воду.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Если работает телефон, сообщить о случившемся по телефонам «01», «02», «03». 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4663" y="2147888"/>
            <a:ext cx="453548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Покидать здание необходимо только в случае начавшегося пожара, угрозы обрушения здания.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Помните, что после взрыва  лестницей пользоваться опасно, а лифтом нельзя.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400" smtClean="0"/>
              <a:t>Если выбраться не удалось – устроиться в безопасном месте, подавать сигналы и  ждать спасателей.  </a:t>
            </a:r>
          </a:p>
        </p:txBody>
      </p:sp>
      <p:sp>
        <p:nvSpPr>
          <p:cNvPr id="102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76262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9080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Правила безопасного поведения при угрозе взрыва.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95800" y="2276475"/>
            <a:ext cx="4038600" cy="4048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1800" smtClean="0"/>
              <a:t>При угрозе взрыва необходимо: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1800" smtClean="0"/>
              <a:t>сообщить об этом в Единую дежурную диспетчерскую службу(ЕДДС) по телефону «01»;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1800" smtClean="0"/>
              <a:t>оповестить об этом работающий персонал, вблизи проживающее население;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1800" smtClean="0"/>
              <a:t>задействовать план эвакуации, открыть запасные двери;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1800" smtClean="0"/>
              <a:t>вывести людей в безопасное место, проверить, все ли эвакуированы;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1800" smtClean="0"/>
              <a:t>встретить специальные подразделения.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endParaRPr lang="ru-RU" sz="1800" smtClean="0"/>
          </a:p>
        </p:txBody>
      </p:sp>
      <p:pic>
        <p:nvPicPr>
          <p:cNvPr id="11268" name="Picture 5" descr="m31"/>
          <p:cNvPicPr>
            <a:picLocks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565400"/>
            <a:ext cx="3886200" cy="2952750"/>
          </a:xfr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126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576262" cy="5762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14</TotalTime>
  <Words>506</Words>
  <Application>Microsoft Office PowerPoint</Application>
  <PresentationFormat>Экран (4:3)</PresentationFormat>
  <Paragraphs>81</Paragraphs>
  <Slides>12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Tahoma</vt:lpstr>
      <vt:lpstr>Arial</vt:lpstr>
      <vt:lpstr>Wingdings</vt:lpstr>
      <vt:lpstr>Calibri</vt:lpstr>
      <vt:lpstr>Times New Roman</vt:lpstr>
      <vt:lpstr>Граница</vt:lpstr>
      <vt:lpstr>Взрывы</vt:lpstr>
      <vt:lpstr>Содержание:</vt:lpstr>
      <vt:lpstr>Взрыв - это происходящее внезапно событие, при котором освобождается большое количество энергии в ограниченном объеме за короткий промежуток времени.   Взрывы происходят по разным причинам, в том числе при утечке газа в жилых зданиях.</vt:lpstr>
      <vt:lpstr>Основные поражающие факторы взрыва:</vt:lpstr>
      <vt:lpstr>Зоны действия взрыва:</vt:lpstr>
      <vt:lpstr>Действие взрыва на здания, сооружения, оборудование.</vt:lpstr>
      <vt:lpstr>Действие взрыва на человека.</vt:lpstr>
      <vt:lpstr>Правила безопасного поведения после взрыва.</vt:lpstr>
      <vt:lpstr>Правила безопасного поведения при угрозе взрыва.</vt:lpstr>
      <vt:lpstr>Проверь себя.</vt:lpstr>
      <vt:lpstr>Молодец!</vt:lpstr>
      <vt:lpstr>Основы безопасности жизнедеятельности. 8 кл.: Учебник для общеобразоват. учеб. заведений / С.Н. Вангородский и др.- М.: Дрофа,  2002.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3</cp:revision>
  <cp:lastPrinted>1601-01-01T00:00:00Z</cp:lastPrinted>
  <dcterms:created xsi:type="dcterms:W3CDTF">1601-01-01T00:00:00Z</dcterms:created>
  <dcterms:modified xsi:type="dcterms:W3CDTF">2012-02-10T13:46:58Z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