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5"/>
  </p:notesMasterIdLst>
  <p:sldIdLst>
    <p:sldId id="256" r:id="rId2"/>
    <p:sldId id="291" r:id="rId3"/>
    <p:sldId id="292" r:id="rId4"/>
    <p:sldId id="652" r:id="rId5"/>
    <p:sldId id="653" r:id="rId6"/>
    <p:sldId id="654" r:id="rId7"/>
    <p:sldId id="655" r:id="rId8"/>
    <p:sldId id="656" r:id="rId9"/>
    <p:sldId id="657" r:id="rId10"/>
    <p:sldId id="658" r:id="rId11"/>
    <p:sldId id="659" r:id="rId12"/>
    <p:sldId id="643" r:id="rId13"/>
    <p:sldId id="644" r:id="rId14"/>
    <p:sldId id="645" r:id="rId15"/>
    <p:sldId id="646" r:id="rId16"/>
    <p:sldId id="647" r:id="rId17"/>
    <p:sldId id="648" r:id="rId18"/>
    <p:sldId id="649" r:id="rId19"/>
    <p:sldId id="650" r:id="rId20"/>
    <p:sldId id="651" r:id="rId21"/>
    <p:sldId id="641" r:id="rId22"/>
    <p:sldId id="642" r:id="rId23"/>
    <p:sldId id="617" r:id="rId24"/>
    <p:sldId id="618" r:id="rId25"/>
    <p:sldId id="619" r:id="rId26"/>
    <p:sldId id="620" r:id="rId27"/>
    <p:sldId id="621" r:id="rId28"/>
    <p:sldId id="622" r:id="rId29"/>
    <p:sldId id="623" r:id="rId30"/>
    <p:sldId id="624" r:id="rId31"/>
    <p:sldId id="509" r:id="rId32"/>
    <p:sldId id="510" r:id="rId33"/>
    <p:sldId id="511" r:id="rId34"/>
    <p:sldId id="512" r:id="rId35"/>
    <p:sldId id="513" r:id="rId36"/>
    <p:sldId id="514" r:id="rId37"/>
    <p:sldId id="515" r:id="rId38"/>
    <p:sldId id="516" r:id="rId39"/>
    <p:sldId id="582" r:id="rId40"/>
    <p:sldId id="583" r:id="rId41"/>
    <p:sldId id="584" r:id="rId42"/>
    <p:sldId id="585" r:id="rId43"/>
    <p:sldId id="586" r:id="rId44"/>
    <p:sldId id="587" r:id="rId45"/>
    <p:sldId id="588" r:id="rId46"/>
    <p:sldId id="589" r:id="rId47"/>
    <p:sldId id="590" r:id="rId48"/>
    <p:sldId id="591" r:id="rId49"/>
    <p:sldId id="592" r:id="rId50"/>
    <p:sldId id="593" r:id="rId51"/>
    <p:sldId id="594" r:id="rId52"/>
    <p:sldId id="595" r:id="rId53"/>
    <p:sldId id="596" r:id="rId54"/>
    <p:sldId id="597" r:id="rId55"/>
    <p:sldId id="598" r:id="rId56"/>
    <p:sldId id="599" r:id="rId57"/>
    <p:sldId id="600" r:id="rId58"/>
    <p:sldId id="601" r:id="rId59"/>
    <p:sldId id="602" r:id="rId60"/>
    <p:sldId id="603" r:id="rId61"/>
    <p:sldId id="604" r:id="rId62"/>
    <p:sldId id="605" r:id="rId63"/>
    <p:sldId id="606" r:id="rId64"/>
    <p:sldId id="468" r:id="rId65"/>
    <p:sldId id="469" r:id="rId66"/>
    <p:sldId id="470" r:id="rId67"/>
    <p:sldId id="471" r:id="rId68"/>
    <p:sldId id="472" r:id="rId69"/>
    <p:sldId id="473" r:id="rId70"/>
    <p:sldId id="474" r:id="rId71"/>
    <p:sldId id="475" r:id="rId72"/>
    <p:sldId id="476" r:id="rId73"/>
    <p:sldId id="477" r:id="rId74"/>
    <p:sldId id="478" r:id="rId75"/>
    <p:sldId id="479" r:id="rId76"/>
    <p:sldId id="480" r:id="rId77"/>
    <p:sldId id="481" r:id="rId78"/>
    <p:sldId id="482" r:id="rId79"/>
    <p:sldId id="483" r:id="rId80"/>
    <p:sldId id="484" r:id="rId81"/>
    <p:sldId id="485" r:id="rId82"/>
    <p:sldId id="486" r:id="rId83"/>
    <p:sldId id="487" r:id="rId84"/>
    <p:sldId id="488" r:id="rId85"/>
    <p:sldId id="489" r:id="rId86"/>
    <p:sldId id="490" r:id="rId87"/>
    <p:sldId id="491" r:id="rId88"/>
    <p:sldId id="492" r:id="rId89"/>
    <p:sldId id="493" r:id="rId90"/>
    <p:sldId id="494" r:id="rId91"/>
    <p:sldId id="495" r:id="rId92"/>
    <p:sldId id="496" r:id="rId93"/>
    <p:sldId id="497" r:id="rId94"/>
    <p:sldId id="466" r:id="rId95"/>
    <p:sldId id="467" r:id="rId96"/>
    <p:sldId id="437" r:id="rId97"/>
    <p:sldId id="438" r:id="rId98"/>
    <p:sldId id="439" r:id="rId99"/>
    <p:sldId id="440" r:id="rId100"/>
    <p:sldId id="441" r:id="rId101"/>
    <p:sldId id="442" r:id="rId102"/>
    <p:sldId id="443" r:id="rId103"/>
    <p:sldId id="444" r:id="rId104"/>
    <p:sldId id="445" r:id="rId105"/>
    <p:sldId id="446" r:id="rId106"/>
    <p:sldId id="447" r:id="rId107"/>
    <p:sldId id="448" r:id="rId108"/>
    <p:sldId id="449" r:id="rId109"/>
    <p:sldId id="450" r:id="rId110"/>
    <p:sldId id="451" r:id="rId111"/>
    <p:sldId id="452" r:id="rId112"/>
    <p:sldId id="453" r:id="rId113"/>
    <p:sldId id="454" r:id="rId114"/>
    <p:sldId id="455" r:id="rId115"/>
    <p:sldId id="456" r:id="rId116"/>
    <p:sldId id="457" r:id="rId117"/>
    <p:sldId id="458" r:id="rId118"/>
    <p:sldId id="459" r:id="rId119"/>
    <p:sldId id="460" r:id="rId120"/>
    <p:sldId id="461" r:id="rId121"/>
    <p:sldId id="462" r:id="rId122"/>
    <p:sldId id="463" r:id="rId123"/>
    <p:sldId id="464" r:id="rId124"/>
    <p:sldId id="465" r:id="rId125"/>
    <p:sldId id="409" r:id="rId126"/>
    <p:sldId id="410" r:id="rId127"/>
    <p:sldId id="411" r:id="rId128"/>
    <p:sldId id="412" r:id="rId129"/>
    <p:sldId id="413" r:id="rId130"/>
    <p:sldId id="414" r:id="rId131"/>
    <p:sldId id="415" r:id="rId132"/>
    <p:sldId id="416" r:id="rId133"/>
    <p:sldId id="417" r:id="rId134"/>
    <p:sldId id="418" r:id="rId135"/>
    <p:sldId id="419" r:id="rId136"/>
    <p:sldId id="420" r:id="rId137"/>
    <p:sldId id="421" r:id="rId138"/>
    <p:sldId id="422" r:id="rId139"/>
    <p:sldId id="423" r:id="rId140"/>
    <p:sldId id="424" r:id="rId141"/>
    <p:sldId id="425" r:id="rId142"/>
    <p:sldId id="426" r:id="rId143"/>
    <p:sldId id="427" r:id="rId144"/>
    <p:sldId id="428" r:id="rId145"/>
    <p:sldId id="429" r:id="rId146"/>
    <p:sldId id="430" r:id="rId147"/>
    <p:sldId id="431" r:id="rId148"/>
    <p:sldId id="432" r:id="rId149"/>
    <p:sldId id="433" r:id="rId150"/>
    <p:sldId id="434" r:id="rId151"/>
    <p:sldId id="435" r:id="rId152"/>
    <p:sldId id="436" r:id="rId153"/>
    <p:sldId id="388" r:id="rId154"/>
    <p:sldId id="389" r:id="rId155"/>
    <p:sldId id="390" r:id="rId156"/>
    <p:sldId id="297" r:id="rId157"/>
    <p:sldId id="298" r:id="rId158"/>
    <p:sldId id="299" r:id="rId159"/>
    <p:sldId id="257" r:id="rId160"/>
    <p:sldId id="258" r:id="rId161"/>
    <p:sldId id="259" r:id="rId162"/>
    <p:sldId id="260" r:id="rId163"/>
    <p:sldId id="261" r:id="rId164"/>
    <p:sldId id="262" r:id="rId165"/>
    <p:sldId id="263" r:id="rId166"/>
    <p:sldId id="264" r:id="rId167"/>
    <p:sldId id="265" r:id="rId168"/>
    <p:sldId id="266" r:id="rId169"/>
    <p:sldId id="267" r:id="rId170"/>
    <p:sldId id="268" r:id="rId171"/>
    <p:sldId id="269" r:id="rId172"/>
    <p:sldId id="270" r:id="rId173"/>
    <p:sldId id="271" r:id="rId174"/>
    <p:sldId id="272" r:id="rId175"/>
    <p:sldId id="273" r:id="rId176"/>
    <p:sldId id="274" r:id="rId177"/>
    <p:sldId id="275" r:id="rId178"/>
    <p:sldId id="276" r:id="rId179"/>
    <p:sldId id="277" r:id="rId180"/>
    <p:sldId id="278" r:id="rId181"/>
    <p:sldId id="279" r:id="rId182"/>
    <p:sldId id="280" r:id="rId183"/>
    <p:sldId id="281" r:id="rId184"/>
    <p:sldId id="282" r:id="rId185"/>
    <p:sldId id="283" r:id="rId186"/>
    <p:sldId id="284" r:id="rId187"/>
    <p:sldId id="285" r:id="rId188"/>
    <p:sldId id="286" r:id="rId189"/>
    <p:sldId id="287" r:id="rId190"/>
    <p:sldId id="288" r:id="rId191"/>
    <p:sldId id="289" r:id="rId192"/>
    <p:sldId id="290" r:id="rId193"/>
    <p:sldId id="660" r:id="rId19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66FF66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1045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196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theme" Target="theme/theme1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notesMaster" Target="notesMasters/notesMaster1.xml"/><Relationship Id="rId190" Type="http://schemas.openxmlformats.org/officeDocument/2006/relationships/slide" Target="slides/slide189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7610EE-ADB8-452C-A1CB-53913607F1DB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77DB4EF-5EA4-4E35-A784-CAB581320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93255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8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6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E67D48-2366-40AA-9727-DEE7B36AE61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26012-EA11-41AB-840B-F196DF3CD2A6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3ED01-119A-472E-9C41-C7CD64E25A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6636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DDA9-837D-4BC6-817D-911276550950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DA160-2956-40D3-879F-702F972FD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890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4AF2-670B-4DB7-B506-AD03E5131A8A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91C03-EF19-4601-B91E-E2FC14B85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451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387AD-5389-493D-8D3A-F5CBB03DEC63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EFAE3-29D2-4AF9-9FE5-862C31162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9597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73359-FE08-41FF-99BB-9B88E283EA0E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547A7-6242-49B4-A427-00C81E6B4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087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85A83-430D-49EA-B1B6-4E2157375875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6E327-DB13-4AE3-BBB4-E844558E1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6286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D1A8A-2626-4C6B-8AEF-F95667C2EEF2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BF292-C0A9-438C-9DCA-3702F2E0D9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585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D871-2A40-46C9-92FC-7BF375365F6C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77DD2-0A5C-4514-9758-235D00F9B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90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9211D-6247-4270-87F9-551136F7C487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73548-6FFC-433A-A876-67DB8FD59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2082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FEA8-60E8-4DD1-8804-D5B2B3208212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A3F4F-D9D3-41DB-B81D-DC5DE5115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536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4135D-9067-4D5A-B4DA-DBA0551FA5BC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17694-8D79-415F-B3F2-2C4DCC4FB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176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CB9B4-6475-405B-A945-3F6A6EAC8DEB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27A0-31F6-4FDC-BE2C-305582521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085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1786EC-AE15-436C-9BF5-64A6ED02DBFA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5B690B9-EE23-4FBA-9108-B22730511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wmf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02.jpeg"/><Relationship Id="rId4" Type="http://schemas.openxmlformats.org/officeDocument/2006/relationships/image" Target="../media/image205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eg"/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gif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91;&#1079;&#1099;&#1082;&#1072;\&#1084;&#1091;&#1079;&#1099;&#1082;&#1072;&#1083;&#1100;&#1085;&#1099;&#1081;%20&#1082;&#1072;&#1083;&#1077;&#1076;&#1086;&#1089;&#1082;&#1086;&#1087;\078%20Syndicate%20Of%20Law%20-%20I%20Like%20To%20Move%20It%20(Dj%20Funky%20Rickstarr%20Mix).mp3" TargetMode="External"/><Relationship Id="rId6" Type="http://schemas.openxmlformats.org/officeDocument/2006/relationships/image" Target="../media/image13.jpeg"/><Relationship Id="rId11" Type="http://schemas.openxmlformats.org/officeDocument/2006/relationships/slide" Target="slide2.xml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gif"/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jpe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jpeg"/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47;&#1091;&#1093;&#1088;&#1099;\Azbuka%20Pro\Nature\&#1075;&#1091;&#1089;&#1080;.wav" TargetMode="External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5" Type="http://schemas.openxmlformats.org/officeDocument/2006/relationships/slide" Target="slide2.xml"/><Relationship Id="rId4" Type="http://schemas.openxmlformats.org/officeDocument/2006/relationships/image" Target="../media/image235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gif"/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jpeg"/><Relationship Id="rId7" Type="http://schemas.openxmlformats.org/officeDocument/2006/relationships/slide" Target="slide2.xml"/><Relationship Id="rId2" Type="http://schemas.openxmlformats.org/officeDocument/2006/relationships/image" Target="../media/image25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jpeg"/><Relationship Id="rId5" Type="http://schemas.openxmlformats.org/officeDocument/2006/relationships/image" Target="../media/image85.jpeg"/><Relationship Id="rId4" Type="http://schemas.openxmlformats.org/officeDocument/2006/relationships/image" Target="../media/image256.jpe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slide" Target="slide2.xml"/><Relationship Id="rId2" Type="http://schemas.openxmlformats.org/officeDocument/2006/relationships/image" Target="../media/image25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5.jpeg"/><Relationship Id="rId5" Type="http://schemas.openxmlformats.org/officeDocument/2006/relationships/image" Target="../media/image259.jpeg"/><Relationship Id="rId4" Type="http://schemas.openxmlformats.org/officeDocument/2006/relationships/image" Target="../media/image258.jpe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image" Target="../media/image260.gif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1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jpeg"/><Relationship Id="rId2" Type="http://schemas.openxmlformats.org/officeDocument/2006/relationships/image" Target="../media/image260.gif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1.jpe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260.gif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1.jpe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6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44.jpe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72.jpeg"/><Relationship Id="rId4" Type="http://schemas.openxmlformats.org/officeDocument/2006/relationships/image" Target="../media/image2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gif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1.jpeg"/><Relationship Id="rId4" Type="http://schemas.openxmlformats.org/officeDocument/2006/relationships/image" Target="../media/image236.jpe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5.jpeg"/><Relationship Id="rId4" Type="http://schemas.openxmlformats.org/officeDocument/2006/relationships/image" Target="../media/image146.jpe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hyperlink" Target="http://doschkola.blogspot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74.xml"/><Relationship Id="rId13" Type="http://schemas.openxmlformats.org/officeDocument/2006/relationships/slide" Target="slide57.xml"/><Relationship Id="rId3" Type="http://schemas.openxmlformats.org/officeDocument/2006/relationships/slide" Target="slide64.xml"/><Relationship Id="rId7" Type="http://schemas.openxmlformats.org/officeDocument/2006/relationships/slide" Target="slide153.xml"/><Relationship Id="rId12" Type="http://schemas.openxmlformats.org/officeDocument/2006/relationships/slide" Target="slide21.xml"/><Relationship Id="rId17" Type="http://schemas.openxmlformats.org/officeDocument/2006/relationships/slide" Target="slide2.xml"/><Relationship Id="rId2" Type="http://schemas.openxmlformats.org/officeDocument/2006/relationships/image" Target="../media/image1.jpeg"/><Relationship Id="rId16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5.xml"/><Relationship Id="rId11" Type="http://schemas.openxmlformats.org/officeDocument/2006/relationships/slide" Target="slide47.xml"/><Relationship Id="rId5" Type="http://schemas.openxmlformats.org/officeDocument/2006/relationships/slide" Target="slide96.xml"/><Relationship Id="rId15" Type="http://schemas.openxmlformats.org/officeDocument/2006/relationships/slide" Target="slide4.xml"/><Relationship Id="rId10" Type="http://schemas.openxmlformats.org/officeDocument/2006/relationships/slide" Target="slide159.xml"/><Relationship Id="rId4" Type="http://schemas.openxmlformats.org/officeDocument/2006/relationships/slide" Target="slide94.xml"/><Relationship Id="rId9" Type="http://schemas.openxmlformats.org/officeDocument/2006/relationships/slide" Target="slide176.xml"/><Relationship Id="rId1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0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1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1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5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0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47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1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2.jpe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4.jpe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9;&#1057;&#1058;&#1045;&#1052;&#1050;&#1040;\Desktop\gubki.mp3" TargetMode="Externa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5.jpeg"/><Relationship Id="rId4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6.jpeg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5.jpeg"/><Relationship Id="rId4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5.jpeg"/><Relationship Id="rId4" Type="http://schemas.openxmlformats.org/officeDocument/2006/relationships/image" Target="../media/image6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7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6.jpeg"/><Relationship Id="rId4" Type="http://schemas.openxmlformats.org/officeDocument/2006/relationships/image" Target="../media/image5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6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0.jpeg"/><Relationship Id="rId4" Type="http://schemas.openxmlformats.org/officeDocument/2006/relationships/image" Target="../media/image5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1.jpeg"/><Relationship Id="rId4" Type="http://schemas.openxmlformats.org/officeDocument/2006/relationships/image" Target="../media/image5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1.jpeg"/><Relationship Id="rId4" Type="http://schemas.openxmlformats.org/officeDocument/2006/relationships/image" Target="../media/image5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5.jpeg"/><Relationship Id="rId4" Type="http://schemas.openxmlformats.org/officeDocument/2006/relationships/image" Target="../media/image6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1.jpeg"/><Relationship Id="rId4" Type="http://schemas.openxmlformats.org/officeDocument/2006/relationships/image" Target="../media/image5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4.jpeg"/><Relationship Id="rId4" Type="http://schemas.openxmlformats.org/officeDocument/2006/relationships/image" Target="../media/image5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0.jpeg"/><Relationship Id="rId4" Type="http://schemas.openxmlformats.org/officeDocument/2006/relationships/image" Target="../media/image3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91.jpeg"/><Relationship Id="rId4" Type="http://schemas.openxmlformats.org/officeDocument/2006/relationships/image" Target="../media/image11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29.jpeg"/><Relationship Id="rId4" Type="http://schemas.openxmlformats.org/officeDocument/2006/relationships/image" Target="../media/image3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7" Type="http://schemas.openxmlformats.org/officeDocument/2006/relationships/slide" Target="slide2.xml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4.jpeg"/><Relationship Id="rId4" Type="http://schemas.openxmlformats.org/officeDocument/2006/relationships/image" Target="../media/image91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6.jpeg"/><Relationship Id="rId4" Type="http://schemas.openxmlformats.org/officeDocument/2006/relationships/image" Target="../media/image8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57.jpeg"/><Relationship Id="rId4" Type="http://schemas.openxmlformats.org/officeDocument/2006/relationships/image" Target="../media/image15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6.jpeg"/><Relationship Id="rId4" Type="http://schemas.openxmlformats.org/officeDocument/2006/relationships/image" Target="../media/image166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6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7.jpeg"/><Relationship Id="rId4" Type="http://schemas.openxmlformats.org/officeDocument/2006/relationships/image" Target="../media/image176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9.jpeg"/><Relationship Id="rId4" Type="http://schemas.openxmlformats.org/officeDocument/2006/relationships/image" Target="../media/image179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0.jpeg"/><Relationship Id="rId4" Type="http://schemas.openxmlformats.org/officeDocument/2006/relationships/image" Target="../media/image75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2.gi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Прямоугольник 6"/>
          <p:cNvSpPr>
            <a:spLocks noChangeArrowheads="1"/>
          </p:cNvSpPr>
          <p:nvPr/>
        </p:nvSpPr>
        <p:spPr bwMode="auto">
          <a:xfrm>
            <a:off x="6429375" y="5286375"/>
            <a:ext cx="2454275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Богапова Зухра Фаризановна</a:t>
            </a:r>
          </a:p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МОУ «Гимназия №4» г. Казани</a:t>
            </a:r>
          </a:p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en-US" sz="1200" b="1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квалификационная категория</a:t>
            </a:r>
          </a:p>
          <a:p>
            <a:endParaRPr lang="ru-RU" sz="1000">
              <a:latin typeface="Calibri" pitchFamily="34" charset="0"/>
            </a:endParaRPr>
          </a:p>
          <a:p>
            <a:endParaRPr lang="ru-RU" sz="1000">
              <a:latin typeface="Calibri" pitchFamily="34" charset="0"/>
            </a:endParaRPr>
          </a:p>
          <a:p>
            <a:endParaRPr lang="ru-RU" sz="1000">
              <a:latin typeface="Calibri" pitchFamily="34" charset="0"/>
            </a:endParaRPr>
          </a:p>
        </p:txBody>
      </p:sp>
      <p:sp>
        <p:nvSpPr>
          <p:cNvPr id="3076" name="Прямоугольник 8"/>
          <p:cNvSpPr>
            <a:spLocks noChangeArrowheads="1"/>
          </p:cNvSpPr>
          <p:nvPr/>
        </p:nvSpPr>
        <p:spPr bwMode="auto">
          <a:xfrm>
            <a:off x="1714500" y="1071563"/>
            <a:ext cx="60213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Интерактивная игра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928938" y="2143125"/>
            <a:ext cx="3379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Учимся читать</a:t>
            </a:r>
            <a:endParaRPr lang="ru-RU" sz="3600"/>
          </a:p>
        </p:txBody>
      </p:sp>
      <p:pic>
        <p:nvPicPr>
          <p:cNvPr id="3078" name="Рисунок 5" descr="дет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071813"/>
            <a:ext cx="26098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малыш физм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Рисунок 1" descr="комнат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643063"/>
            <a:ext cx="272573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75" y="4714875"/>
            <a:ext cx="40624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комната</a:t>
            </a:r>
          </a:p>
        </p:txBody>
      </p:sp>
      <p:pic>
        <p:nvPicPr>
          <p:cNvPr id="4" name="Рисунок 3" descr="комната4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214438"/>
            <a:ext cx="3948112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Рисунок 1" descr="наук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143000"/>
            <a:ext cx="17335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43375" y="4357688"/>
            <a:ext cx="28384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наука</a:t>
            </a:r>
          </a:p>
        </p:txBody>
      </p:sp>
      <p:pic>
        <p:nvPicPr>
          <p:cNvPr id="4" name="Picture 7" descr="C:\Program Files (x86)\Microsoft Office\MEDIA\CAGCAT10\j030525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714375"/>
            <a:ext cx="2209800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Рисунок 1" descr="подарок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8" y="1428750"/>
            <a:ext cx="246856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43313" y="4429125"/>
            <a:ext cx="39671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подарок</a:t>
            </a:r>
          </a:p>
        </p:txBody>
      </p:sp>
      <p:pic>
        <p:nvPicPr>
          <p:cNvPr id="4" name="Рисунок 3" descr="подарок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357313"/>
            <a:ext cx="260826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Рисунок 1" descr="подушк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00188"/>
            <a:ext cx="2428875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43313" y="4572000"/>
            <a:ext cx="42465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подушка</a:t>
            </a:r>
          </a:p>
        </p:txBody>
      </p:sp>
      <p:pic>
        <p:nvPicPr>
          <p:cNvPr id="4" name="Рисунок 3" descr="подушка (2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428750"/>
            <a:ext cx="33099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Рисунок 1" descr="сорокар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4438"/>
            <a:ext cx="36972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86125" y="4500563"/>
            <a:ext cx="3325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сорока</a:t>
            </a:r>
          </a:p>
        </p:txBody>
      </p:sp>
      <p:pic>
        <p:nvPicPr>
          <p:cNvPr id="4" name="Рисунок 3" descr="соро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00125"/>
            <a:ext cx="3848100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Рисунок 1" descr="стол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857250"/>
            <a:ext cx="38576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57563" y="4357688"/>
            <a:ext cx="22050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</a:t>
            </a:r>
          </a:p>
        </p:txBody>
      </p:sp>
      <p:pic>
        <p:nvPicPr>
          <p:cNvPr id="4" name="Рисунок 3" descr="стол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428750"/>
            <a:ext cx="3438525" cy="32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Рисунок 1" descr="столб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785813"/>
            <a:ext cx="4014787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0" y="4643438"/>
            <a:ext cx="271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столб</a:t>
            </a:r>
          </a:p>
        </p:txBody>
      </p:sp>
      <p:pic>
        <p:nvPicPr>
          <p:cNvPr id="4" name="Рисунок 3" descr="фонар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88" y="857250"/>
            <a:ext cx="1738312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Рисунок 1" descr="столиц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1071563"/>
            <a:ext cx="38496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86063" y="4786313"/>
            <a:ext cx="39004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столица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5214938" y="1143000"/>
            <a:ext cx="3513137" cy="3486150"/>
            <a:chOff x="5214942" y="1142984"/>
            <a:chExt cx="3513407" cy="3486153"/>
          </a:xfrm>
        </p:grpSpPr>
        <p:pic>
          <p:nvPicPr>
            <p:cNvPr id="216070" name="Рисунок 3" descr="кремль1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1142984"/>
              <a:ext cx="1770685" cy="2962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071" name="Рисунок 4" descr="цирк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26" y="2934608"/>
              <a:ext cx="2227523" cy="1499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6072" name="Рисунок 5" descr="фонарь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942" y="2285992"/>
              <a:ext cx="828495" cy="2343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Управляющая кнопка: домой 7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Рисунок 1" descr="травар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928688"/>
            <a:ext cx="2857500" cy="44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57813" y="4572000"/>
            <a:ext cx="2851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трава</a:t>
            </a:r>
          </a:p>
        </p:txBody>
      </p:sp>
      <p:pic>
        <p:nvPicPr>
          <p:cNvPr id="4" name="Рисунок 3" descr="трав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071563"/>
            <a:ext cx="43100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Рисунок 1" descr="фамилия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857250"/>
            <a:ext cx="3948112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14688" y="4572000"/>
            <a:ext cx="4419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фамилия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25" y="3286125"/>
            <a:ext cx="36845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Иванов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малыш физм 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Рисунок 1" descr="фар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428625"/>
            <a:ext cx="42862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0" y="4643438"/>
            <a:ext cx="24907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фара</a:t>
            </a: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 flipH="1">
            <a:off x="5500688" y="1500188"/>
            <a:ext cx="2928937" cy="2763837"/>
            <a:chOff x="4857752" y="2143116"/>
            <a:chExt cx="3081344" cy="2764043"/>
          </a:xfrm>
        </p:grpSpPr>
        <p:pic>
          <p:nvPicPr>
            <p:cNvPr id="219142" name="Рисунок 3" descr="машина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7752" y="2143116"/>
              <a:ext cx="3081344" cy="276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Овал 4"/>
            <p:cNvSpPr/>
            <p:nvPr/>
          </p:nvSpPr>
          <p:spPr>
            <a:xfrm>
              <a:off x="7571673" y="3286201"/>
              <a:ext cx="215444" cy="428657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Управляющая кнопка: домой 6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Рисунок 1" descr="фонар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785813"/>
            <a:ext cx="22066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57563" y="4357688"/>
            <a:ext cx="3675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фонари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4429125" y="428625"/>
            <a:ext cx="3757613" cy="4129088"/>
            <a:chOff x="3786182" y="428604"/>
            <a:chExt cx="3758232" cy="4129095"/>
          </a:xfrm>
        </p:grpSpPr>
        <p:pic>
          <p:nvPicPr>
            <p:cNvPr id="220166" name="Рисунок 3" descr="фонарь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6512" y="1000108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0167" name="Рисунок 4" descr="фонарь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428604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0168" name="Рисунок 5" descr="фонарь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714356"/>
              <a:ext cx="1257902" cy="3557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Управляющая кнопка: домой 7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Рисунок 2" descr="валя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571500"/>
            <a:ext cx="28289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14750" y="4929188"/>
            <a:ext cx="25209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Валя</a:t>
            </a:r>
          </a:p>
        </p:txBody>
      </p:sp>
      <p:pic>
        <p:nvPicPr>
          <p:cNvPr id="5" name="Рисунок 4" descr="девочка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571500"/>
            <a:ext cx="2481262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Рисунок 1" descr="ввв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642938"/>
            <a:ext cx="359092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00500" y="4572000"/>
            <a:ext cx="3433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ворона</a:t>
            </a:r>
          </a:p>
        </p:txBody>
      </p:sp>
      <p:pic>
        <p:nvPicPr>
          <p:cNvPr id="4" name="Рисунок 3" descr="ворон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714375"/>
            <a:ext cx="45910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Рисунок 1" descr="дерево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3352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29000" y="4572000"/>
            <a:ext cx="32464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дерево</a:t>
            </a:r>
          </a:p>
        </p:txBody>
      </p:sp>
      <p:pic>
        <p:nvPicPr>
          <p:cNvPr id="4" name="Рисунок 3" descr="дерево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3" y="571500"/>
            <a:ext cx="33147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Рисунок 1" descr="дом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4278312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00563" y="4572000"/>
            <a:ext cx="18970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дом</a:t>
            </a:r>
          </a:p>
        </p:txBody>
      </p:sp>
      <p:pic>
        <p:nvPicPr>
          <p:cNvPr id="4" name="Рисунок 3" descr="дом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714375"/>
            <a:ext cx="28575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Рисунок 1" descr="дров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28289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14813" y="4572000"/>
            <a:ext cx="28305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дрова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714875" y="1728788"/>
            <a:ext cx="3803650" cy="2143125"/>
            <a:chOff x="4714876" y="1728848"/>
            <a:chExt cx="3804117" cy="2143597"/>
          </a:xfrm>
        </p:grpSpPr>
        <p:pic>
          <p:nvPicPr>
            <p:cNvPr id="225286" name="Рисунок 3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76" y="17288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7" name="Рисунок 4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1622087">
              <a:off x="4867276" y="18812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8" name="Рисунок 5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20867">
              <a:off x="5019676" y="20336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89" name="Рисунок 6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076" y="21860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0" name="Рисунок 7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4476" y="233844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1" name="Рисунок 8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28853">
              <a:off x="5844835" y="2175285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2" name="Рисунок 9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135940">
              <a:off x="6161538" y="2928656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3" name="Рисунок 10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981273">
              <a:off x="6014503" y="2741680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294" name="Рисунок 11" descr="бревно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308777">
              <a:off x="5609778" y="1845388"/>
              <a:ext cx="2357455" cy="943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Управляющая кнопка: домой 13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Рисунок 1" descr="знание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071563"/>
            <a:ext cx="2220913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3340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знание</a:t>
            </a:r>
          </a:p>
        </p:txBody>
      </p:sp>
      <p:pic>
        <p:nvPicPr>
          <p:cNvPr id="32774" name="Picture 6" descr="C:\Users\Зухра\Pictures\ANIMATED\J02544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500188"/>
            <a:ext cx="21431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Рисунок 1" descr="вввв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0063"/>
            <a:ext cx="25130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247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вода</a:t>
            </a:r>
          </a:p>
        </p:txBody>
      </p:sp>
      <p:pic>
        <p:nvPicPr>
          <p:cNvPr id="4" name="Рисунок 3" descr="кран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785813"/>
            <a:ext cx="27241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Рисунок 1" descr="ввввв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571500"/>
            <a:ext cx="2571750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4241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Вова</a:t>
            </a:r>
          </a:p>
        </p:txBody>
      </p:sp>
      <p:pic>
        <p:nvPicPr>
          <p:cNvPr id="4" name="Рисунок 3" descr="б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0" y="571500"/>
            <a:ext cx="2662238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3" descr="фо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Рисунок 3" descr="гном3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500563"/>
            <a:ext cx="1676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4" descr="гном3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14813"/>
            <a:ext cx="15525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5" descr="гном35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500563"/>
            <a:ext cx="17907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6" descr="гном36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286250"/>
            <a:ext cx="10953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7" descr="гном37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357688"/>
            <a:ext cx="14573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Рисунок 8" descr="гном38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4286250"/>
            <a:ext cx="12096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14414" y="928670"/>
            <a:ext cx="6645730" cy="2714644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Гномик делает зарядку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86625" y="285750"/>
            <a:ext cx="15716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Автор: Богапова З. Ф.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МОУ «Гимназия №4»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Г. Казани</a:t>
            </a:r>
          </a:p>
        </p:txBody>
      </p:sp>
      <p:pic>
        <p:nvPicPr>
          <p:cNvPr id="13" name="078 Syndicate Of Law - I Like To Move It (Dj Funky Rickstarr Mix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11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Рисунок 1" descr="вер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21050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4082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Вера</a:t>
            </a:r>
          </a:p>
        </p:txBody>
      </p:sp>
      <p:pic>
        <p:nvPicPr>
          <p:cNvPr id="4" name="Рисунок 3" descr="девочка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714375"/>
            <a:ext cx="258127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Рисунок 1" descr="весн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21050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71938" y="4572000"/>
            <a:ext cx="27670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  <p:pic>
        <p:nvPicPr>
          <p:cNvPr id="4" name="Рисунок 3" descr="вишня цветёт задача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14438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Рисунок 1" descr="ми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47"/>
          <a:stretch>
            <a:fillRect/>
          </a:stretch>
        </p:blipFill>
        <p:spPr bwMode="auto">
          <a:xfrm>
            <a:off x="571500" y="642938"/>
            <a:ext cx="28575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1427" name="TextBox 2"/>
          <p:cNvSpPr txBox="1">
            <a:spLocks noChangeArrowheads="1"/>
          </p:cNvSpPr>
          <p:nvPr/>
        </p:nvSpPr>
        <p:spPr bwMode="auto">
          <a:xfrm>
            <a:off x="3429000" y="1071563"/>
            <a:ext cx="11684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3800" b="1"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71938" y="4572000"/>
            <a:ext cx="20462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мир</a:t>
            </a:r>
          </a:p>
        </p:txBody>
      </p:sp>
      <p:pic>
        <p:nvPicPr>
          <p:cNvPr id="5" name="Picture 8" descr="C:\Users\Зухра\Pictures\смешарики\пусть всегда будет мир\1217010948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071563"/>
            <a:ext cx="3957638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4" descr="C:\Program Files\DVD Maker\Shared\DvdStyles\Sports\CircleSubpi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500188"/>
            <a:ext cx="7127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451" name="TextBox 2"/>
          <p:cNvSpPr txBox="1">
            <a:spLocks noChangeArrowheads="1"/>
          </p:cNvSpPr>
          <p:nvPr/>
        </p:nvSpPr>
        <p:spPr bwMode="auto">
          <a:xfrm>
            <a:off x="571500" y="857250"/>
            <a:ext cx="24034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лас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71938" y="4572000"/>
            <a:ext cx="4371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ласточка</a:t>
            </a:r>
          </a:p>
        </p:txBody>
      </p:sp>
      <p:pic>
        <p:nvPicPr>
          <p:cNvPr id="35845" name="Рисунок 5" descr="ласточ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500063"/>
            <a:ext cx="3586162" cy="426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4" descr="C:\Program Files\DVD Maker\Shared\DvdStyles\Sports\CircleSubpi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5716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475" name="TextBox 2"/>
          <p:cNvSpPr txBox="1">
            <a:spLocks noChangeArrowheads="1"/>
          </p:cNvSpPr>
          <p:nvPr/>
        </p:nvSpPr>
        <p:spPr bwMode="auto">
          <a:xfrm>
            <a:off x="571500" y="785813"/>
            <a:ext cx="24066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кос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6063" y="4286250"/>
            <a:ext cx="43751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косточка</a:t>
            </a:r>
          </a:p>
        </p:txBody>
      </p:sp>
      <p:pic>
        <p:nvPicPr>
          <p:cNvPr id="5" name="Рисунок 4" descr="кост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928688"/>
            <a:ext cx="30813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Рисунок 1" descr="петух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3271838"/>
            <a:ext cx="2714625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57224" y="857232"/>
            <a:ext cx="7745390" cy="16927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Кто как говорит</a:t>
            </a:r>
          </a:p>
          <a:p>
            <a:pPr lvl="7">
              <a:defRPr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или издаёт звуки</a:t>
            </a:r>
          </a:p>
        </p:txBody>
      </p:sp>
      <p:sp>
        <p:nvSpPr>
          <p:cNvPr id="234500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3643313" y="3357563"/>
            <a:ext cx="5143500" cy="2214562"/>
          </a:xfrm>
          <a:prstGeom prst="wedgeEllipseCallout">
            <a:avLst>
              <a:gd name="adj1" fmla="val -64495"/>
              <a:gd name="adj2" fmla="val -276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Ку-ка-ре-ку</a:t>
            </a:r>
          </a:p>
        </p:txBody>
      </p:sp>
      <p:sp>
        <p:nvSpPr>
          <p:cNvPr id="234502" name="TextBox 5"/>
          <p:cNvSpPr txBox="1">
            <a:spLocks noChangeArrowheads="1"/>
          </p:cNvSpPr>
          <p:nvPr/>
        </p:nvSpPr>
        <p:spPr bwMode="auto">
          <a:xfrm>
            <a:off x="6786563" y="5715000"/>
            <a:ext cx="19954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Богапова З. Ф. 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МОУ «Гимназия №4» 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г. Казани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Рисунок 20" descr="мальчик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71688"/>
            <a:ext cx="25003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Рисунок 28" descr="цып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929063"/>
            <a:ext cx="200025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24" name="TextBox 26"/>
          <p:cNvSpPr txBox="1">
            <a:spLocks noChangeArrowheads="1"/>
          </p:cNvSpPr>
          <p:nvPr/>
        </p:nvSpPr>
        <p:spPr bwMode="auto">
          <a:xfrm>
            <a:off x="357188" y="214313"/>
            <a:ext cx="8196262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Цып-цып-</a:t>
            </a:r>
          </a:p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              цып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9" descr="часы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785938"/>
            <a:ext cx="4000500" cy="468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54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56515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Тик-так</a:t>
            </a:r>
          </a:p>
        </p:txBody>
      </p:sp>
      <p:pic>
        <p:nvPicPr>
          <p:cNvPr id="4" name="часы447.wav">
            <a:hlinkClick r:id="" action="ppaction://media"/>
          </p:cNvPr>
          <p:cNvPicPr>
            <a:picLocks noRot="1" noChangeAspect="1"/>
          </p:cNvPicPr>
          <p:nvPr>
            <a:wavAudioFile r:embed="rId1" name="часы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2" descr="мышь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3071813"/>
            <a:ext cx="5214937" cy="198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7571" name="TextBox 2"/>
          <p:cNvSpPr txBox="1">
            <a:spLocks noChangeArrowheads="1"/>
          </p:cNvSpPr>
          <p:nvPr/>
        </p:nvSpPr>
        <p:spPr bwMode="auto">
          <a:xfrm>
            <a:off x="214313" y="357188"/>
            <a:ext cx="87503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Пи-пи-пи-пи</a:t>
            </a:r>
          </a:p>
        </p:txBody>
      </p:sp>
      <p:pic>
        <p:nvPicPr>
          <p:cNvPr id="4" name="мышк447.wav">
            <a:hlinkClick r:id="" action="ppaction://media"/>
          </p:cNvPr>
          <p:cNvPicPr>
            <a:picLocks noRot="1" noChangeAspect="1"/>
          </p:cNvPicPr>
          <p:nvPr>
            <a:wavAudioFile r:embed="rId1" name="мышк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3" descr="петух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786063"/>
            <a:ext cx="2722563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5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803116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Ку-ка-ре-ку</a:t>
            </a:r>
          </a:p>
        </p:txBody>
      </p:sp>
      <p:pic>
        <p:nvPicPr>
          <p:cNvPr id="4" name="пету447.wav">
            <a:hlinkClick r:id="" action="ppaction://media"/>
          </p:cNvPr>
          <p:cNvPicPr>
            <a:picLocks noRot="1" noChangeAspect="1"/>
          </p:cNvPicPr>
          <p:nvPr>
            <a:wavAudioFile r:embed="rId1" name="петух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гном физ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4" descr="порос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2786063"/>
            <a:ext cx="5338763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9619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72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Хрю-хрю</a:t>
            </a:r>
          </a:p>
        </p:txBody>
      </p:sp>
      <p:pic>
        <p:nvPicPr>
          <p:cNvPr id="4" name="поро447.wav">
            <a:hlinkClick r:id="" action="ppaction://media"/>
          </p:cNvPr>
          <p:cNvPicPr>
            <a:picLocks noRot="1" noChangeAspect="1"/>
          </p:cNvPicPr>
          <p:nvPr>
            <a:wavAudioFile r:embed="rId1" name="поросёнок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5" descr="собака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786063"/>
            <a:ext cx="3011488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43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7916862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Гав-гав-гав</a:t>
            </a:r>
          </a:p>
        </p:txBody>
      </p:sp>
      <p:pic>
        <p:nvPicPr>
          <p:cNvPr id="4" name="соба447.wav">
            <a:hlinkClick r:id="" action="ppaction://media"/>
          </p:cNvPr>
          <p:cNvPicPr>
            <a:picLocks noRot="1" noChangeAspect="1"/>
          </p:cNvPicPr>
          <p:nvPr>
            <a:wavAudioFile r:embed="rId1" name="собак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7" descr="курица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452688"/>
            <a:ext cx="342900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6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80914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Ко-ко-ко-ко</a:t>
            </a:r>
          </a:p>
        </p:txBody>
      </p:sp>
      <p:pic>
        <p:nvPicPr>
          <p:cNvPr id="4" name="кури447.wav">
            <a:hlinkClick r:id="" action="ppaction://media"/>
          </p:cNvPr>
          <p:cNvPicPr>
            <a:picLocks noRot="1" noChangeAspect="1"/>
          </p:cNvPicPr>
          <p:nvPr>
            <a:wavAudioFile r:embed="rId1" name="куриц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9" descr="лягуш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2714625"/>
            <a:ext cx="3514725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1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53598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Ква-ква-ква</a:t>
            </a:r>
          </a:p>
        </p:txBody>
      </p:sp>
      <p:pic>
        <p:nvPicPr>
          <p:cNvPr id="4" name="лягу463.wav">
            <a:hlinkClick r:id="" action="ppaction://media"/>
          </p:cNvPr>
          <p:cNvPicPr>
            <a:picLocks noRot="1" noChangeAspect="1"/>
          </p:cNvPicPr>
          <p:nvPr>
            <a:wavAudioFile r:embed="rId1" name="лягушк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7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6" descr="сов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500313"/>
            <a:ext cx="288925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715" name="TextBox 2"/>
          <p:cNvSpPr txBox="1">
            <a:spLocks noChangeArrowheads="1"/>
          </p:cNvSpPr>
          <p:nvPr/>
        </p:nvSpPr>
        <p:spPr bwMode="auto">
          <a:xfrm>
            <a:off x="3286125" y="357188"/>
            <a:ext cx="23733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Ух!</a:t>
            </a:r>
          </a:p>
        </p:txBody>
      </p:sp>
      <p:pic>
        <p:nvPicPr>
          <p:cNvPr id="4" name="сова463.wav">
            <a:hlinkClick r:id="" action="ppaction://media"/>
          </p:cNvPr>
          <p:cNvPicPr>
            <a:picLocks noRot="1" noChangeAspect="1"/>
          </p:cNvPicPr>
          <p:nvPr>
            <a:wavAudioFile r:embed="rId1" name="сов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8" descr="лев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3625" y="2582863"/>
            <a:ext cx="29845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4739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309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Р-р-р-р-р</a:t>
            </a:r>
          </a:p>
        </p:txBody>
      </p:sp>
      <p:pic>
        <p:nvPicPr>
          <p:cNvPr id="4" name="лев463.wav">
            <a:hlinkClick r:id="" action="ppaction://media"/>
          </p:cNvPr>
          <p:cNvPicPr>
            <a:picLocks noRot="1" noChangeAspect="1"/>
          </p:cNvPicPr>
          <p:nvPr>
            <a:wavAudioFile r:embed="rId1" name="лев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1" descr="карг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000375"/>
            <a:ext cx="4983163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63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85439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Кар-кар-кар</a:t>
            </a:r>
          </a:p>
        </p:txBody>
      </p:sp>
      <p:pic>
        <p:nvPicPr>
          <p:cNvPr id="4" name="воро463.wav">
            <a:hlinkClick r:id="" action="ppaction://media"/>
          </p:cNvPr>
          <p:cNvPicPr>
            <a:picLocks noRot="1" noChangeAspect="1"/>
          </p:cNvPicPr>
          <p:nvPr>
            <a:wavAudioFile r:embed="rId1" name="ворон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5" descr="кот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4000500"/>
            <a:ext cx="3216275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7" name="Рисунок 21" descr="мальчик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071813"/>
            <a:ext cx="2503487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88" name="TextBox 3"/>
          <p:cNvSpPr txBox="1">
            <a:spLocks noChangeArrowheads="1"/>
          </p:cNvSpPr>
          <p:nvPr/>
        </p:nvSpPr>
        <p:spPr bwMode="auto">
          <a:xfrm>
            <a:off x="357188" y="357188"/>
            <a:ext cx="77438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Кс-кс-кс-кс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6" descr="кот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714500"/>
            <a:ext cx="4545013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811" name="TextBox 2"/>
          <p:cNvSpPr txBox="1">
            <a:spLocks noChangeArrowheads="1"/>
          </p:cNvSpPr>
          <p:nvPr/>
        </p:nvSpPr>
        <p:spPr bwMode="auto">
          <a:xfrm>
            <a:off x="4857750" y="428625"/>
            <a:ext cx="34798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Мяу </a:t>
            </a:r>
          </a:p>
        </p:txBody>
      </p:sp>
      <p:pic>
        <p:nvPicPr>
          <p:cNvPr id="6" name="кошк463.wav">
            <a:hlinkClick r:id="" action="ppaction://media"/>
          </p:cNvPr>
          <p:cNvPicPr>
            <a:picLocks noRot="1" noChangeAspect="1"/>
          </p:cNvPicPr>
          <p:nvPr>
            <a:wavAudioFile r:embed="rId1" name="кошк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1  0.125 0.16655  C 0.125 0.25849  0.069 0.3331  0 0.3331  C -0.069 0.3331  -0.125 0.25849  -0.125 0.16655  C -0.125 0.07461  -0.069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7" descr="ут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286000"/>
            <a:ext cx="3989388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35" name="TextBox 2"/>
          <p:cNvSpPr txBox="1">
            <a:spLocks noChangeArrowheads="1"/>
          </p:cNvSpPr>
          <p:nvPr/>
        </p:nvSpPr>
        <p:spPr bwMode="auto">
          <a:xfrm>
            <a:off x="138113" y="357188"/>
            <a:ext cx="87915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Кря-кря-кря</a:t>
            </a:r>
          </a:p>
        </p:txBody>
      </p:sp>
      <p:pic>
        <p:nvPicPr>
          <p:cNvPr id="4" name="утка478.wav">
            <a:hlinkClick r:id="" action="ppaction://media"/>
          </p:cNvPr>
          <p:cNvPicPr>
            <a:picLocks noRot="1" noChangeAspect="1"/>
          </p:cNvPicPr>
          <p:nvPr>
            <a:wavAudioFile r:embed="rId1" name="утк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гном физ 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158288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1785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У-у-у-у-у</a:t>
            </a:r>
          </a:p>
        </p:txBody>
      </p:sp>
      <p:pic>
        <p:nvPicPr>
          <p:cNvPr id="249859" name="Рисунок 3" descr="Untitled1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286000"/>
            <a:ext cx="5608637" cy="37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волк478.wav">
            <a:hlinkClick r:id="" action="ppaction://media"/>
          </p:cNvPr>
          <p:cNvPicPr>
            <a:picLocks noRot="1" noChangeAspect="1"/>
          </p:cNvPicPr>
          <p:nvPr>
            <a:wavAudioFile r:embed="rId1" name="волк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баран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786063"/>
            <a:ext cx="41163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0883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63277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Бе-э-э-э-э</a:t>
            </a:r>
          </a:p>
        </p:txBody>
      </p:sp>
      <p:pic>
        <p:nvPicPr>
          <p:cNvPr id="4" name="бара478.wav">
            <a:hlinkClick r:id="" action="ppaction://media"/>
          </p:cNvPr>
          <p:cNvPicPr>
            <a:picLocks noRot="1" noChangeAspect="1"/>
          </p:cNvPicPr>
          <p:nvPr>
            <a:wavAudioFile r:embed="rId1" name="баран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9625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гусь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3357563"/>
            <a:ext cx="339407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1907" name="TextBox 2"/>
          <p:cNvSpPr txBox="1">
            <a:spLocks noChangeArrowheads="1"/>
          </p:cNvSpPr>
          <p:nvPr/>
        </p:nvSpPr>
        <p:spPr bwMode="auto">
          <a:xfrm>
            <a:off x="357188" y="357188"/>
            <a:ext cx="55260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Га-га-га</a:t>
            </a:r>
          </a:p>
        </p:txBody>
      </p:sp>
      <p:pic>
        <p:nvPicPr>
          <p:cNvPr id="4" name="гус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2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Рисунок 7" descr="дожд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357188"/>
            <a:ext cx="4000500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1" name="TextBox 2"/>
          <p:cNvSpPr txBox="1">
            <a:spLocks noChangeArrowheads="1"/>
          </p:cNvSpPr>
          <p:nvPr/>
        </p:nvSpPr>
        <p:spPr bwMode="auto">
          <a:xfrm>
            <a:off x="2571750" y="3643313"/>
            <a:ext cx="5688013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Кап-кап</a:t>
            </a:r>
          </a:p>
        </p:txBody>
      </p:sp>
      <p:pic>
        <p:nvPicPr>
          <p:cNvPr id="4" name="дожд478.wav">
            <a:hlinkClick r:id="" action="ppaction://media"/>
          </p:cNvPr>
          <p:cNvPicPr>
            <a:picLocks noRot="1" noChangeAspect="1"/>
          </p:cNvPicPr>
          <p:nvPr>
            <a:wavAudioFile r:embed="rId1" name="дождь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9" descr="жук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2857500"/>
            <a:ext cx="310515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955" name="TextBox 2"/>
          <p:cNvSpPr txBox="1">
            <a:spLocks noChangeArrowheads="1"/>
          </p:cNvSpPr>
          <p:nvPr/>
        </p:nvSpPr>
        <p:spPr bwMode="auto">
          <a:xfrm>
            <a:off x="357188" y="285750"/>
            <a:ext cx="788193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Ж-ж-ж-ж-ж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 -0.05063  0.075 -0.08261  0.125 -0.08261  C 0.175 -0.08261  0.22 -0.05063  0.25 0  C 0.22 0.05063  0.175 0.08261  0.125 0.08261  C 0.075 0.08261  0.03 0.0506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8" descr="елан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2133600"/>
            <a:ext cx="2832100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979" name="TextBox 2"/>
          <p:cNvSpPr txBox="1">
            <a:spLocks noChangeArrowheads="1"/>
          </p:cNvSpPr>
          <p:nvPr/>
        </p:nvSpPr>
        <p:spPr bwMode="auto">
          <a:xfrm>
            <a:off x="500063" y="142875"/>
            <a:ext cx="701198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Ш-ш-ш-ш</a:t>
            </a:r>
          </a:p>
        </p:txBody>
      </p:sp>
      <p:pic>
        <p:nvPicPr>
          <p:cNvPr id="4" name="змея478.wav">
            <a:hlinkClick r:id="" action="ppaction://media"/>
          </p:cNvPr>
          <p:cNvPicPr>
            <a:picLocks noRot="1" noChangeAspect="1"/>
          </p:cNvPicPr>
          <p:nvPr>
            <a:wavAudioFile r:embed="rId1" name="змея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ат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92300"/>
            <a:ext cx="3929063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03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50546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И-го-го</a:t>
            </a:r>
          </a:p>
        </p:txBody>
      </p:sp>
      <p:pic>
        <p:nvPicPr>
          <p:cNvPr id="5" name="лоша494.wav">
            <a:hlinkClick r:id="" action="ppaction://media"/>
          </p:cNvPr>
          <p:cNvPicPr>
            <a:picLocks noRot="1" noChangeAspect="1"/>
          </p:cNvPicPr>
          <p:nvPr>
            <a:wavAudioFile r:embed="rId1" name="лошадь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0" descr="иша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820988"/>
            <a:ext cx="3571875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27" name="TextBox 2"/>
          <p:cNvSpPr txBox="1">
            <a:spLocks noChangeArrowheads="1"/>
          </p:cNvSpPr>
          <p:nvPr/>
        </p:nvSpPr>
        <p:spPr bwMode="auto">
          <a:xfrm>
            <a:off x="357188" y="214313"/>
            <a:ext cx="622458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Иа-иа-иа</a:t>
            </a:r>
          </a:p>
        </p:txBody>
      </p:sp>
      <p:pic>
        <p:nvPicPr>
          <p:cNvPr id="4" name="осёл494.wav">
            <a:hlinkClick r:id="" action="ppaction://media"/>
          </p:cNvPr>
          <p:cNvPicPr>
            <a:picLocks noRot="1" noChangeAspect="1"/>
          </p:cNvPicPr>
          <p:nvPr>
            <a:wavAudioFile r:embed="rId1" name="осёл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0" descr="молото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143125"/>
            <a:ext cx="24288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051" name="TextBox 2"/>
          <p:cNvSpPr txBox="1">
            <a:spLocks noChangeArrowheads="1"/>
          </p:cNvSpPr>
          <p:nvPr/>
        </p:nvSpPr>
        <p:spPr bwMode="auto">
          <a:xfrm>
            <a:off x="714375" y="142875"/>
            <a:ext cx="54657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Тук-тук</a:t>
            </a:r>
          </a:p>
        </p:txBody>
      </p:sp>
      <p:pic>
        <p:nvPicPr>
          <p:cNvPr id="4" name="моло494.wav">
            <a:hlinkClick r:id="" action="ppaction://media"/>
          </p:cNvPr>
          <p:cNvPicPr>
            <a:picLocks noRot="1" noChangeAspect="1"/>
          </p:cNvPicPr>
          <p:nvPr>
            <a:wavAudioFile r:embed="rId1" name="молоток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01 0.03331  0.06 0.06262  0.137 0.06396  C 0.198 0.06662  0.248 0.05063  0.249 0.03065  C 0.249 0.01066  0.2 -0.00799  0.138 -0.00933  C 0.107 -0.00933  0.079 -0.00666  0.059 0  C 0.03 0.00933  0.013 0.02398  0.013 0.0413  C 0.013 0.05063  0.018 0.05996  0.027 0.06795  C 0.048 0.08527  0.089 0.09727  0.136 0.0986  C 0.191 0.10126  0.236 0.08661  0.236 0.06929  C 0.237 0.05063  0.192 0.03464  0.137 0.03198  C 0.109 0.03198  0.084 0.03464  0.065 0.03997  C 0.04 0.0493  0.024 0.06396  0.024 0.07861  C 0.024 0.08661  0.029 0.0946  0.037 0.1026  C 0.056 0.11725  0.092 0.12924  0.135 0.13058  C 0.185 0.13191  0.225 0.11858  0.225 0.1026  C 0.226 0.08661  0.186 0.07195  0.136 0.07062  C 0.111 0.06929  0.088 0.07195  0.071 0.07728  C 0.048 0.08527  0.035 0.09727  0.035 0.11192  C 0.035 0.11858  0.039 0.12658  0.046 0.13324  C 0.063 0.14656  0.096 0.15722  0.134 0.15856  C 0.179 0.15856  0.215 0.1479  0.215 0.13324  C 0.215 0.11858  0.18 0.10526  0.135 0.10393  C 0.113 0.10393  0.092 0.10659  0.077 0.11059  C 0.056 0.11725  0.044 0.12924  0.043 0.14124  C 0.043 0.1479  0.048 0.15456  0.054 0.15989  C 0.069 0.17321  0.099 0.18254  0.133 0.18254  C 0.173 0.18387  0.206 0.17455  0.206 0.16122  C 0.207 0.1479  0.174 0.13591  0.134 0.13457  C 0.114 0.13457  0.095 0.13591  0.082 0.14124  C 0.063 0.14656  0.052 0.15722  0.052 0.16788  C 0.052 0.17455  0.055 0.17988  0.061 0.1852  C 0.075 0.1972  0.101 0.20519  0.132 0.20652  C 0.169 0.20652  0.198 0.19853  0.198 0.18654  C 0.199 0.17455  0.17 0.16389  0.133 0.16255  C 0.115 0.16255  0.099 0.16389  0.087 0.16788  C 0.07 0.17321  0.06 0.18254  0.06 0.1932  C 0.06 0.19853  0.063 0.20253  0.068 0.20786  C 0.08 0.21851  0.104 0.22518  0.132 0.22651  C 0.165 0.22784  0.191 0.21985  0.191 0.20786  C 0.191 0.19853  0.166 0.18787  0.133 0.18787  C 0.116 0.18654  0.101 0.1892  0.09 0.19187  C 0.075 0.1972  0.066 0.20519  0.066 0.21452  C 0.066 0.21985  0.069 0.22384  0.074 0.22784  C 0.085 0.23717  0.107 0.24383  0.131 0.24516  C 0.161 0.2465  0.185 0.2385  0.185 0.22917  C 0.185 0.21851  0.161 0.21052  0.132 0.20919  C 0.118 0.20919  0.104 0.21052  0.094 0.21452  C 0.08 0.21851  0.072 0.22518  0.072 0.2345  C 0.072 0.2385  0.075 0.2425  0.079 0.2465  C 0.089 0.25449  0.108 0.26115  0.131 0.26115  C 0.157 0.26248  0.179 0.25582  0.179 0.2465  C 0.179 0.2385  0.158 0.23051  0.131 0.23051  C 0.119 0.22917  0.106 0.23051  0.097 0.23317  C 0.085 0.2385  0.078 0.24516  0.078 0.25183  C 0.078 0.25582  0.08 0.25982  0.084 0.26248  C 0.093 0.27048  0.11 0.27581  0.131 0.27714  C 0.155 0.27714  0.174 0.27048  0.174 0.26382  C 0.174 0.25582  0.155 0.24783  0.131 0.24783  C 0.119 0.24783  0.108 0.24916  0.101 0.25183  C 0.089 0.25449  0.083 0.26115  0.083 0.26781  C 0.083 0.27048  0.085 0.27448  0.088 0.27714  C 0.096 0.28514  0.112 0.28913  0.13 0.29046  C 0.152 0.29046  0.169 0.28514  0.169 0.27847  C 0.169 0.27048  0.152 0.26515  0.131 0.26382  C 0.12 0.26382  0.11 0.26515  0.103 0.26781  C 0.093 0.27048  0.087 0.27581  0.087 0.28247  C 0.087 0.28514  0.089 0.2878  0.092 0.29046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МЯЧ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357688"/>
            <a:ext cx="1857375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075" name="TextBox 2"/>
          <p:cNvSpPr txBox="1">
            <a:spLocks noChangeArrowheads="1"/>
          </p:cNvSpPr>
          <p:nvPr/>
        </p:nvSpPr>
        <p:spPr bwMode="auto">
          <a:xfrm>
            <a:off x="428625" y="0"/>
            <a:ext cx="75358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Прыг-скок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14527E-6 C 0.00573 -0.00786 0.01528 -0.03493 0.01824 -0.04164 C 0.02553 -0.05783 0.03177 -0.07495 0.03855 -0.0916 C 0.0408 -0.09692 0.04393 -0.10178 0.04514 -0.10756 C 0.04966 -0.12815 0.05417 -0.14828 0.05799 -0.16909 C 0.05921 -0.18853 0.0606 -0.20911 0.06442 -0.22785 C 0.06476 -0.23502 0.06459 -0.24219 0.06546 -0.24936 C 0.06563 -0.25144 0.06633 -0.25607 0.06771 -0.25491 C 0.06997 -0.25306 0.0698 -0.24821 0.07084 -0.24497 C 0.0724 -0.226 0.0731 -0.20449 0.07726 -0.18621 C 0.08178 -0.16632 0.08681 -0.14619 0.09133 -0.12607 C 0.09341 -0.11658 0.10209 -0.09577 0.10521 -0.08605 C 0.10886 -0.07402 0.11077 -0.06176 0.11494 -0.0502 C 0.11615 -0.04164 0.11876 -0.034 0.12032 -0.02568 C 0.13421 -0.04673 0.13577 -0.07819 0.14185 -0.10456 C 0.15504 -0.16215 0.1632 -0.22276 0.1816 -0.27805 C 0.18438 -0.29725 0.18785 -0.31899 0.19462 -0.33657 C 0.19653 -0.34675 0.1974 -0.35762 0.20105 -0.36687 C 0.20921 -0.3294 0.20938 -0.28915 0.21494 -0.25075 C 0.21702 -0.18506 0.22796 -0.11219 0.24289 -0.04881 C 0.24532 -0.0192 0.25053 0.00949 0.25469 0.03863 C 0.25955 0.01481 0.25903 -0.0074 0.26233 -0.03146 C 0.26511 -0.05158 0.2691 -0.07148 0.27188 -0.0916 C 0.27414 -0.12723 0.27987 -0.16262 0.2849 -0.19778 C 0.28577 -0.21975 0.28629 -0.24335 0.28924 -0.26509 C 0.29011 -0.27203 0.29219 -0.27851 0.29341 -0.28522 C 0.29445 -0.29077 0.29497 -0.29655 0.29567 -0.30234 C 0.29636 -0.32061 0.29705 -0.33958 0.30209 -0.3567 C 0.30278 -0.36294 0.30209 -0.36965 0.30417 -0.37543 C 0.30469 -0.37682 0.30487 -0.37243 0.30521 -0.37104 C 0.30643 -0.36479 0.3073 -0.35878 0.30851 -0.35253 C 0.3099 -0.34582 0.31146 -0.33912 0.31285 -0.33241 C 0.31858 -0.26209 0.30886 -0.36641 0.3257 -0.26209 C 0.3316 -0.22623 0.33664 -0.18991 0.33976 -0.15336 C 0.34636 -0.07402 0.35851 0.00625 0.37518 0.08305 C 0.37709 0.10849 0.37865 0.12376 0.38699 0.1462 C 0.38768 0.15152 0.38837 0.15661 0.38924 0.16193 C 0.38942 0.16331 0.38994 0.16725 0.39028 0.16609 C 0.39254 0.15661 0.39098 0.14596 0.39237 0.13602 C 0.39341 0.12862 0.39532 0.12168 0.39671 0.11451 C 0.40139 0.02452 0.40955 -0.06569 0.42032 -0.15475 C 0.42188 -0.19708 0.42153 -0.24219 0.429 -0.2836 C 0.43004 -0.30141 0.43039 -0.33819 0.43542 -0.3597 C 0.43612 -0.36641 0.43525 -0.37358 0.43751 -0.3796 C 0.43855 -0.38237 0.43924 -0.37404 0.43976 -0.37104 C 0.44098 -0.36387 0.44167 -0.3567 0.44289 -0.34952 C 0.45608 -0.27666 0.44289 -0.36271 0.45469 -0.28082 C 0.45938 -0.19986 0.47275 -0.12121 0.48386 -0.04164 C 0.49289 0.02267 0.49914 0.08536 0.51389 0.14758 C 0.5231 0.06061 0.53039 -0.02822 0.54289 -0.1145 C 0.5441 -0.15683 0.54931 -0.19917 0.55591 -0.2408 C 0.55834 -0.33403 0.55417 -0.23363 0.56129 -0.31228 C 0.56337 -0.33565 0.56077 -0.3634 0.56876 -0.38538 C 0.59879 -0.26671 0.62049 -0.14573 0.64185 -0.02429 C 0.64219 -0.01712 0.64185 -0.00995 0.64289 -0.00277 C 0.64306 -0.00139 0.64445 0.00093 0.64514 -4.14527E-6 C 0.64636 -0.00162 0.64584 -0.00486 0.64619 -0.00717 C 0.64758 -0.07726 0.64167 -0.14897 0.65799 -0.21628 C 0.65921 -0.23016 0.65695 -0.23733 0.66442 -0.22484 C 0.67327 -0.18806 0.68577 -0.15475 0.69341 -0.11751 C 0.70695 -0.05181 0.70001 -0.08744 0.70521 -0.05158 C 0.70678 -0.04141 0.70712 -0.03747 0.70955 -0.02868 C 0.71025 -0.02614 0.71181 -0.02151 0.71181 -0.02151 " pathEditMode="relative" ptsTypes="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гном физ 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корова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500313"/>
            <a:ext cx="4808538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0099" name="TextBox 2"/>
          <p:cNvSpPr txBox="1">
            <a:spLocks noChangeArrowheads="1"/>
          </p:cNvSpPr>
          <p:nvPr/>
        </p:nvSpPr>
        <p:spPr bwMode="auto">
          <a:xfrm>
            <a:off x="142875" y="0"/>
            <a:ext cx="7205663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Му-у-у-у-у</a:t>
            </a:r>
          </a:p>
        </p:txBody>
      </p:sp>
      <p:pic>
        <p:nvPicPr>
          <p:cNvPr id="4" name="коро494.wav">
            <a:hlinkClick r:id="" action="ppaction://media"/>
          </p:cNvPr>
          <p:cNvPicPr>
            <a:picLocks noRot="1" noChangeAspect="1"/>
          </p:cNvPicPr>
          <p:nvPr>
            <a:wavAudioFile r:embed="rId1" name="коров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колокол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214563"/>
            <a:ext cx="34290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3" name="TextBox 2"/>
          <p:cNvSpPr txBox="1">
            <a:spLocks noChangeArrowheads="1"/>
          </p:cNvSpPr>
          <p:nvPr/>
        </p:nvSpPr>
        <p:spPr bwMode="auto">
          <a:xfrm>
            <a:off x="1857375" y="214313"/>
            <a:ext cx="572135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Дин-дон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коз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786063"/>
            <a:ext cx="2970213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2147" name="TextBox 2"/>
          <p:cNvSpPr txBox="1">
            <a:spLocks noChangeArrowheads="1"/>
          </p:cNvSpPr>
          <p:nvPr/>
        </p:nvSpPr>
        <p:spPr bwMode="auto">
          <a:xfrm>
            <a:off x="285750" y="285750"/>
            <a:ext cx="67246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Ме-э-э-э-э</a:t>
            </a:r>
          </a:p>
        </p:txBody>
      </p:sp>
      <p:pic>
        <p:nvPicPr>
          <p:cNvPr id="4" name="коза494.wav">
            <a:hlinkClick r:id="" action="ppaction://media"/>
          </p:cNvPr>
          <p:cNvPicPr>
            <a:picLocks noRot="1" noChangeAspect="1"/>
          </p:cNvPicPr>
          <p:nvPr>
            <a:wavAudioFile r:embed="rId1" name="коза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Рисунок 5" descr="фон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0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171" name="Рисунок 4" descr="буквы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214563"/>
            <a:ext cx="33432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3172" name="TextBox 2"/>
          <p:cNvSpPr txBox="1">
            <a:spLocks noChangeArrowheads="1"/>
          </p:cNvSpPr>
          <p:nvPr/>
        </p:nvSpPr>
        <p:spPr bwMode="auto">
          <a:xfrm>
            <a:off x="2857500" y="857250"/>
            <a:ext cx="4667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5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Читаем слоги.</a:t>
            </a:r>
          </a:p>
        </p:txBody>
      </p:sp>
      <p:sp>
        <p:nvSpPr>
          <p:cNvPr id="263173" name="TextBox 6"/>
          <p:cNvSpPr txBox="1">
            <a:spLocks noChangeArrowheads="1"/>
          </p:cNvSpPr>
          <p:nvPr/>
        </p:nvSpPr>
        <p:spPr bwMode="auto">
          <a:xfrm>
            <a:off x="7358063" y="6488113"/>
            <a:ext cx="1546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Богапова З.Ф.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Рисунок 1" descr="ббб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195" name="Рисунок 2" descr="бабочк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9563" y="0"/>
            <a:ext cx="1214437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196" name="Рисунок 3" descr="бел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9223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197" name="Рисунок 4" descr="боч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5500688"/>
            <a:ext cx="1168400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198" name="Рисунок 5" descr="бусы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13" y="5286375"/>
            <a:ext cx="11842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7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Рисунок 1" descr="бббб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063" y="1000125"/>
            <a:ext cx="839787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219" name="Рисунок 2" descr="вагон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5000625"/>
            <a:ext cx="1033462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220" name="Рисунок 3" descr="ведро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25" y="357188"/>
            <a:ext cx="1052513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221" name="Рисунок 4" descr="ВИШНЯ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14313"/>
            <a:ext cx="1039813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222" name="Рисунок 5" descr="ворон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357813"/>
            <a:ext cx="1608137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7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8" name="Рисунок 3" descr="маг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00" y="500063"/>
            <a:ext cx="8894763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2499" name="TextBox 4"/>
          <p:cNvSpPr txBox="1">
            <a:spLocks noChangeArrowheads="1"/>
          </p:cNvSpPr>
          <p:nvPr/>
        </p:nvSpPr>
        <p:spPr bwMode="auto">
          <a:xfrm>
            <a:off x="6072188" y="157163"/>
            <a:ext cx="3011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сорока</a:t>
            </a:r>
          </a:p>
        </p:txBody>
      </p:sp>
      <p:pic>
        <p:nvPicPr>
          <p:cNvPr id="8" name="Рисунок 7" descr="соро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429000"/>
            <a:ext cx="3009900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2501" name="Рисунок 6" descr="шляпа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4607 C 0.00469 -0.08033 0.01719 -0.11181 0.02587 -0.14491 C 0.03316 -0.17246 0.03732 -0.20047 0.04253 -0.22871 C 0.0441 -0.26042 0.04722 -0.30556 0.04253 -0.33496 C 0.04184 -0.33912 0.03646 -0.33658 0.03333 -0.3375 C 0.03142 -0.33912 0.02778 -0.34236 0.02778 -0.34213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-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2" name="Рисунок 3" descr="маг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00" y="500063"/>
            <a:ext cx="8894763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3523" name="TextBox 4"/>
          <p:cNvSpPr txBox="1">
            <a:spLocks noChangeArrowheads="1"/>
          </p:cNvSpPr>
          <p:nvPr/>
        </p:nvSpPr>
        <p:spPr bwMode="auto">
          <a:xfrm>
            <a:off x="5994400" y="85725"/>
            <a:ext cx="3078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корова</a:t>
            </a:r>
          </a:p>
        </p:txBody>
      </p:sp>
      <p:pic>
        <p:nvPicPr>
          <p:cNvPr id="8" name="Рисунок 7" descr="коров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3429000"/>
            <a:ext cx="247967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3525" name="Рисунок 6" descr="шляпа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C 0.00399 -0.03148 0.01146 -0.0618 0.01493 -0.09375 C 0.01423 -0.11921 0.01406 -0.1449 0.01302 -0.17037 C 0.0125 -0.18287 0.00781 -0.1949 0.00746 -0.2074 C 0.00694 -0.23287 0.00746 -0.25856 0.00746 -0.28402 " pathEditMode="relative" ptsTypes="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546" name="Рисунок 3" descr="маг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00" y="500063"/>
            <a:ext cx="8894763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4547" name="TextBox 4"/>
          <p:cNvSpPr txBox="1">
            <a:spLocks noChangeArrowheads="1"/>
          </p:cNvSpPr>
          <p:nvPr/>
        </p:nvSpPr>
        <p:spPr bwMode="auto">
          <a:xfrm>
            <a:off x="5929313" y="157163"/>
            <a:ext cx="3186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синица</a:t>
            </a:r>
          </a:p>
        </p:txBody>
      </p:sp>
      <p:pic>
        <p:nvPicPr>
          <p:cNvPr id="8" name="Рисунок 7" descr="синица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3500438"/>
            <a:ext cx="20955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4549" name="Рисунок 6" descr="шляпа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43313"/>
            <a:ext cx="47117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88889E-6 -7.40741E-7 C 0.00069 -0.00833 -0.00035 -0.01713 0.0019 -0.02477 C 0.00295 -0.02871 0.00711 -0.02917 0.00937 -0.03218 C 0.01631 -0.04121 0.02256 -0.05347 0.02777 -0.06412 C 0.03038 -0.07732 0.03489 -0.07917 0.03888 -0.09144 C 0.04357 -0.10602 0.04531 -0.12292 0.04826 -0.13843 C 0.04704 -0.16065 0.04236 -0.18958 0.04635 -0.21227 C 0.0467 -0.21482 0.04895 -0.21551 0.04999 -0.21736 C 0.06093 -0.23912 0.06493 -0.23727 0.07968 -0.24722 C 0.0809 -0.28056 0.07986 -0.30278 0.08524 -0.33333 C 0.08732 -0.34583 0.09305 -0.35533 0.09826 -0.36574 C 0.10954 -0.38843 0.1243 -0.41296 0.14444 -0.42222 C 0.15329 -0.43357 0.14184 -0.42083 0.15555 -0.42963 C 0.16545 -0.43611 0.17309 -0.45 0.18333 -0.45671 C 0.2151 -0.47778 0.23402 -0.4838 0.25381 -0.52847 C 0.25763 -0.54884 0.26006 -0.55093 0.25381 -0.57292 C 0.25138 -0.58171 0.23715 -0.59005 0.23715 -0.59005 C 0.22673 -0.62431 0.24565 -0.64283 0.26493 -0.66181 C 0.29982 -0.6963 0.34045 -0.71806 0.37604 -0.7507 C 0.37725 -0.75324 0.37881 -0.75533 0.37968 -0.7581 C 0.38124 -0.76296 0.38124 -0.76852 0.38333 -0.77292 C 0.39218 -0.79144 0.42673 -0.82431 0.44444 -0.83449 C 0.47708 -0.85324 0.51388 -0.86458 0.54826 -0.87662 C 0.56197 -0.88148 0.57048 -0.88033 0.58333 -0.88889 C 0.58888 -0.89259 0.63159 -0.92361 0.63888 -0.93333 C 0.64131 -0.93658 0.64427 -0.93958 0.64635 -0.94329 C 0.65052 -0.95116 0.65746 -0.96783 0.65746 -0.96783 C 0.66006 -0.98125 0.66371 -0.99352 0.66493 -1.00741 C 0.66649 -1.02384 0.66527 -1.04121 0.67413 -1.0544 C 0.67569 -1.05671 0.68645 -1.06852 0.69079 -1.07153 C 0.69444 -1.07408 0.7019 -1.07894 0.7019 -1.07894 " pathEditMode="relative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95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</a:t>
            </a:r>
          </a:p>
        </p:txBody>
      </p:sp>
      <p:sp>
        <p:nvSpPr>
          <p:cNvPr id="8" name="Куб 7"/>
          <p:cNvSpPr/>
          <p:nvPr/>
        </p:nvSpPr>
        <p:spPr>
          <a:xfrm>
            <a:off x="4643438" y="5000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643188" y="571500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642938" y="1143000"/>
            <a:ext cx="1857375" cy="2357438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643688" y="1000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381960" name="Рисунок 11" descr="мальчик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725" y="3632200"/>
            <a:ext cx="164465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961" name="Рисунок 12" descr="дев4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6138" y="3714750"/>
            <a:ext cx="166211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1962" name="TextBox 13"/>
          <p:cNvSpPr txBox="1">
            <a:spLocks noChangeArrowheads="1"/>
          </p:cNvSpPr>
          <p:nvPr/>
        </p:nvSpPr>
        <p:spPr bwMode="auto">
          <a:xfrm>
            <a:off x="2428875" y="4214813"/>
            <a:ext cx="42989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Прочитай слово</a:t>
            </a:r>
          </a:p>
        </p:txBody>
      </p:sp>
      <p:sp>
        <p:nvSpPr>
          <p:cNvPr id="381963" name="TextBox 5"/>
          <p:cNvSpPr txBox="1">
            <a:spLocks noChangeArrowheads="1"/>
          </p:cNvSpPr>
          <p:nvPr/>
        </p:nvSpPr>
        <p:spPr bwMode="auto">
          <a:xfrm>
            <a:off x="5643563" y="6088063"/>
            <a:ext cx="19954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Богапова З. Ф. 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МОУ «Гимназия №4» </a:t>
            </a:r>
          </a:p>
          <a:p>
            <a:pPr eaLnBrk="1" hangingPunct="1"/>
            <a:r>
              <a:rPr lang="ru-RU" sz="1100" b="1">
                <a:latin typeface="Times New Roman" pitchFamily="18" charset="0"/>
                <a:cs typeface="Times New Roman" pitchFamily="18" charset="0"/>
              </a:rPr>
              <a:t>г. Казани</a:t>
            </a:r>
          </a:p>
        </p:txBody>
      </p:sp>
      <p:sp>
        <p:nvSpPr>
          <p:cNvPr id="381964" name="TextBox 3"/>
          <p:cNvSpPr txBox="1">
            <a:spLocks noChangeArrowheads="1"/>
          </p:cNvSpPr>
          <p:nvPr/>
        </p:nvSpPr>
        <p:spPr bwMode="auto">
          <a:xfrm>
            <a:off x="6715125" y="428625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itchFamily="18" charset="0"/>
                <a:cs typeface="Times New Roman" pitchFamily="18" charset="0"/>
              </a:rPr>
              <a:t>Игры для чтения</a:t>
            </a:r>
          </a:p>
        </p:txBody>
      </p:sp>
      <p:sp>
        <p:nvSpPr>
          <p:cNvPr id="13" name="Управляющая кнопка: домой 12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гном физ4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5438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2" name="Рисунок 21" descr="дев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811588"/>
            <a:ext cx="1714500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00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02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3" name="Рисунок 22" descr="кос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490913"/>
            <a:ext cx="1822450" cy="33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05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386056" name="Рисунок 20" descr="кот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214813"/>
            <a:ext cx="2662238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6057" name="Рисунок 21" descr="кот5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4214813"/>
            <a:ext cx="3030537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07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7" name="Рисунок 16" descr="сов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271963"/>
            <a:ext cx="15113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09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0" name="Рисунок 19" descr="окно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495425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2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27" name="Рисунок 26" descr="лыжи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949700"/>
            <a:ext cx="2843213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14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1" name="Рисунок 20" descr="кран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389438"/>
            <a:ext cx="1714500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17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гора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806950"/>
            <a:ext cx="200025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19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4" name="Рисунок 13" descr="шар ж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73511">
            <a:off x="3714750" y="0"/>
            <a:ext cx="1470025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шар к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"/>
            <a:ext cx="10096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шар р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57491">
            <a:off x="5072063" y="0"/>
            <a:ext cx="950912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гном физ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144000" cy="609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21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месяц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948113"/>
            <a:ext cx="1979612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24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рук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7F8F3"/>
              </a:clrFrom>
              <a:clrTo>
                <a:srgbClr val="F7F8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643438"/>
            <a:ext cx="99536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26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рыба о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641850"/>
            <a:ext cx="31194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29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2" name="Рисунок 11" descr="нот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3357563"/>
            <a:ext cx="18954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31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5" name="Рисунок 24" descr="коз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933825"/>
            <a:ext cx="19177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33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4" name="Рисунок 23" descr="ваз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00" y="3143250"/>
            <a:ext cx="14414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6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2" name="Рисунок 11" descr="бусы - копия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971925"/>
            <a:ext cx="249555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38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3" name="Рисунок 12" descr="роз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4135438"/>
            <a:ext cx="2357437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41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8" name="Рисунок 17" descr="шуб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643438"/>
            <a:ext cx="2195513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3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9" name="Рисунок 18" descr="снег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048125"/>
            <a:ext cx="421481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гном физ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038" y="0"/>
            <a:ext cx="9215438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45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17" name="Рисунок 16" descr="часы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4213" y="4162425"/>
            <a:ext cx="17526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4" name="Рисунок 13" descr="мыш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85750"/>
            <a:ext cx="23431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мышь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786313"/>
            <a:ext cx="31432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мышь3 - копия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13" y="3790950"/>
            <a:ext cx="11334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4" name="Рисунок 13" descr="пил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8" y="4000500"/>
            <a:ext cx="317182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53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13" name="Рисунок 12" descr="реп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714750"/>
            <a:ext cx="1671637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55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pic>
        <p:nvPicPr>
          <p:cNvPr id="26" name="Рисунок 25" descr="ЛИС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871913"/>
            <a:ext cx="3271838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57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pic>
        <p:nvPicPr>
          <p:cNvPr id="12" name="Рисунок 11" descr="поле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4954588"/>
            <a:ext cx="4143375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pic>
        <p:nvPicPr>
          <p:cNvPr id="12" name="Рисунок 11" descr="море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752975"/>
            <a:ext cx="35909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Управляющая кнопка: домой 12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2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2" name="Рисунок 11" descr="гусь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57688"/>
            <a:ext cx="2009775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усь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322763"/>
            <a:ext cx="2233613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Управляющая кнопка: домой 13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50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674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</p:txBody>
      </p:sp>
      <p:pic>
        <p:nvPicPr>
          <p:cNvPr id="412680" name="Рисунок 11" descr="весы - копия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857750"/>
            <a:ext cx="50006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Управляющая кнопка: домой 11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гномфиз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9215438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698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722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746" name="Рисунок 1" descr="фо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7188" y="428625"/>
            <a:ext cx="8358187" cy="6072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4429125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9" name="Куб 8"/>
          <p:cNvSpPr/>
          <p:nvPr/>
        </p:nvSpPr>
        <p:spPr>
          <a:xfrm>
            <a:off x="2500313" y="2214563"/>
            <a:ext cx="1857375" cy="2357437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0" name="Куб 9"/>
          <p:cNvSpPr/>
          <p:nvPr/>
        </p:nvSpPr>
        <p:spPr>
          <a:xfrm>
            <a:off x="500063" y="2214563"/>
            <a:ext cx="1857375" cy="2357437"/>
          </a:xfrm>
          <a:prstGeom prst="cube">
            <a:avLst/>
          </a:prstGeom>
          <a:solidFill>
            <a:srgbClr val="0FB1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6500813" y="2143125"/>
            <a:ext cx="1857375" cy="2357438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pic>
        <p:nvPicPr>
          <p:cNvPr id="12" name="Рисунок 11" descr="мяч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695825"/>
            <a:ext cx="15906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мяч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695825"/>
            <a:ext cx="15906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МЯЧ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4588" y="5429250"/>
            <a:ext cx="1282700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омой 14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TextBox 1"/>
          <p:cNvSpPr txBox="1">
            <a:spLocks noChangeArrowheads="1"/>
          </p:cNvSpPr>
          <p:nvPr/>
        </p:nvSpPr>
        <p:spPr bwMode="auto">
          <a:xfrm>
            <a:off x="2214563" y="2357438"/>
            <a:ext cx="4857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dirty="0"/>
              <a:t>Автор рисунков и </a:t>
            </a:r>
            <a:r>
              <a:rPr lang="ru-RU" dirty="0" err="1"/>
              <a:t>анимаций</a:t>
            </a:r>
            <a:r>
              <a:rPr lang="ru-RU" dirty="0"/>
              <a:t>: </a:t>
            </a:r>
            <a:r>
              <a:rPr lang="ru-RU" dirty="0" err="1"/>
              <a:t>Богапова</a:t>
            </a:r>
            <a:r>
              <a:rPr lang="ru-RU" dirty="0"/>
              <a:t> З. Ф.</a:t>
            </a:r>
          </a:p>
          <a:p>
            <a:pPr eaLnBrk="1" hangingPunct="1"/>
            <a:r>
              <a:rPr lang="ru-RU" dirty="0"/>
              <a:t>Сайт автора: </a:t>
            </a:r>
            <a:r>
              <a:rPr lang="en-US" dirty="0">
                <a:hlinkClick r:id="rId2"/>
              </a:rPr>
              <a:t>http://doschkola.blogspot.com/</a:t>
            </a:r>
            <a:endParaRPr lang="ru-RU" dirty="0"/>
          </a:p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вал 15">
            <a:hlinkClick r:id="rId3" action="ppaction://hlinksldjump"/>
          </p:cNvPr>
          <p:cNvSpPr/>
          <p:nvPr/>
        </p:nvSpPr>
        <p:spPr>
          <a:xfrm>
            <a:off x="5143500" y="3643313"/>
            <a:ext cx="1643063" cy="1643062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 загадку и найди отгадку</a:t>
            </a:r>
          </a:p>
        </p:txBody>
      </p:sp>
      <p:sp>
        <p:nvSpPr>
          <p:cNvPr id="17" name="Овал 16">
            <a:hlinkClick r:id="rId4" action="ppaction://hlinksldjump"/>
          </p:cNvPr>
          <p:cNvSpPr/>
          <p:nvPr/>
        </p:nvSpPr>
        <p:spPr>
          <a:xfrm>
            <a:off x="1000125" y="4786313"/>
            <a:ext cx="1643063" cy="16430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 вывески - 2</a:t>
            </a:r>
          </a:p>
        </p:txBody>
      </p:sp>
      <p:sp>
        <p:nvSpPr>
          <p:cNvPr id="18" name="Овал 17">
            <a:hlinkClick r:id="rId5" action="ppaction://hlinksldjump"/>
          </p:cNvPr>
          <p:cNvSpPr/>
          <p:nvPr/>
        </p:nvSpPr>
        <p:spPr>
          <a:xfrm>
            <a:off x="0" y="3929063"/>
            <a:ext cx="1643063" cy="164306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  <p:sp>
        <p:nvSpPr>
          <p:cNvPr id="19" name="Овал 18">
            <a:hlinkClick r:id="rId6" action="ppaction://hlinksldjump"/>
          </p:cNvPr>
          <p:cNvSpPr/>
          <p:nvPr/>
        </p:nvSpPr>
        <p:spPr>
          <a:xfrm>
            <a:off x="2214563" y="4143375"/>
            <a:ext cx="1643062" cy="1643063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как говорит</a:t>
            </a:r>
          </a:p>
        </p:txBody>
      </p:sp>
      <p:sp>
        <p:nvSpPr>
          <p:cNvPr id="20" name="Овал 19">
            <a:hlinkClick r:id="rId7" action="ppaction://hlinksldjump"/>
          </p:cNvPr>
          <p:cNvSpPr/>
          <p:nvPr/>
        </p:nvSpPr>
        <p:spPr>
          <a:xfrm>
            <a:off x="1785938" y="2857500"/>
            <a:ext cx="1643062" cy="16430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слоги</a:t>
            </a:r>
          </a:p>
        </p:txBody>
      </p:sp>
      <p:sp>
        <p:nvSpPr>
          <p:cNvPr id="21" name="Овал 20">
            <a:hlinkClick r:id="rId8" action="ppaction://hlinksldjump"/>
          </p:cNvPr>
          <p:cNvSpPr/>
          <p:nvPr/>
        </p:nvSpPr>
        <p:spPr>
          <a:xfrm>
            <a:off x="500063" y="2786063"/>
            <a:ext cx="1643062" cy="164306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 вывески</a:t>
            </a:r>
          </a:p>
        </p:txBody>
      </p:sp>
      <p:sp>
        <p:nvSpPr>
          <p:cNvPr id="22" name="Овал 21">
            <a:hlinkClick r:id="rId9" action="ppaction://hlinksldjump"/>
          </p:cNvPr>
          <p:cNvSpPr/>
          <p:nvPr/>
        </p:nvSpPr>
        <p:spPr>
          <a:xfrm>
            <a:off x="3500438" y="2000250"/>
            <a:ext cx="1643062" cy="16430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Учимся читать слова</a:t>
            </a:r>
          </a:p>
        </p:txBody>
      </p:sp>
      <p:sp>
        <p:nvSpPr>
          <p:cNvPr id="23" name="Овал 22">
            <a:hlinkClick r:id="" action="ppaction://noaction"/>
          </p:cNvPr>
          <p:cNvSpPr/>
          <p:nvPr/>
        </p:nvSpPr>
        <p:spPr>
          <a:xfrm>
            <a:off x="2857500" y="857250"/>
            <a:ext cx="1643063" cy="1643063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с волшебником</a:t>
            </a:r>
          </a:p>
        </p:txBody>
      </p:sp>
      <p:sp>
        <p:nvSpPr>
          <p:cNvPr id="24" name="Овал 23">
            <a:hlinkClick r:id="" action="ppaction://noaction"/>
          </p:cNvPr>
          <p:cNvSpPr/>
          <p:nvPr/>
        </p:nvSpPr>
        <p:spPr>
          <a:xfrm>
            <a:off x="4857750" y="1857375"/>
            <a:ext cx="1643063" cy="1643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Учимся читать</a:t>
            </a:r>
          </a:p>
        </p:txBody>
      </p:sp>
      <p:sp>
        <p:nvSpPr>
          <p:cNvPr id="25" name="Овал 24">
            <a:hlinkClick r:id="" action="ppaction://noaction"/>
          </p:cNvPr>
          <p:cNvSpPr/>
          <p:nvPr/>
        </p:nvSpPr>
        <p:spPr>
          <a:xfrm>
            <a:off x="5143500" y="571500"/>
            <a:ext cx="1643063" cy="164306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Составь слова</a:t>
            </a:r>
          </a:p>
        </p:txBody>
      </p:sp>
      <p:sp>
        <p:nvSpPr>
          <p:cNvPr id="26" name="Овал 25">
            <a:hlinkClick r:id="rId10" action="ppaction://hlinksldjump"/>
          </p:cNvPr>
          <p:cNvSpPr/>
          <p:nvPr/>
        </p:nvSpPr>
        <p:spPr>
          <a:xfrm>
            <a:off x="3929063" y="0"/>
            <a:ext cx="1643062" cy="164306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 слово</a:t>
            </a:r>
          </a:p>
        </p:txBody>
      </p:sp>
      <p:sp>
        <p:nvSpPr>
          <p:cNvPr id="28" name="Овал 27">
            <a:hlinkClick r:id="rId11" action="ppaction://hlinksldjump"/>
          </p:cNvPr>
          <p:cNvSpPr/>
          <p:nvPr/>
        </p:nvSpPr>
        <p:spPr>
          <a:xfrm>
            <a:off x="5715000" y="5000625"/>
            <a:ext cx="1643063" cy="164306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первая книжка</a:t>
            </a:r>
          </a:p>
        </p:txBody>
      </p:sp>
      <p:sp>
        <p:nvSpPr>
          <p:cNvPr id="29" name="Овал 28">
            <a:hlinkClick r:id="rId12" action="ppaction://hlinksldjump"/>
          </p:cNvPr>
          <p:cNvSpPr/>
          <p:nvPr/>
        </p:nvSpPr>
        <p:spPr>
          <a:xfrm>
            <a:off x="7500938" y="3786188"/>
            <a:ext cx="1643062" cy="1643062"/>
          </a:xfrm>
          <a:prstGeom prst="ellipse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Читаем  в школе</a:t>
            </a:r>
          </a:p>
        </p:txBody>
      </p:sp>
      <p:sp>
        <p:nvSpPr>
          <p:cNvPr id="30" name="Овал 29">
            <a:hlinkClick r:id="rId13" action="ppaction://hlinksldjump"/>
          </p:cNvPr>
          <p:cNvSpPr/>
          <p:nvPr/>
        </p:nvSpPr>
        <p:spPr>
          <a:xfrm>
            <a:off x="6500813" y="2928938"/>
            <a:ext cx="1643062" cy="1643062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Звуковой анализ слова</a:t>
            </a:r>
          </a:p>
        </p:txBody>
      </p:sp>
      <p:sp>
        <p:nvSpPr>
          <p:cNvPr id="35" name="Полилиния 34">
            <a:hlinkClick r:id="rId14" action="ppaction://hlinksldjump"/>
          </p:cNvPr>
          <p:cNvSpPr/>
          <p:nvPr/>
        </p:nvSpPr>
        <p:spPr>
          <a:xfrm flipH="1">
            <a:off x="1500188" y="857250"/>
            <a:ext cx="1857375" cy="2200275"/>
          </a:xfrm>
          <a:custGeom>
            <a:avLst/>
            <a:gdLst>
              <a:gd name="connsiteX0" fmla="*/ 91440 w 1664208"/>
              <a:gd name="connsiteY0" fmla="*/ 2145549 h 2200908"/>
              <a:gd name="connsiteX1" fmla="*/ 118872 w 1664208"/>
              <a:gd name="connsiteY1" fmla="*/ 2154693 h 2200908"/>
              <a:gd name="connsiteX2" fmla="*/ 329184 w 1664208"/>
              <a:gd name="connsiteY2" fmla="*/ 1779789 h 2200908"/>
              <a:gd name="connsiteX3" fmla="*/ 374904 w 1664208"/>
              <a:gd name="connsiteY3" fmla="*/ 1523757 h 2200908"/>
              <a:gd name="connsiteX4" fmla="*/ 365760 w 1664208"/>
              <a:gd name="connsiteY4" fmla="*/ 1112277 h 2200908"/>
              <a:gd name="connsiteX5" fmla="*/ 411480 w 1664208"/>
              <a:gd name="connsiteY5" fmla="*/ 755661 h 2200908"/>
              <a:gd name="connsiteX6" fmla="*/ 484632 w 1664208"/>
              <a:gd name="connsiteY6" fmla="*/ 645933 h 2200908"/>
              <a:gd name="connsiteX7" fmla="*/ 512064 w 1664208"/>
              <a:gd name="connsiteY7" fmla="*/ 600213 h 2200908"/>
              <a:gd name="connsiteX8" fmla="*/ 566928 w 1664208"/>
              <a:gd name="connsiteY8" fmla="*/ 563637 h 2200908"/>
              <a:gd name="connsiteX9" fmla="*/ 713232 w 1664208"/>
              <a:gd name="connsiteY9" fmla="*/ 453909 h 2200908"/>
              <a:gd name="connsiteX10" fmla="*/ 786384 w 1664208"/>
              <a:gd name="connsiteY10" fmla="*/ 399045 h 2200908"/>
              <a:gd name="connsiteX11" fmla="*/ 886968 w 1664208"/>
              <a:gd name="connsiteY11" fmla="*/ 362469 h 2200908"/>
              <a:gd name="connsiteX12" fmla="*/ 932688 w 1664208"/>
              <a:gd name="connsiteY12" fmla="*/ 335037 h 2200908"/>
              <a:gd name="connsiteX13" fmla="*/ 978408 w 1664208"/>
              <a:gd name="connsiteY13" fmla="*/ 316749 h 2200908"/>
              <a:gd name="connsiteX14" fmla="*/ 1014984 w 1664208"/>
              <a:gd name="connsiteY14" fmla="*/ 289317 h 2200908"/>
              <a:gd name="connsiteX15" fmla="*/ 1078992 w 1664208"/>
              <a:gd name="connsiteY15" fmla="*/ 271029 h 2200908"/>
              <a:gd name="connsiteX16" fmla="*/ 1179576 w 1664208"/>
              <a:gd name="connsiteY16" fmla="*/ 225309 h 2200908"/>
              <a:gd name="connsiteX17" fmla="*/ 1225296 w 1664208"/>
              <a:gd name="connsiteY17" fmla="*/ 207021 h 2200908"/>
              <a:gd name="connsiteX18" fmla="*/ 1261872 w 1664208"/>
              <a:gd name="connsiteY18" fmla="*/ 188733 h 2200908"/>
              <a:gd name="connsiteX19" fmla="*/ 1307592 w 1664208"/>
              <a:gd name="connsiteY19" fmla="*/ 179589 h 2200908"/>
              <a:gd name="connsiteX20" fmla="*/ 1335024 w 1664208"/>
              <a:gd name="connsiteY20" fmla="*/ 161301 h 2200908"/>
              <a:gd name="connsiteX21" fmla="*/ 1362456 w 1664208"/>
              <a:gd name="connsiteY21" fmla="*/ 152157 h 2200908"/>
              <a:gd name="connsiteX22" fmla="*/ 1389888 w 1664208"/>
              <a:gd name="connsiteY22" fmla="*/ 124725 h 2200908"/>
              <a:gd name="connsiteX23" fmla="*/ 1417320 w 1664208"/>
              <a:gd name="connsiteY23" fmla="*/ 106437 h 2200908"/>
              <a:gd name="connsiteX24" fmla="*/ 1444752 w 1664208"/>
              <a:gd name="connsiteY24" fmla="*/ 353325 h 2200908"/>
              <a:gd name="connsiteX25" fmla="*/ 1472184 w 1664208"/>
              <a:gd name="connsiteY25" fmla="*/ 453909 h 2200908"/>
              <a:gd name="connsiteX26" fmla="*/ 1545336 w 1664208"/>
              <a:gd name="connsiteY26" fmla="*/ 645933 h 2200908"/>
              <a:gd name="connsiteX27" fmla="*/ 1563624 w 1664208"/>
              <a:gd name="connsiteY27" fmla="*/ 691653 h 2200908"/>
              <a:gd name="connsiteX28" fmla="*/ 1600200 w 1664208"/>
              <a:gd name="connsiteY28" fmla="*/ 764805 h 2200908"/>
              <a:gd name="connsiteX29" fmla="*/ 1636776 w 1664208"/>
              <a:gd name="connsiteY29" fmla="*/ 856245 h 2200908"/>
              <a:gd name="connsiteX30" fmla="*/ 1645920 w 1664208"/>
              <a:gd name="connsiteY30" fmla="*/ 901965 h 2200908"/>
              <a:gd name="connsiteX31" fmla="*/ 1664208 w 1664208"/>
              <a:gd name="connsiteY31" fmla="*/ 956829 h 2200908"/>
              <a:gd name="connsiteX32" fmla="*/ 1600200 w 1664208"/>
              <a:gd name="connsiteY32" fmla="*/ 1322589 h 2200908"/>
              <a:gd name="connsiteX33" fmla="*/ 1581912 w 1664208"/>
              <a:gd name="connsiteY33" fmla="*/ 1350021 h 2200908"/>
              <a:gd name="connsiteX34" fmla="*/ 1563624 w 1664208"/>
              <a:gd name="connsiteY34" fmla="*/ 1414029 h 2200908"/>
              <a:gd name="connsiteX35" fmla="*/ 1426464 w 1664208"/>
              <a:gd name="connsiteY35" fmla="*/ 1578621 h 2200908"/>
              <a:gd name="connsiteX36" fmla="*/ 1344168 w 1664208"/>
              <a:gd name="connsiteY36" fmla="*/ 1679205 h 2200908"/>
              <a:gd name="connsiteX37" fmla="*/ 1271016 w 1664208"/>
              <a:gd name="connsiteY37" fmla="*/ 1734069 h 2200908"/>
              <a:gd name="connsiteX38" fmla="*/ 1243584 w 1664208"/>
              <a:gd name="connsiteY38" fmla="*/ 1761501 h 2200908"/>
              <a:gd name="connsiteX39" fmla="*/ 1170432 w 1664208"/>
              <a:gd name="connsiteY39" fmla="*/ 1807221 h 2200908"/>
              <a:gd name="connsiteX40" fmla="*/ 1133856 w 1664208"/>
              <a:gd name="connsiteY40" fmla="*/ 1843797 h 2200908"/>
              <a:gd name="connsiteX41" fmla="*/ 1078992 w 1664208"/>
              <a:gd name="connsiteY41" fmla="*/ 1880373 h 2200908"/>
              <a:gd name="connsiteX42" fmla="*/ 1033272 w 1664208"/>
              <a:gd name="connsiteY42" fmla="*/ 1916949 h 2200908"/>
              <a:gd name="connsiteX43" fmla="*/ 969264 w 1664208"/>
              <a:gd name="connsiteY43" fmla="*/ 1935237 h 2200908"/>
              <a:gd name="connsiteX44" fmla="*/ 886968 w 1664208"/>
              <a:gd name="connsiteY44" fmla="*/ 1971813 h 2200908"/>
              <a:gd name="connsiteX45" fmla="*/ 859536 w 1664208"/>
              <a:gd name="connsiteY45" fmla="*/ 1980957 h 2200908"/>
              <a:gd name="connsiteX46" fmla="*/ 832104 w 1664208"/>
              <a:gd name="connsiteY46" fmla="*/ 2008389 h 2200908"/>
              <a:gd name="connsiteX47" fmla="*/ 694944 w 1664208"/>
              <a:gd name="connsiteY47" fmla="*/ 2035821 h 2200908"/>
              <a:gd name="connsiteX48" fmla="*/ 658368 w 1664208"/>
              <a:gd name="connsiteY48" fmla="*/ 2063253 h 2200908"/>
              <a:gd name="connsiteX49" fmla="*/ 438912 w 1664208"/>
              <a:gd name="connsiteY49" fmla="*/ 2090685 h 2200908"/>
              <a:gd name="connsiteX50" fmla="*/ 292608 w 1664208"/>
              <a:gd name="connsiteY50" fmla="*/ 2118117 h 2200908"/>
              <a:gd name="connsiteX51" fmla="*/ 182880 w 1664208"/>
              <a:gd name="connsiteY51" fmla="*/ 2145549 h 2200908"/>
              <a:gd name="connsiteX52" fmla="*/ 45720 w 1664208"/>
              <a:gd name="connsiteY52" fmla="*/ 2172981 h 2200908"/>
              <a:gd name="connsiteX53" fmla="*/ 9144 w 1664208"/>
              <a:gd name="connsiteY53" fmla="*/ 2191269 h 2200908"/>
              <a:gd name="connsiteX54" fmla="*/ 36576 w 1664208"/>
              <a:gd name="connsiteY54" fmla="*/ 2163837 h 2200908"/>
              <a:gd name="connsiteX55" fmla="*/ 91440 w 1664208"/>
              <a:gd name="connsiteY55" fmla="*/ 2145549 h 220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664208" h="2200908">
                <a:moveTo>
                  <a:pt x="91440" y="2145549"/>
                </a:moveTo>
                <a:cubicBezTo>
                  <a:pt x="105156" y="2144025"/>
                  <a:pt x="113219" y="2162500"/>
                  <a:pt x="118872" y="2154693"/>
                </a:cubicBezTo>
                <a:cubicBezTo>
                  <a:pt x="238387" y="1989649"/>
                  <a:pt x="261450" y="1928803"/>
                  <a:pt x="329184" y="1779789"/>
                </a:cubicBezTo>
                <a:cubicBezTo>
                  <a:pt x="341948" y="1720225"/>
                  <a:pt x="373854" y="1585732"/>
                  <a:pt x="374904" y="1523757"/>
                </a:cubicBezTo>
                <a:cubicBezTo>
                  <a:pt x="377229" y="1386583"/>
                  <a:pt x="368808" y="1249437"/>
                  <a:pt x="365760" y="1112277"/>
                </a:cubicBezTo>
                <a:cubicBezTo>
                  <a:pt x="381000" y="993405"/>
                  <a:pt x="381878" y="871792"/>
                  <a:pt x="411480" y="755661"/>
                </a:cubicBezTo>
                <a:cubicBezTo>
                  <a:pt x="422338" y="713064"/>
                  <a:pt x="460751" y="682840"/>
                  <a:pt x="484632" y="645933"/>
                </a:cubicBezTo>
                <a:cubicBezTo>
                  <a:pt x="494287" y="631012"/>
                  <a:pt x="499497" y="612780"/>
                  <a:pt x="512064" y="600213"/>
                </a:cubicBezTo>
                <a:cubicBezTo>
                  <a:pt x="527606" y="584671"/>
                  <a:pt x="549645" y="577216"/>
                  <a:pt x="566928" y="563637"/>
                </a:cubicBezTo>
                <a:cubicBezTo>
                  <a:pt x="820050" y="364755"/>
                  <a:pt x="472091" y="619694"/>
                  <a:pt x="713232" y="453909"/>
                </a:cubicBezTo>
                <a:cubicBezTo>
                  <a:pt x="738349" y="436641"/>
                  <a:pt x="759412" y="413241"/>
                  <a:pt x="786384" y="399045"/>
                </a:cubicBezTo>
                <a:cubicBezTo>
                  <a:pt x="817954" y="382429"/>
                  <a:pt x="854283" y="376769"/>
                  <a:pt x="886968" y="362469"/>
                </a:cubicBezTo>
                <a:cubicBezTo>
                  <a:pt x="903251" y="355345"/>
                  <a:pt x="916792" y="342985"/>
                  <a:pt x="932688" y="335037"/>
                </a:cubicBezTo>
                <a:cubicBezTo>
                  <a:pt x="947369" y="327696"/>
                  <a:pt x="964060" y="324720"/>
                  <a:pt x="978408" y="316749"/>
                </a:cubicBezTo>
                <a:cubicBezTo>
                  <a:pt x="991730" y="309348"/>
                  <a:pt x="1001110" y="295623"/>
                  <a:pt x="1014984" y="289317"/>
                </a:cubicBezTo>
                <a:cubicBezTo>
                  <a:pt x="1035185" y="280135"/>
                  <a:pt x="1057656" y="277125"/>
                  <a:pt x="1078992" y="271029"/>
                </a:cubicBezTo>
                <a:cubicBezTo>
                  <a:pt x="1139494" y="225652"/>
                  <a:pt x="1091924" y="254526"/>
                  <a:pt x="1179576" y="225309"/>
                </a:cubicBezTo>
                <a:cubicBezTo>
                  <a:pt x="1195148" y="220118"/>
                  <a:pt x="1210297" y="213687"/>
                  <a:pt x="1225296" y="207021"/>
                </a:cubicBezTo>
                <a:cubicBezTo>
                  <a:pt x="1237752" y="201485"/>
                  <a:pt x="1248940" y="193044"/>
                  <a:pt x="1261872" y="188733"/>
                </a:cubicBezTo>
                <a:cubicBezTo>
                  <a:pt x="1276616" y="183818"/>
                  <a:pt x="1292352" y="182637"/>
                  <a:pt x="1307592" y="179589"/>
                </a:cubicBezTo>
                <a:cubicBezTo>
                  <a:pt x="1316736" y="173493"/>
                  <a:pt x="1325194" y="166216"/>
                  <a:pt x="1335024" y="161301"/>
                </a:cubicBezTo>
                <a:cubicBezTo>
                  <a:pt x="1343645" y="156990"/>
                  <a:pt x="1354436" y="157504"/>
                  <a:pt x="1362456" y="152157"/>
                </a:cubicBezTo>
                <a:cubicBezTo>
                  <a:pt x="1373216" y="144984"/>
                  <a:pt x="1379954" y="133004"/>
                  <a:pt x="1389888" y="124725"/>
                </a:cubicBezTo>
                <a:cubicBezTo>
                  <a:pt x="1398331" y="117690"/>
                  <a:pt x="1408176" y="112533"/>
                  <a:pt x="1417320" y="106437"/>
                </a:cubicBezTo>
                <a:cubicBezTo>
                  <a:pt x="1488278" y="0"/>
                  <a:pt x="1419257" y="91999"/>
                  <a:pt x="1444752" y="353325"/>
                </a:cubicBezTo>
                <a:cubicBezTo>
                  <a:pt x="1448126" y="387913"/>
                  <a:pt x="1462065" y="420662"/>
                  <a:pt x="1472184" y="453909"/>
                </a:cubicBezTo>
                <a:cubicBezTo>
                  <a:pt x="1510302" y="579155"/>
                  <a:pt x="1499292" y="538497"/>
                  <a:pt x="1545336" y="645933"/>
                </a:cubicBezTo>
                <a:cubicBezTo>
                  <a:pt x="1551802" y="661020"/>
                  <a:pt x="1556746" y="676750"/>
                  <a:pt x="1563624" y="691653"/>
                </a:cubicBezTo>
                <a:cubicBezTo>
                  <a:pt x="1575048" y="716406"/>
                  <a:pt x="1589128" y="739893"/>
                  <a:pt x="1600200" y="764805"/>
                </a:cubicBezTo>
                <a:cubicBezTo>
                  <a:pt x="1613533" y="794804"/>
                  <a:pt x="1626395" y="825102"/>
                  <a:pt x="1636776" y="856245"/>
                </a:cubicBezTo>
                <a:cubicBezTo>
                  <a:pt x="1641691" y="870989"/>
                  <a:pt x="1641831" y="886971"/>
                  <a:pt x="1645920" y="901965"/>
                </a:cubicBezTo>
                <a:cubicBezTo>
                  <a:pt x="1650992" y="920563"/>
                  <a:pt x="1658112" y="938541"/>
                  <a:pt x="1664208" y="956829"/>
                </a:cubicBezTo>
                <a:cubicBezTo>
                  <a:pt x="1657195" y="1044495"/>
                  <a:pt x="1660563" y="1232045"/>
                  <a:pt x="1600200" y="1322589"/>
                </a:cubicBezTo>
                <a:lnTo>
                  <a:pt x="1581912" y="1350021"/>
                </a:lnTo>
                <a:cubicBezTo>
                  <a:pt x="1575816" y="1371357"/>
                  <a:pt x="1575195" y="1395095"/>
                  <a:pt x="1563624" y="1414029"/>
                </a:cubicBezTo>
                <a:cubicBezTo>
                  <a:pt x="1512509" y="1497671"/>
                  <a:pt x="1477750" y="1506820"/>
                  <a:pt x="1426464" y="1578621"/>
                </a:cubicBezTo>
                <a:cubicBezTo>
                  <a:pt x="1395374" y="1622147"/>
                  <a:pt x="1383074" y="1646784"/>
                  <a:pt x="1344168" y="1679205"/>
                </a:cubicBezTo>
                <a:cubicBezTo>
                  <a:pt x="1320753" y="1698718"/>
                  <a:pt x="1294606" y="1714768"/>
                  <a:pt x="1271016" y="1734069"/>
                </a:cubicBezTo>
                <a:cubicBezTo>
                  <a:pt x="1261008" y="1742258"/>
                  <a:pt x="1254042" y="1753895"/>
                  <a:pt x="1243584" y="1761501"/>
                </a:cubicBezTo>
                <a:cubicBezTo>
                  <a:pt x="1220329" y="1778414"/>
                  <a:pt x="1193436" y="1789968"/>
                  <a:pt x="1170432" y="1807221"/>
                </a:cubicBezTo>
                <a:cubicBezTo>
                  <a:pt x="1156638" y="1817566"/>
                  <a:pt x="1147320" y="1833026"/>
                  <a:pt x="1133856" y="1843797"/>
                </a:cubicBezTo>
                <a:cubicBezTo>
                  <a:pt x="1116693" y="1857527"/>
                  <a:pt x="1096768" y="1867445"/>
                  <a:pt x="1078992" y="1880373"/>
                </a:cubicBezTo>
                <a:cubicBezTo>
                  <a:pt x="1063208" y="1891852"/>
                  <a:pt x="1050728" y="1908221"/>
                  <a:pt x="1033272" y="1916949"/>
                </a:cubicBezTo>
                <a:cubicBezTo>
                  <a:pt x="1013425" y="1926873"/>
                  <a:pt x="990041" y="1927446"/>
                  <a:pt x="969264" y="1935237"/>
                </a:cubicBezTo>
                <a:cubicBezTo>
                  <a:pt x="941156" y="1945777"/>
                  <a:pt x="914678" y="1960267"/>
                  <a:pt x="886968" y="1971813"/>
                </a:cubicBezTo>
                <a:cubicBezTo>
                  <a:pt x="878071" y="1975520"/>
                  <a:pt x="868680" y="1977909"/>
                  <a:pt x="859536" y="1980957"/>
                </a:cubicBezTo>
                <a:cubicBezTo>
                  <a:pt x="850392" y="1990101"/>
                  <a:pt x="843876" y="2003038"/>
                  <a:pt x="832104" y="2008389"/>
                </a:cubicBezTo>
                <a:cubicBezTo>
                  <a:pt x="799770" y="2023086"/>
                  <a:pt x="730903" y="2030684"/>
                  <a:pt x="694944" y="2035821"/>
                </a:cubicBezTo>
                <a:cubicBezTo>
                  <a:pt x="682752" y="2044965"/>
                  <a:pt x="672720" y="2058127"/>
                  <a:pt x="658368" y="2063253"/>
                </a:cubicBezTo>
                <a:cubicBezTo>
                  <a:pt x="598343" y="2084691"/>
                  <a:pt x="496960" y="2086539"/>
                  <a:pt x="438912" y="2090685"/>
                </a:cubicBezTo>
                <a:cubicBezTo>
                  <a:pt x="382810" y="2100035"/>
                  <a:pt x="352899" y="2104414"/>
                  <a:pt x="292608" y="2118117"/>
                </a:cubicBezTo>
                <a:cubicBezTo>
                  <a:pt x="255844" y="2126472"/>
                  <a:pt x="219684" y="2137370"/>
                  <a:pt x="182880" y="2145549"/>
                </a:cubicBezTo>
                <a:cubicBezTo>
                  <a:pt x="137365" y="2155663"/>
                  <a:pt x="91440" y="2163837"/>
                  <a:pt x="45720" y="2172981"/>
                </a:cubicBezTo>
                <a:cubicBezTo>
                  <a:pt x="33528" y="2179077"/>
                  <a:pt x="18783" y="2200908"/>
                  <a:pt x="9144" y="2191269"/>
                </a:cubicBezTo>
                <a:cubicBezTo>
                  <a:pt x="0" y="2182125"/>
                  <a:pt x="24639" y="2168811"/>
                  <a:pt x="36576" y="2163837"/>
                </a:cubicBezTo>
                <a:cubicBezTo>
                  <a:pt x="82054" y="2144888"/>
                  <a:pt x="77724" y="2147073"/>
                  <a:pt x="91440" y="2145549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«Гномик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делает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зарядку»</a:t>
            </a:r>
          </a:p>
        </p:txBody>
      </p:sp>
      <p:sp>
        <p:nvSpPr>
          <p:cNvPr id="36" name="Полилиния 35">
            <a:hlinkClick r:id="rId15" action="ppaction://hlinksldjump"/>
          </p:cNvPr>
          <p:cNvSpPr/>
          <p:nvPr/>
        </p:nvSpPr>
        <p:spPr>
          <a:xfrm>
            <a:off x="6500813" y="785813"/>
            <a:ext cx="2062162" cy="2200275"/>
          </a:xfrm>
          <a:custGeom>
            <a:avLst/>
            <a:gdLst>
              <a:gd name="connsiteX0" fmla="*/ 91440 w 1664208"/>
              <a:gd name="connsiteY0" fmla="*/ 2145549 h 2200908"/>
              <a:gd name="connsiteX1" fmla="*/ 118872 w 1664208"/>
              <a:gd name="connsiteY1" fmla="*/ 2154693 h 2200908"/>
              <a:gd name="connsiteX2" fmla="*/ 329184 w 1664208"/>
              <a:gd name="connsiteY2" fmla="*/ 1779789 h 2200908"/>
              <a:gd name="connsiteX3" fmla="*/ 374904 w 1664208"/>
              <a:gd name="connsiteY3" fmla="*/ 1523757 h 2200908"/>
              <a:gd name="connsiteX4" fmla="*/ 365760 w 1664208"/>
              <a:gd name="connsiteY4" fmla="*/ 1112277 h 2200908"/>
              <a:gd name="connsiteX5" fmla="*/ 411480 w 1664208"/>
              <a:gd name="connsiteY5" fmla="*/ 755661 h 2200908"/>
              <a:gd name="connsiteX6" fmla="*/ 484632 w 1664208"/>
              <a:gd name="connsiteY6" fmla="*/ 645933 h 2200908"/>
              <a:gd name="connsiteX7" fmla="*/ 512064 w 1664208"/>
              <a:gd name="connsiteY7" fmla="*/ 600213 h 2200908"/>
              <a:gd name="connsiteX8" fmla="*/ 566928 w 1664208"/>
              <a:gd name="connsiteY8" fmla="*/ 563637 h 2200908"/>
              <a:gd name="connsiteX9" fmla="*/ 713232 w 1664208"/>
              <a:gd name="connsiteY9" fmla="*/ 453909 h 2200908"/>
              <a:gd name="connsiteX10" fmla="*/ 786384 w 1664208"/>
              <a:gd name="connsiteY10" fmla="*/ 399045 h 2200908"/>
              <a:gd name="connsiteX11" fmla="*/ 886968 w 1664208"/>
              <a:gd name="connsiteY11" fmla="*/ 362469 h 2200908"/>
              <a:gd name="connsiteX12" fmla="*/ 932688 w 1664208"/>
              <a:gd name="connsiteY12" fmla="*/ 335037 h 2200908"/>
              <a:gd name="connsiteX13" fmla="*/ 978408 w 1664208"/>
              <a:gd name="connsiteY13" fmla="*/ 316749 h 2200908"/>
              <a:gd name="connsiteX14" fmla="*/ 1014984 w 1664208"/>
              <a:gd name="connsiteY14" fmla="*/ 289317 h 2200908"/>
              <a:gd name="connsiteX15" fmla="*/ 1078992 w 1664208"/>
              <a:gd name="connsiteY15" fmla="*/ 271029 h 2200908"/>
              <a:gd name="connsiteX16" fmla="*/ 1179576 w 1664208"/>
              <a:gd name="connsiteY16" fmla="*/ 225309 h 2200908"/>
              <a:gd name="connsiteX17" fmla="*/ 1225296 w 1664208"/>
              <a:gd name="connsiteY17" fmla="*/ 207021 h 2200908"/>
              <a:gd name="connsiteX18" fmla="*/ 1261872 w 1664208"/>
              <a:gd name="connsiteY18" fmla="*/ 188733 h 2200908"/>
              <a:gd name="connsiteX19" fmla="*/ 1307592 w 1664208"/>
              <a:gd name="connsiteY19" fmla="*/ 179589 h 2200908"/>
              <a:gd name="connsiteX20" fmla="*/ 1335024 w 1664208"/>
              <a:gd name="connsiteY20" fmla="*/ 161301 h 2200908"/>
              <a:gd name="connsiteX21" fmla="*/ 1362456 w 1664208"/>
              <a:gd name="connsiteY21" fmla="*/ 152157 h 2200908"/>
              <a:gd name="connsiteX22" fmla="*/ 1389888 w 1664208"/>
              <a:gd name="connsiteY22" fmla="*/ 124725 h 2200908"/>
              <a:gd name="connsiteX23" fmla="*/ 1417320 w 1664208"/>
              <a:gd name="connsiteY23" fmla="*/ 106437 h 2200908"/>
              <a:gd name="connsiteX24" fmla="*/ 1444752 w 1664208"/>
              <a:gd name="connsiteY24" fmla="*/ 353325 h 2200908"/>
              <a:gd name="connsiteX25" fmla="*/ 1472184 w 1664208"/>
              <a:gd name="connsiteY25" fmla="*/ 453909 h 2200908"/>
              <a:gd name="connsiteX26" fmla="*/ 1545336 w 1664208"/>
              <a:gd name="connsiteY26" fmla="*/ 645933 h 2200908"/>
              <a:gd name="connsiteX27" fmla="*/ 1563624 w 1664208"/>
              <a:gd name="connsiteY27" fmla="*/ 691653 h 2200908"/>
              <a:gd name="connsiteX28" fmla="*/ 1600200 w 1664208"/>
              <a:gd name="connsiteY28" fmla="*/ 764805 h 2200908"/>
              <a:gd name="connsiteX29" fmla="*/ 1636776 w 1664208"/>
              <a:gd name="connsiteY29" fmla="*/ 856245 h 2200908"/>
              <a:gd name="connsiteX30" fmla="*/ 1645920 w 1664208"/>
              <a:gd name="connsiteY30" fmla="*/ 901965 h 2200908"/>
              <a:gd name="connsiteX31" fmla="*/ 1664208 w 1664208"/>
              <a:gd name="connsiteY31" fmla="*/ 956829 h 2200908"/>
              <a:gd name="connsiteX32" fmla="*/ 1600200 w 1664208"/>
              <a:gd name="connsiteY32" fmla="*/ 1322589 h 2200908"/>
              <a:gd name="connsiteX33" fmla="*/ 1581912 w 1664208"/>
              <a:gd name="connsiteY33" fmla="*/ 1350021 h 2200908"/>
              <a:gd name="connsiteX34" fmla="*/ 1563624 w 1664208"/>
              <a:gd name="connsiteY34" fmla="*/ 1414029 h 2200908"/>
              <a:gd name="connsiteX35" fmla="*/ 1426464 w 1664208"/>
              <a:gd name="connsiteY35" fmla="*/ 1578621 h 2200908"/>
              <a:gd name="connsiteX36" fmla="*/ 1344168 w 1664208"/>
              <a:gd name="connsiteY36" fmla="*/ 1679205 h 2200908"/>
              <a:gd name="connsiteX37" fmla="*/ 1271016 w 1664208"/>
              <a:gd name="connsiteY37" fmla="*/ 1734069 h 2200908"/>
              <a:gd name="connsiteX38" fmla="*/ 1243584 w 1664208"/>
              <a:gd name="connsiteY38" fmla="*/ 1761501 h 2200908"/>
              <a:gd name="connsiteX39" fmla="*/ 1170432 w 1664208"/>
              <a:gd name="connsiteY39" fmla="*/ 1807221 h 2200908"/>
              <a:gd name="connsiteX40" fmla="*/ 1133856 w 1664208"/>
              <a:gd name="connsiteY40" fmla="*/ 1843797 h 2200908"/>
              <a:gd name="connsiteX41" fmla="*/ 1078992 w 1664208"/>
              <a:gd name="connsiteY41" fmla="*/ 1880373 h 2200908"/>
              <a:gd name="connsiteX42" fmla="*/ 1033272 w 1664208"/>
              <a:gd name="connsiteY42" fmla="*/ 1916949 h 2200908"/>
              <a:gd name="connsiteX43" fmla="*/ 969264 w 1664208"/>
              <a:gd name="connsiteY43" fmla="*/ 1935237 h 2200908"/>
              <a:gd name="connsiteX44" fmla="*/ 886968 w 1664208"/>
              <a:gd name="connsiteY44" fmla="*/ 1971813 h 2200908"/>
              <a:gd name="connsiteX45" fmla="*/ 859536 w 1664208"/>
              <a:gd name="connsiteY45" fmla="*/ 1980957 h 2200908"/>
              <a:gd name="connsiteX46" fmla="*/ 832104 w 1664208"/>
              <a:gd name="connsiteY46" fmla="*/ 2008389 h 2200908"/>
              <a:gd name="connsiteX47" fmla="*/ 694944 w 1664208"/>
              <a:gd name="connsiteY47" fmla="*/ 2035821 h 2200908"/>
              <a:gd name="connsiteX48" fmla="*/ 658368 w 1664208"/>
              <a:gd name="connsiteY48" fmla="*/ 2063253 h 2200908"/>
              <a:gd name="connsiteX49" fmla="*/ 438912 w 1664208"/>
              <a:gd name="connsiteY49" fmla="*/ 2090685 h 2200908"/>
              <a:gd name="connsiteX50" fmla="*/ 292608 w 1664208"/>
              <a:gd name="connsiteY50" fmla="*/ 2118117 h 2200908"/>
              <a:gd name="connsiteX51" fmla="*/ 182880 w 1664208"/>
              <a:gd name="connsiteY51" fmla="*/ 2145549 h 2200908"/>
              <a:gd name="connsiteX52" fmla="*/ 45720 w 1664208"/>
              <a:gd name="connsiteY52" fmla="*/ 2172981 h 2200908"/>
              <a:gd name="connsiteX53" fmla="*/ 9144 w 1664208"/>
              <a:gd name="connsiteY53" fmla="*/ 2191269 h 2200908"/>
              <a:gd name="connsiteX54" fmla="*/ 36576 w 1664208"/>
              <a:gd name="connsiteY54" fmla="*/ 2163837 h 2200908"/>
              <a:gd name="connsiteX55" fmla="*/ 91440 w 1664208"/>
              <a:gd name="connsiteY55" fmla="*/ 2145549 h 220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664208" h="2200908">
                <a:moveTo>
                  <a:pt x="91440" y="2145549"/>
                </a:moveTo>
                <a:cubicBezTo>
                  <a:pt x="105156" y="2144025"/>
                  <a:pt x="113219" y="2162500"/>
                  <a:pt x="118872" y="2154693"/>
                </a:cubicBezTo>
                <a:cubicBezTo>
                  <a:pt x="238387" y="1989649"/>
                  <a:pt x="261450" y="1928803"/>
                  <a:pt x="329184" y="1779789"/>
                </a:cubicBezTo>
                <a:cubicBezTo>
                  <a:pt x="341948" y="1720225"/>
                  <a:pt x="373854" y="1585732"/>
                  <a:pt x="374904" y="1523757"/>
                </a:cubicBezTo>
                <a:cubicBezTo>
                  <a:pt x="377229" y="1386583"/>
                  <a:pt x="368808" y="1249437"/>
                  <a:pt x="365760" y="1112277"/>
                </a:cubicBezTo>
                <a:cubicBezTo>
                  <a:pt x="381000" y="993405"/>
                  <a:pt x="381878" y="871792"/>
                  <a:pt x="411480" y="755661"/>
                </a:cubicBezTo>
                <a:cubicBezTo>
                  <a:pt x="422338" y="713064"/>
                  <a:pt x="460751" y="682840"/>
                  <a:pt x="484632" y="645933"/>
                </a:cubicBezTo>
                <a:cubicBezTo>
                  <a:pt x="494287" y="631012"/>
                  <a:pt x="499497" y="612780"/>
                  <a:pt x="512064" y="600213"/>
                </a:cubicBezTo>
                <a:cubicBezTo>
                  <a:pt x="527606" y="584671"/>
                  <a:pt x="549645" y="577216"/>
                  <a:pt x="566928" y="563637"/>
                </a:cubicBezTo>
                <a:cubicBezTo>
                  <a:pt x="820050" y="364755"/>
                  <a:pt x="472091" y="619694"/>
                  <a:pt x="713232" y="453909"/>
                </a:cubicBezTo>
                <a:cubicBezTo>
                  <a:pt x="738349" y="436641"/>
                  <a:pt x="759412" y="413241"/>
                  <a:pt x="786384" y="399045"/>
                </a:cubicBezTo>
                <a:cubicBezTo>
                  <a:pt x="817954" y="382429"/>
                  <a:pt x="854283" y="376769"/>
                  <a:pt x="886968" y="362469"/>
                </a:cubicBezTo>
                <a:cubicBezTo>
                  <a:pt x="903251" y="355345"/>
                  <a:pt x="916792" y="342985"/>
                  <a:pt x="932688" y="335037"/>
                </a:cubicBezTo>
                <a:cubicBezTo>
                  <a:pt x="947369" y="327696"/>
                  <a:pt x="964060" y="324720"/>
                  <a:pt x="978408" y="316749"/>
                </a:cubicBezTo>
                <a:cubicBezTo>
                  <a:pt x="991730" y="309348"/>
                  <a:pt x="1001110" y="295623"/>
                  <a:pt x="1014984" y="289317"/>
                </a:cubicBezTo>
                <a:cubicBezTo>
                  <a:pt x="1035185" y="280135"/>
                  <a:pt x="1057656" y="277125"/>
                  <a:pt x="1078992" y="271029"/>
                </a:cubicBezTo>
                <a:cubicBezTo>
                  <a:pt x="1139494" y="225652"/>
                  <a:pt x="1091924" y="254526"/>
                  <a:pt x="1179576" y="225309"/>
                </a:cubicBezTo>
                <a:cubicBezTo>
                  <a:pt x="1195148" y="220118"/>
                  <a:pt x="1210297" y="213687"/>
                  <a:pt x="1225296" y="207021"/>
                </a:cubicBezTo>
                <a:cubicBezTo>
                  <a:pt x="1237752" y="201485"/>
                  <a:pt x="1248940" y="193044"/>
                  <a:pt x="1261872" y="188733"/>
                </a:cubicBezTo>
                <a:cubicBezTo>
                  <a:pt x="1276616" y="183818"/>
                  <a:pt x="1292352" y="182637"/>
                  <a:pt x="1307592" y="179589"/>
                </a:cubicBezTo>
                <a:cubicBezTo>
                  <a:pt x="1316736" y="173493"/>
                  <a:pt x="1325194" y="166216"/>
                  <a:pt x="1335024" y="161301"/>
                </a:cubicBezTo>
                <a:cubicBezTo>
                  <a:pt x="1343645" y="156990"/>
                  <a:pt x="1354436" y="157504"/>
                  <a:pt x="1362456" y="152157"/>
                </a:cubicBezTo>
                <a:cubicBezTo>
                  <a:pt x="1373216" y="144984"/>
                  <a:pt x="1379954" y="133004"/>
                  <a:pt x="1389888" y="124725"/>
                </a:cubicBezTo>
                <a:cubicBezTo>
                  <a:pt x="1398331" y="117690"/>
                  <a:pt x="1408176" y="112533"/>
                  <a:pt x="1417320" y="106437"/>
                </a:cubicBezTo>
                <a:cubicBezTo>
                  <a:pt x="1488278" y="0"/>
                  <a:pt x="1419257" y="91999"/>
                  <a:pt x="1444752" y="353325"/>
                </a:cubicBezTo>
                <a:cubicBezTo>
                  <a:pt x="1448126" y="387913"/>
                  <a:pt x="1462065" y="420662"/>
                  <a:pt x="1472184" y="453909"/>
                </a:cubicBezTo>
                <a:cubicBezTo>
                  <a:pt x="1510302" y="579155"/>
                  <a:pt x="1499292" y="538497"/>
                  <a:pt x="1545336" y="645933"/>
                </a:cubicBezTo>
                <a:cubicBezTo>
                  <a:pt x="1551802" y="661020"/>
                  <a:pt x="1556746" y="676750"/>
                  <a:pt x="1563624" y="691653"/>
                </a:cubicBezTo>
                <a:cubicBezTo>
                  <a:pt x="1575048" y="716406"/>
                  <a:pt x="1589128" y="739893"/>
                  <a:pt x="1600200" y="764805"/>
                </a:cubicBezTo>
                <a:cubicBezTo>
                  <a:pt x="1613533" y="794804"/>
                  <a:pt x="1626395" y="825102"/>
                  <a:pt x="1636776" y="856245"/>
                </a:cubicBezTo>
                <a:cubicBezTo>
                  <a:pt x="1641691" y="870989"/>
                  <a:pt x="1641831" y="886971"/>
                  <a:pt x="1645920" y="901965"/>
                </a:cubicBezTo>
                <a:cubicBezTo>
                  <a:pt x="1650992" y="920563"/>
                  <a:pt x="1658112" y="938541"/>
                  <a:pt x="1664208" y="956829"/>
                </a:cubicBezTo>
                <a:cubicBezTo>
                  <a:pt x="1657195" y="1044495"/>
                  <a:pt x="1660563" y="1232045"/>
                  <a:pt x="1600200" y="1322589"/>
                </a:cubicBezTo>
                <a:lnTo>
                  <a:pt x="1581912" y="1350021"/>
                </a:lnTo>
                <a:cubicBezTo>
                  <a:pt x="1575816" y="1371357"/>
                  <a:pt x="1575195" y="1395095"/>
                  <a:pt x="1563624" y="1414029"/>
                </a:cubicBezTo>
                <a:cubicBezTo>
                  <a:pt x="1512509" y="1497671"/>
                  <a:pt x="1477750" y="1506820"/>
                  <a:pt x="1426464" y="1578621"/>
                </a:cubicBezTo>
                <a:cubicBezTo>
                  <a:pt x="1395374" y="1622147"/>
                  <a:pt x="1383074" y="1646784"/>
                  <a:pt x="1344168" y="1679205"/>
                </a:cubicBezTo>
                <a:cubicBezTo>
                  <a:pt x="1320753" y="1698718"/>
                  <a:pt x="1294606" y="1714768"/>
                  <a:pt x="1271016" y="1734069"/>
                </a:cubicBezTo>
                <a:cubicBezTo>
                  <a:pt x="1261008" y="1742258"/>
                  <a:pt x="1254042" y="1753895"/>
                  <a:pt x="1243584" y="1761501"/>
                </a:cubicBezTo>
                <a:cubicBezTo>
                  <a:pt x="1220329" y="1778414"/>
                  <a:pt x="1193436" y="1789968"/>
                  <a:pt x="1170432" y="1807221"/>
                </a:cubicBezTo>
                <a:cubicBezTo>
                  <a:pt x="1156638" y="1817566"/>
                  <a:pt x="1147320" y="1833026"/>
                  <a:pt x="1133856" y="1843797"/>
                </a:cubicBezTo>
                <a:cubicBezTo>
                  <a:pt x="1116693" y="1857527"/>
                  <a:pt x="1096768" y="1867445"/>
                  <a:pt x="1078992" y="1880373"/>
                </a:cubicBezTo>
                <a:cubicBezTo>
                  <a:pt x="1063208" y="1891852"/>
                  <a:pt x="1050728" y="1908221"/>
                  <a:pt x="1033272" y="1916949"/>
                </a:cubicBezTo>
                <a:cubicBezTo>
                  <a:pt x="1013425" y="1926873"/>
                  <a:pt x="990041" y="1927446"/>
                  <a:pt x="969264" y="1935237"/>
                </a:cubicBezTo>
                <a:cubicBezTo>
                  <a:pt x="941156" y="1945777"/>
                  <a:pt x="914678" y="1960267"/>
                  <a:pt x="886968" y="1971813"/>
                </a:cubicBezTo>
                <a:cubicBezTo>
                  <a:pt x="878071" y="1975520"/>
                  <a:pt x="868680" y="1977909"/>
                  <a:pt x="859536" y="1980957"/>
                </a:cubicBezTo>
                <a:cubicBezTo>
                  <a:pt x="850392" y="1990101"/>
                  <a:pt x="843876" y="2003038"/>
                  <a:pt x="832104" y="2008389"/>
                </a:cubicBezTo>
                <a:cubicBezTo>
                  <a:pt x="799770" y="2023086"/>
                  <a:pt x="730903" y="2030684"/>
                  <a:pt x="694944" y="2035821"/>
                </a:cubicBezTo>
                <a:cubicBezTo>
                  <a:pt x="682752" y="2044965"/>
                  <a:pt x="672720" y="2058127"/>
                  <a:pt x="658368" y="2063253"/>
                </a:cubicBezTo>
                <a:cubicBezTo>
                  <a:pt x="598343" y="2084691"/>
                  <a:pt x="496960" y="2086539"/>
                  <a:pt x="438912" y="2090685"/>
                </a:cubicBezTo>
                <a:cubicBezTo>
                  <a:pt x="382810" y="2100035"/>
                  <a:pt x="352899" y="2104414"/>
                  <a:pt x="292608" y="2118117"/>
                </a:cubicBezTo>
                <a:cubicBezTo>
                  <a:pt x="255844" y="2126472"/>
                  <a:pt x="219684" y="2137370"/>
                  <a:pt x="182880" y="2145549"/>
                </a:cubicBezTo>
                <a:cubicBezTo>
                  <a:pt x="137365" y="2155663"/>
                  <a:pt x="91440" y="2163837"/>
                  <a:pt x="45720" y="2172981"/>
                </a:cubicBezTo>
                <a:cubicBezTo>
                  <a:pt x="33528" y="2179077"/>
                  <a:pt x="18783" y="2200908"/>
                  <a:pt x="9144" y="2191269"/>
                </a:cubicBezTo>
                <a:cubicBezTo>
                  <a:pt x="0" y="2182125"/>
                  <a:pt x="24639" y="2168811"/>
                  <a:pt x="36576" y="2163837"/>
                </a:cubicBezTo>
                <a:cubicBezTo>
                  <a:pt x="82054" y="2144888"/>
                  <a:pt x="77724" y="2147073"/>
                  <a:pt x="91440" y="2145549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малышей</a:t>
            </a:r>
          </a:p>
        </p:txBody>
      </p:sp>
      <p:sp>
        <p:nvSpPr>
          <p:cNvPr id="27" name="Овал 26">
            <a:hlinkClick r:id="rId16" action="ppaction://hlinksldjump"/>
          </p:cNvPr>
          <p:cNvSpPr/>
          <p:nvPr/>
        </p:nvSpPr>
        <p:spPr>
          <a:xfrm>
            <a:off x="7143750" y="5000625"/>
            <a:ext cx="1643063" cy="164306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Прочитай слова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первым буквам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картинок</a:t>
            </a:r>
          </a:p>
        </p:txBody>
      </p:sp>
      <p:sp>
        <p:nvSpPr>
          <p:cNvPr id="53" name="Управляющая кнопка: домой 52">
            <a:hlinkClick r:id="" action="ppaction://hlinkshowjump?jump=firstslide" highlightClick="1"/>
            <a:hlinkHover r:id="rId17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гном физ 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9109075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5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1000125" y="1000125"/>
            <a:ext cx="72278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Читаем в школе.</a:t>
            </a:r>
          </a:p>
        </p:txBody>
      </p:sp>
      <p:sp>
        <p:nvSpPr>
          <p:cNvPr id="23556" name="TextBox 2"/>
          <p:cNvSpPr txBox="1">
            <a:spLocks noChangeArrowheads="1"/>
          </p:cNvSpPr>
          <p:nvPr/>
        </p:nvSpPr>
        <p:spPr bwMode="auto">
          <a:xfrm>
            <a:off x="5929313" y="5286375"/>
            <a:ext cx="28908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Автор: Богапова  З.Ф.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МОУ «Гимназия №4»</a:t>
            </a:r>
          </a:p>
          <a:p>
            <a:pPr eaLnBrk="1" hangingPunct="1"/>
            <a:r>
              <a:rPr lang="ru-RU">
                <a:latin typeface="Times New Roman" pitchFamily="18" charset="0"/>
                <a:cs typeface="Times New Roman" pitchFamily="18" charset="0"/>
              </a:rPr>
              <a:t>Г. Казани</a:t>
            </a:r>
          </a:p>
        </p:txBody>
      </p:sp>
      <p:pic>
        <p:nvPicPr>
          <p:cNvPr id="23557" name="Рисунок 3" descr="учениц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357438"/>
            <a:ext cx="3648075" cy="390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читаем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4" descr="фо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36525"/>
            <a:ext cx="8572500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500313" y="928688"/>
            <a:ext cx="43005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Прочитай слова</a:t>
            </a:r>
          </a:p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 по первым буквам </a:t>
            </a:r>
          </a:p>
          <a:p>
            <a:pPr algn="ctr" eaLnBrk="1" hangingPunct="1"/>
            <a:r>
              <a:rPr lang="ru-RU" sz="3600" b="1">
                <a:latin typeface="Times New Roman" pitchFamily="18" charset="0"/>
                <a:cs typeface="Times New Roman" pitchFamily="18" charset="0"/>
              </a:rPr>
              <a:t>картинок</a:t>
            </a: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1" t="16675" r="19749" b="26628"/>
          <a:stretch>
            <a:fillRect/>
          </a:stretch>
        </p:blipFill>
        <p:spPr bwMode="auto">
          <a:xfrm>
            <a:off x="2000250" y="2786063"/>
            <a:ext cx="5214938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6669" name="Рисунок 4" descr="баран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714500"/>
            <a:ext cx="115252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0" name="Рисунок 5" descr="аис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1" name="Рисунок 6" descr="аис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500188"/>
            <a:ext cx="798512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2" name="Рисунок 7" descr="ножницы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571625"/>
            <a:ext cx="8477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3" name="Рисунок 8" descr="ножницы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500188"/>
            <a:ext cx="8477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7693" name="Рисунок 4" descr="баран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714500"/>
            <a:ext cx="115252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4" name="Рисунок 9" descr="арбуз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5" name="Рисунок 10" descr="ель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428750"/>
            <a:ext cx="931863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6" name="Рисунок 11" descr="карандаше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500188"/>
            <a:ext cx="6921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97" name="Рисунок 12" descr="лев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500188"/>
            <a:ext cx="9286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8717" name="Рисунок 5" descr="аист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798513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8" name="Рисунок 9" descr="пальма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500188"/>
            <a:ext cx="703262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19" name="Рисунок 10" descr="роз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500188"/>
            <a:ext cx="10382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20" name="Рисунок 11" descr="улитка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643063"/>
            <a:ext cx="1047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21" name="Рисунок 12" descr="самолёт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571625"/>
            <a:ext cx="1101725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9741" name="Рисунок 9" descr="ЛИС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701800"/>
            <a:ext cx="1071563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2" name="Рисунок 10" descr="обез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500188"/>
            <a:ext cx="7556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3" name="Рисунок 11" descr="дом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500188"/>
            <a:ext cx="11207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4" name="Рисунок 12" descr="корабль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571625"/>
            <a:ext cx="10826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5" name="Рисунок 13" descr="арбуз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65" name="Рисунок 9" descr="дом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428750"/>
            <a:ext cx="1098550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6" name="Рисунок 10" descr="обез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500188"/>
            <a:ext cx="7556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7" name="Рисунок 11" descr="самолёт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643063"/>
            <a:ext cx="1101725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8" name="Рисунок 12" descr="клубок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643063"/>
            <a:ext cx="1039812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9" name="Рисунок 13" descr="аист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500188"/>
            <a:ext cx="79851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789" name="Рисунок 9" descr="петух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71625"/>
            <a:ext cx="11207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0" name="Рисунок 10" descr="торт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500188"/>
            <a:ext cx="1052512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1" name="Рисунок 11" descr="индю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11442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2" name="Рисунок 12" descr="цып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643063"/>
            <a:ext cx="965200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93" name="Рисунок 13" descr="арбуз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643063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500063" y="357188"/>
            <a:ext cx="8358187" cy="629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Игра «Составь слова»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устно с помощью взрослого из кубиков составляют четыре слова, затем проверяют. Кому трудно составлять слова, может сразу читать слоги или готовые слова.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Игра «Читаем с волшебником»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слово, и из шляпы волшебника ( при клике на ней) появляется то, что они прочитали. 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Игра «Прочитай слово»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Выскакивают  4 кубика с буквами. Дети читают слова, а затем появляется картинка.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Игра «Найди ошибку»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Служанка Ошибка предлагает по три написания одного слова. Дети читают слова и ищут правильное написание слова, «кликают» на нём. Правильно написанное слово увеличивается в размерах, а неверно написанное слово становится прозрачным.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Игра «Учимся читать»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Выскакивают  3  кубика с буквами. Дети читают слова, а затем появляется картинка.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Игра «Учимся читать слова»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Ребёнок читает слово на цветной карточке, затем «кликает» на эту карточку, появляется картинка.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Игра «Читаем вывески», «Читаем вывески - 2».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дочка научилась читать  первые слова из окна автобуса. Попробуйте, может получится. Сначала читайте вместе с ребёнком. Поощряйте, если он успел прочитать слово сам.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Игра «Читаем слоги»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слоги. Путём анимации в слогах меняется гласная.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Игра «Кто как говорит 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 слова, которые издают животные, люди или предметы. Кликнув на звуке, можно услышать, как на самом деле звучат их голоса.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Игра «Ребусы»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разгадывают ребусы.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 Игра «Загадки»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читают загадки и находят отгадки кликом мышки.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 Игра «Звуковой анализ слова»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к картинкам под руководством взрослых составляют звуковые схемы.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 «Моя первая книжка»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Иллюстрированные стихи Агнии Барто. Их можно читать, учить наизусть.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 Игра «Прочитай слова по первым буквам картинок»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по первым буквам картинок составляют слова, затем идёт проверка.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 Игра «Читаем в школе»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1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доске сменяются  слова, дети должны успевать их читать.</a:t>
            </a:r>
            <a:endParaRPr lang="ru-RU" sz="600"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0" descr="фо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00188" y="1428750"/>
          <a:ext cx="6096000" cy="153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00188" y="3214688"/>
          <a:ext cx="6096000" cy="1554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54162"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r>
                        <a:rPr lang="ru-RU" sz="9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9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3214688"/>
          <a:ext cx="6096000" cy="1531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185858"/>
                <a:gridCol w="1252542"/>
                <a:gridCol w="1219200"/>
                <a:gridCol w="1219200"/>
              </a:tblGrid>
              <a:tr h="153193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2813" name="Рисунок 9" descr="ТОПО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A"/>
              </a:clrFrom>
              <a:clrTo>
                <a:srgbClr val="FFFE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289327">
            <a:off x="1543050" y="1543050"/>
            <a:ext cx="1252538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4" name="Рисунок 10" descr="улитка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71625"/>
            <a:ext cx="1047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5" name="Рисунок 11" descr="черепах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643063"/>
            <a:ext cx="104775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6" name="Рисунок 12" descr="ключ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325" y="1571625"/>
            <a:ext cx="701675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7" name="Рисунок 13" descr="арбуз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571625"/>
            <a:ext cx="1038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8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8279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з    а   б    о    р</a:t>
            </a:r>
          </a:p>
        </p:txBody>
      </p:sp>
      <p:pic>
        <p:nvPicPr>
          <p:cNvPr id="71688" name="Рисунок 9" descr="забор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7188"/>
            <a:ext cx="43815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6596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в   а    г    о   н</a:t>
            </a:r>
          </a:p>
        </p:txBody>
      </p:sp>
      <p:pic>
        <p:nvPicPr>
          <p:cNvPr id="72712" name="Рисунок 9" descr="вагон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28625"/>
            <a:ext cx="2651125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Рисунок 8" descr="жираф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85750"/>
            <a:ext cx="198755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38" y="4357688"/>
            <a:ext cx="79406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ж   и   р    а   ф</a:t>
            </a:r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28148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57250" y="4357688"/>
            <a:ext cx="77343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а    р   а    н</a:t>
            </a:r>
          </a:p>
        </p:txBody>
      </p:sp>
      <p:pic>
        <p:nvPicPr>
          <p:cNvPr id="74760" name="Рисунок 9" descr="баран3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500063"/>
            <a:ext cx="3203575" cy="348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Рисунок 1" descr="арбуз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14313"/>
            <a:ext cx="350520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4438" y="4357688"/>
            <a:ext cx="69040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а   р   б   у   з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Рисунок 1" descr="белка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14313"/>
            <a:ext cx="3757613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50" y="4500563"/>
            <a:ext cx="73644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 е   л   к   а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74713" y="4500563"/>
            <a:ext cx="7483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и  ш   к   а</a:t>
            </a:r>
          </a:p>
        </p:txBody>
      </p:sp>
      <p:pic>
        <p:nvPicPr>
          <p:cNvPr id="77832" name="Рисунок 9" descr="мишка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571500"/>
            <a:ext cx="3348038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Рисунок 10" descr="реп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14313"/>
            <a:ext cx="2600325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74713" y="4500563"/>
            <a:ext cx="74533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р   е    п   к   а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69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700" y="478155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570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94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" y="4716463"/>
            <a:ext cx="8058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а   л  и   н  а</a:t>
            </a:r>
          </a:p>
        </p:txBody>
      </p:sp>
      <p:pic>
        <p:nvPicPr>
          <p:cNvPr id="146441" name="Рисунок 9" descr="малин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28625"/>
            <a:ext cx="3857625" cy="357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" descr="фо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472" r="3569" b="50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476375" y="981075"/>
            <a:ext cx="70818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4400">
                <a:latin typeface="Times New Roman" pitchFamily="18" charset="0"/>
                <a:cs typeface="Times New Roman" pitchFamily="18" charset="0"/>
              </a:rPr>
              <a:t>Физминутка  для  малышей  </a:t>
            </a:r>
          </a:p>
        </p:txBody>
      </p:sp>
      <p:pic>
        <p:nvPicPr>
          <p:cNvPr id="6148" name="Рисунок 4" descr="малыш физм 6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84463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6684963" y="5805488"/>
            <a:ext cx="227965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>
                <a:latin typeface="Calibri" pitchFamily="34" charset="0"/>
              </a:rPr>
              <a:t>Автор: Богапова З.Ф.</a:t>
            </a:r>
          </a:p>
          <a:p>
            <a:pPr eaLnBrk="1" hangingPunct="1"/>
            <a:r>
              <a:rPr lang="ru-RU">
                <a:latin typeface="Calibri" pitchFamily="34" charset="0"/>
              </a:rPr>
              <a:t>МОУ «Гимназия №4»</a:t>
            </a:r>
          </a:p>
          <a:p>
            <a:pPr eaLnBrk="1" hangingPunct="1"/>
            <a:r>
              <a:rPr lang="ru-RU">
                <a:latin typeface="Calibri" pitchFamily="34" charset="0"/>
              </a:rPr>
              <a:t>Г. Казань</a:t>
            </a:r>
          </a:p>
        </p:txBody>
      </p:sp>
      <p:pic>
        <p:nvPicPr>
          <p:cNvPr id="6" name="gub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1063" y="285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Рисунок 20" descr="шляп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69888"/>
            <a:ext cx="4071937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000125" y="4573588"/>
            <a:ext cx="6985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ш  л   я   п  а</a:t>
            </a:r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согласный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08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30300" y="4573588"/>
            <a:ext cx="68754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н   и  г   а</a:t>
            </a:r>
          </a:p>
        </p:txBody>
      </p:sp>
      <p:pic>
        <p:nvPicPr>
          <p:cNvPr id="148488" name="Рисунок 8" descr="книг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285875"/>
            <a:ext cx="567690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Управляющая кнопка: домой 8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Рисунок 1" descr="утка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57188"/>
            <a:ext cx="310832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54150" y="4502150"/>
            <a:ext cx="61150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у    т   к    а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Рисунок 2" descr="слив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28625"/>
            <a:ext cx="268605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2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8688" y="4645025"/>
            <a:ext cx="74136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л   и   в   а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Рисунок 1" descr="ХЛЕБ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85750"/>
            <a:ext cx="3403600" cy="35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35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8950" y="4645025"/>
            <a:ext cx="60388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х   л    е    б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Рисунок 24" descr="мяч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"/>
            <a:ext cx="2427287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45386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я   ч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4418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 е   ч</a:t>
            </a:r>
          </a:p>
        </p:txBody>
      </p:sp>
      <p:pic>
        <p:nvPicPr>
          <p:cNvPr id="153606" name="Рисунок 6" descr="меч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41306">
            <a:off x="3900488" y="431800"/>
            <a:ext cx="2776537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6188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 е    н   ь</a:t>
            </a:r>
          </a:p>
        </p:txBody>
      </p:sp>
      <p:pic>
        <p:nvPicPr>
          <p:cNvPr id="154630" name="Рисунок 6" descr="пень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0"/>
            <a:ext cx="4575175" cy="438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143125" y="4502150"/>
            <a:ext cx="6172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п    е    ч   ь</a:t>
            </a:r>
          </a:p>
        </p:txBody>
      </p:sp>
      <p:pic>
        <p:nvPicPr>
          <p:cNvPr id="155654" name="Рисунок 7" descr="мич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428625"/>
            <a:ext cx="2428875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Рисунок 1" descr="окно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571500"/>
            <a:ext cx="2214563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22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325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97025" y="4357688"/>
            <a:ext cx="56054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к   н   о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малыш физм 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Рисунок 1" descr="мёд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28625"/>
            <a:ext cx="275431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0313" y="4429125"/>
            <a:ext cx="46561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м   ё    д 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4429125"/>
            <a:ext cx="46720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и    т </a:t>
            </a:r>
          </a:p>
        </p:txBody>
      </p:sp>
      <p:pic>
        <p:nvPicPr>
          <p:cNvPr id="158726" name="Рисунок 6" descr="кит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642938"/>
            <a:ext cx="3521075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Рисунок 1" descr="ос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14313"/>
            <a:ext cx="2881312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25713" y="4502150"/>
            <a:ext cx="41163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с    а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Рисунок 1" descr="орёл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85750"/>
            <a:ext cx="2625725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71487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14500" y="4716463"/>
            <a:ext cx="61071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о   р    ё    л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Рисунок 6" descr="синица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0"/>
            <a:ext cx="309562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496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и   н   и  ц   а</a:t>
            </a:r>
          </a:p>
        </p:txBody>
      </p:sp>
      <p:sp>
        <p:nvSpPr>
          <p:cNvPr id="15" name="Управляющая кнопка: домой 14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305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е   р   ё   з   а</a:t>
            </a:r>
          </a:p>
        </p:txBody>
      </p:sp>
      <p:pic>
        <p:nvPicPr>
          <p:cNvPr id="162825" name="Рисунок 14" descr="берёз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85750"/>
            <a:ext cx="1944687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омой 14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63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согласный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согласный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8575" y="478631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7188" y="4645025"/>
            <a:ext cx="8483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д   е   р   е   в   о</a:t>
            </a:r>
          </a:p>
        </p:txBody>
      </p:sp>
      <p:pic>
        <p:nvPicPr>
          <p:cNvPr id="163849" name="Рисунок 14" descr="дерево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3913" y="241300"/>
            <a:ext cx="285115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Управляющая кнопка: домой 14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Рисунок 1" descr="сани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2463" y="828675"/>
            <a:ext cx="5221287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6434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62100" y="4645025"/>
            <a:ext cx="6153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с    а   н    и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Рисунок 12" descr="лейк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57188"/>
            <a:ext cx="4364038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388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5213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8275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8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575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8200" y="46609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28688" y="4643438"/>
            <a:ext cx="74596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 е   й   к   а</a:t>
            </a:r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Рисунок 1" descr="лев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14313"/>
            <a:ext cx="2617787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97150" y="4502150"/>
            <a:ext cx="45497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л   е    в </a:t>
            </a: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малыш физм 4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Рисунок 1" descr="ключ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85750"/>
            <a:ext cx="1714500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429125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68463" y="4357688"/>
            <a:ext cx="5683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л   ю  ч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Рисунок 1" descr="бочка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57188"/>
            <a:ext cx="3332162" cy="327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4567238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57313" y="4502150"/>
            <a:ext cx="68214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б   о   ч   к  а</a:t>
            </a:r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Рисунок 1" descr="кактус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14313"/>
            <a:ext cx="222091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963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388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572000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502150"/>
            <a:ext cx="7988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к   а  к   т   у  с</a:t>
            </a:r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Рисунок 1" descr="инэ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85750"/>
            <a:ext cx="2681287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согласный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гласный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500563"/>
            <a:ext cx="1352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97025" y="4357688"/>
            <a:ext cx="61468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9600" b="1">
                <a:latin typeface="Times New Roman" pitchFamily="18" charset="0"/>
                <a:cs typeface="Times New Roman" pitchFamily="18" charset="0"/>
              </a:rPr>
              <a:t>и   г    л    а</a:t>
            </a:r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extBox 3"/>
          <p:cNvSpPr txBox="1">
            <a:spLocks noChangeArrowheads="1"/>
          </p:cNvSpPr>
          <p:nvPr/>
        </p:nvSpPr>
        <p:spPr bwMode="auto">
          <a:xfrm>
            <a:off x="928688" y="928688"/>
            <a:ext cx="495617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Прочитай загадку </a:t>
            </a:r>
          </a:p>
          <a:p>
            <a:pPr algn="ctr" eaLnBrk="1" hangingPunct="1"/>
            <a:r>
              <a:rPr lang="ru-RU" sz="4400" b="1">
                <a:latin typeface="Times New Roman" pitchFamily="18" charset="0"/>
                <a:cs typeface="Times New Roman" pitchFamily="18" charset="0"/>
              </a:rPr>
              <a:t>и найди отгадку.</a:t>
            </a:r>
          </a:p>
        </p:txBody>
      </p:sp>
      <p:pic>
        <p:nvPicPr>
          <p:cNvPr id="172035" name="Рисунок 2" descr="б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1643063"/>
            <a:ext cx="3490912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"/>
          <p:cNvSpPr>
            <a:spLocks noChangeArrowheads="1"/>
          </p:cNvSpPr>
          <p:nvPr/>
        </p:nvSpPr>
        <p:spPr bwMode="auto">
          <a:xfrm>
            <a:off x="1071563" y="714375"/>
            <a:ext cx="67405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ЗУБОВ МНОГО,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А НИЧЕГО НЕ ЕСТ.</a:t>
            </a:r>
          </a:p>
        </p:txBody>
      </p:sp>
      <p:pic>
        <p:nvPicPr>
          <p:cNvPr id="7171" name="Рисунок 2" descr="Untitled12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3" y="4214813"/>
            <a:ext cx="31432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3" descr="пил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3000375"/>
            <a:ext cx="2063750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Рисунок 4" descr="щу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857625"/>
            <a:ext cx="2257425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акул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429000"/>
            <a:ext cx="21526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3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1"/>
          <p:cNvSpPr>
            <a:spLocks noChangeArrowheads="1"/>
          </p:cNvSpPr>
          <p:nvPr/>
        </p:nvSpPr>
        <p:spPr bwMode="auto">
          <a:xfrm>
            <a:off x="928688" y="571500"/>
            <a:ext cx="73882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ЖИДКО, А НЕ ВОДА. </a:t>
            </a:r>
          </a:p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БЕЛО, А НЕ СНЕГ.</a:t>
            </a:r>
          </a:p>
        </p:txBody>
      </p:sp>
      <p:pic>
        <p:nvPicPr>
          <p:cNvPr id="8195" name="Рисунок 2" descr="гусь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1875"/>
            <a:ext cx="2009775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Рисунок 3" descr="молоко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571875"/>
            <a:ext cx="993775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Рисунок 4" descr="мороженое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5188" y="3786188"/>
            <a:ext cx="1085850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 descr="сок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3214688"/>
            <a:ext cx="12922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1"/>
          <p:cNvSpPr>
            <a:spLocks noChangeArrowheads="1"/>
          </p:cNvSpPr>
          <p:nvPr/>
        </p:nvSpPr>
        <p:spPr bwMode="auto">
          <a:xfrm>
            <a:off x="1428750" y="642938"/>
            <a:ext cx="57975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6192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ДВА БРЮШКА, </a:t>
            </a:r>
          </a:p>
          <a:p>
            <a:pPr algn="ctr">
              <a:tabLst>
                <a:tab pos="16192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ЧЕТЫРЕ УШКА.</a:t>
            </a:r>
          </a:p>
        </p:txBody>
      </p:sp>
      <p:pic>
        <p:nvPicPr>
          <p:cNvPr id="9219" name="Рисунок 2" descr="баран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857625"/>
            <a:ext cx="1928812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3" descr="динозавр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786188"/>
            <a:ext cx="2066925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4" descr="заяц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500313"/>
            <a:ext cx="1976438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Рисунок 5" descr="подушк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3214688"/>
            <a:ext cx="17430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"/>
          <p:cNvSpPr>
            <a:spLocks noChangeArrowheads="1"/>
          </p:cNvSpPr>
          <p:nvPr/>
        </p:nvSpPr>
        <p:spPr bwMode="auto">
          <a:xfrm>
            <a:off x="714375" y="285750"/>
            <a:ext cx="7599363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НА ДНЕ, ГДЕ ТИХО И </a:t>
            </a:r>
          </a:p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ТЕПЛО, ЛЕЖИТ </a:t>
            </a:r>
          </a:p>
          <a:p>
            <a:pPr>
              <a:tabLst>
                <a:tab pos="21145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УСАТОЕ БРЕВНО.	</a:t>
            </a:r>
          </a:p>
        </p:txBody>
      </p:sp>
      <p:pic>
        <p:nvPicPr>
          <p:cNvPr id="11267" name="Рисунок 2" descr="рак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3613" y="3767138"/>
            <a:ext cx="1270000" cy="212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3" descr="рыбк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000500"/>
            <a:ext cx="2038350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4" descr="сом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214813"/>
            <a:ext cx="1757362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5" descr="бревно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929063"/>
            <a:ext cx="185737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2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"/>
          <p:cNvSpPr>
            <a:spLocks noChangeArrowheads="1"/>
          </p:cNvSpPr>
          <p:nvPr/>
        </p:nvSpPr>
        <p:spPr bwMode="auto">
          <a:xfrm>
            <a:off x="98425" y="214313"/>
            <a:ext cx="89741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КАКОЙ КОНЬ ЗЕМЛЮ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ПАШЕТ, А СЕНА НЕ ЕСТ?</a:t>
            </a:r>
          </a:p>
        </p:txBody>
      </p:sp>
      <p:pic>
        <p:nvPicPr>
          <p:cNvPr id="13315" name="Рисунок 2" descr="а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3429000"/>
            <a:ext cx="157162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Рисунок 3" descr="тракто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143375"/>
            <a:ext cx="14287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4" descr="экскавато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9888" y="3214688"/>
            <a:ext cx="2017712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лошадка2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929063"/>
            <a:ext cx="26384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малыш физм 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"/>
          <p:cNvSpPr>
            <a:spLocks noChangeArrowheads="1"/>
          </p:cNvSpPr>
          <p:nvPr/>
        </p:nvSpPr>
        <p:spPr bwMode="auto">
          <a:xfrm>
            <a:off x="420688" y="285750"/>
            <a:ext cx="8723312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У РОДИТЕЛЕЙ И ДЕТОК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ВСЯ ОДЕЖДА </a:t>
            </a:r>
          </a:p>
          <a:p>
            <a:pPr algn="ctr"/>
            <a:r>
              <a:rPr lang="ru-RU" sz="5400" b="1">
                <a:latin typeface="Times New Roman" pitchFamily="18" charset="0"/>
                <a:cs typeface="Times New Roman" pitchFamily="18" charset="0"/>
              </a:rPr>
              <a:t>ИЗ МОНЕТОК.</a:t>
            </a:r>
          </a:p>
        </p:txBody>
      </p:sp>
      <p:pic>
        <p:nvPicPr>
          <p:cNvPr id="14340" name="Рисунок 3" descr="ёж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598988"/>
            <a:ext cx="1643062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4" descr="рыба ж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929188"/>
            <a:ext cx="17653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Рисунок 5" descr="улитка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214688"/>
            <a:ext cx="131286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Рисунок 6" descr="черепах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4071938"/>
            <a:ext cx="15430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"/>
          <p:cNvSpPr>
            <a:spLocks noChangeArrowheads="1"/>
          </p:cNvSpPr>
          <p:nvPr/>
        </p:nvSpPr>
        <p:spPr bwMode="auto">
          <a:xfrm>
            <a:off x="857250" y="357188"/>
            <a:ext cx="66341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ЯЗЫКА НЕТ,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А РАССКАЗЫВАЕТ.</a:t>
            </a:r>
          </a:p>
        </p:txBody>
      </p:sp>
      <p:pic>
        <p:nvPicPr>
          <p:cNvPr id="15363" name="Рисунок 2" descr="ббб (2)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429000"/>
            <a:ext cx="1671637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3" descr="книга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786313"/>
            <a:ext cx="256857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4" descr="робот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2643188"/>
            <a:ext cx="2068513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5" descr="щук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143375"/>
            <a:ext cx="21923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53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1"/>
          <p:cNvSpPr>
            <a:spLocks noChangeArrowheads="1"/>
          </p:cNvSpPr>
          <p:nvPr/>
        </p:nvSpPr>
        <p:spPr bwMode="auto">
          <a:xfrm>
            <a:off x="228600" y="357188"/>
            <a:ext cx="89154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ИЗ ГОРЯЧЕГО КОЛОДЦА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ЧЕРЕЗ НОС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ВОДИЦА ЛЬЁТСЯ.</a:t>
            </a:r>
          </a:p>
        </p:txBody>
      </p:sp>
      <p:pic>
        <p:nvPicPr>
          <p:cNvPr id="16387" name="Рисунок 2" descr="вулк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690812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3" descr="дым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3857625"/>
            <a:ext cx="2079625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4" descr="кран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500563"/>
            <a:ext cx="1333500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5" descr="чайни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714750"/>
            <a:ext cx="1555750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7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"/>
          <p:cNvSpPr>
            <a:spLocks noChangeArrowheads="1"/>
          </p:cNvSpPr>
          <p:nvPr/>
        </p:nvSpPr>
        <p:spPr bwMode="auto">
          <a:xfrm>
            <a:off x="500063" y="428625"/>
            <a:ext cx="77533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ПАДАЮТ С ВЕТКИ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ЗОЛОТЫЕ МОНЕТКИ.</a:t>
            </a:r>
          </a:p>
        </p:txBody>
      </p:sp>
      <p:pic>
        <p:nvPicPr>
          <p:cNvPr id="17411" name="Рисунок 2" descr="ветка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286250"/>
            <a:ext cx="2357437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3" descr="осень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2500313"/>
            <a:ext cx="24638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4" descr="РЯБИНА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143375"/>
            <a:ext cx="1865312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5" descr="солнце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357438"/>
            <a:ext cx="1885950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4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"/>
          <p:cNvSpPr>
            <a:spLocks noChangeArrowheads="1"/>
          </p:cNvSpPr>
          <p:nvPr/>
        </p:nvSpPr>
        <p:spPr bwMode="auto">
          <a:xfrm>
            <a:off x="1357313" y="357188"/>
            <a:ext cx="61214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САМА ПЁСТРАЯ,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ЕСТ ЗЕЛЁНОЕ,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ДАЁТ БЕЛОЕ.</a:t>
            </a:r>
          </a:p>
        </p:txBody>
      </p:sp>
      <p:pic>
        <p:nvPicPr>
          <p:cNvPr id="18435" name="Рисунок 2" descr="баран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643438"/>
            <a:ext cx="1438275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3" descr="корова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857625"/>
            <a:ext cx="2220912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4" descr="петух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75" y="4143375"/>
            <a:ext cx="172243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5" descr="пчела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357563"/>
            <a:ext cx="1547813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4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4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5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"/>
          <p:cNvSpPr>
            <a:spLocks noChangeArrowheads="1"/>
          </p:cNvSpPr>
          <p:nvPr/>
        </p:nvSpPr>
        <p:spPr bwMode="auto">
          <a:xfrm>
            <a:off x="107950" y="285750"/>
            <a:ext cx="903605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СИДИТ КРАСНА ДЕВИЦА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 ТЕМНИЦЕ, А КОСА </a:t>
            </a:r>
          </a:p>
          <a:p>
            <a:pPr algn="ctr">
              <a:tabLst>
                <a:tab pos="179070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НА УЛИЦЕ.</a:t>
            </a:r>
          </a:p>
        </p:txBody>
      </p:sp>
      <p:pic>
        <p:nvPicPr>
          <p:cNvPr id="19459" name="Рисунок 2" descr="девочка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786188"/>
            <a:ext cx="139065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3" descr="морков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786188"/>
            <a:ext cx="1520825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4" descr="мухомор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13" y="3929063"/>
            <a:ext cx="1824037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5" descr="ябл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4500563"/>
            <a:ext cx="1681163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"/>
          <p:cNvSpPr>
            <a:spLocks noChangeArrowheads="1"/>
          </p:cNvSpPr>
          <p:nvPr/>
        </p:nvSpPr>
        <p:spPr bwMode="auto">
          <a:xfrm>
            <a:off x="214313" y="357188"/>
            <a:ext cx="8929687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САМ АЛЫЙ, САХАРНЫЙ,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КАФТАН ЗЕЛЁНЫЙ,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БАРХАТНЫЙ.</a:t>
            </a:r>
          </a:p>
        </p:txBody>
      </p:sp>
      <p:pic>
        <p:nvPicPr>
          <p:cNvPr id="21507" name="Рисунок 2" descr="ябл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3429000"/>
            <a:ext cx="1731962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3" descr="апельси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643438"/>
            <a:ext cx="1643063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4" descr="арбуз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86250"/>
            <a:ext cx="15906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Рисунок 5" descr="кыяр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3929063"/>
            <a:ext cx="1906587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"/>
          <p:cNvSpPr>
            <a:spLocks noChangeArrowheads="1"/>
          </p:cNvSpPr>
          <p:nvPr/>
        </p:nvSpPr>
        <p:spPr bwMode="auto">
          <a:xfrm>
            <a:off x="357188" y="357188"/>
            <a:ext cx="85661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ДВА КОНЦА, ДВА КОЛЬЦА, </a:t>
            </a:r>
          </a:p>
          <a:p>
            <a:pPr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ПОСЕРЕДИНЕ – ГВОЗДИК.</a:t>
            </a:r>
          </a:p>
        </p:txBody>
      </p:sp>
      <p:pic>
        <p:nvPicPr>
          <p:cNvPr id="23555" name="Рисунок 2" descr="бараб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357563"/>
            <a:ext cx="222885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3" descr="велосипед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714875"/>
            <a:ext cx="18669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Рисунок 4" descr="гвоздь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786313"/>
            <a:ext cx="210343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Рисунок 5" descr="ножницы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3214688"/>
            <a:ext cx="137636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35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"/>
          <p:cNvSpPr>
            <a:spLocks noChangeArrowheads="1"/>
          </p:cNvSpPr>
          <p:nvPr/>
        </p:nvSpPr>
        <p:spPr bwMode="auto">
          <a:xfrm>
            <a:off x="928688" y="357188"/>
            <a:ext cx="66532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В РУКАХ У ТАНИ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ЗИМА В СТАКАНЕ.</a:t>
            </a:r>
          </a:p>
        </p:txBody>
      </p:sp>
      <p:pic>
        <p:nvPicPr>
          <p:cNvPr id="24579" name="Рисунок 2" descr="айсберг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143250"/>
            <a:ext cx="2500312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3" descr="мороженое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643313"/>
            <a:ext cx="1249362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4" descr="снег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357688"/>
            <a:ext cx="1566863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Рисунок 5" descr="стака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2928938"/>
            <a:ext cx="1173163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1"/>
          <p:cNvSpPr>
            <a:spLocks noChangeArrowheads="1"/>
          </p:cNvSpPr>
          <p:nvPr/>
        </p:nvSpPr>
        <p:spPr bwMode="auto">
          <a:xfrm>
            <a:off x="214313" y="357188"/>
            <a:ext cx="86883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ВЕСЬ АНТОШКА-ШЛЯПКА </a:t>
            </a:r>
          </a:p>
          <a:p>
            <a:pPr algn="ctr"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ДА НОЖКА. ДОЖДЬ </a:t>
            </a:r>
          </a:p>
          <a:p>
            <a:pPr algn="ctr">
              <a:tabLst>
                <a:tab pos="3028950" algn="l"/>
              </a:tabLst>
            </a:pPr>
            <a:r>
              <a:rPr lang="ru-RU" sz="4800" b="1">
                <a:latin typeface="Times New Roman" pitchFamily="18" charset="0"/>
                <a:cs typeface="Times New Roman" pitchFamily="18" charset="0"/>
              </a:rPr>
              <a:t>ПОЙДЁТ -- ОН ПОДРАСТЁТ.</a:t>
            </a:r>
          </a:p>
        </p:txBody>
      </p:sp>
      <p:pic>
        <p:nvPicPr>
          <p:cNvPr id="25603" name="Рисунок 2" descr="гриб3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071938"/>
            <a:ext cx="15621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3" descr="круг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786063"/>
            <a:ext cx="1963738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5" descr="том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2714625"/>
            <a:ext cx="1350963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2214563" y="4000500"/>
            <a:ext cx="1296987" cy="2032000"/>
            <a:chOff x="2214546" y="4000504"/>
            <a:chExt cx="1297377" cy="2031508"/>
          </a:xfrm>
        </p:grpSpPr>
        <p:pic>
          <p:nvPicPr>
            <p:cNvPr id="187400" name="Рисунок 4" descr="пешка2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4546" y="4357694"/>
              <a:ext cx="1297377" cy="1674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7401" name="Рисунок 6" descr="шляпа2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422" y="4000504"/>
              <a:ext cx="964267" cy="58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Управляющая кнопка: домой 8">
            <a:hlinkClick r:id="" action="ppaction://hlinkshowjump?jump=firstslide" highlightClick="1"/>
            <a:hlinkHover r:id="rId7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56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малыш физм 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88988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1"/>
          <p:cNvSpPr>
            <a:spLocks noChangeArrowheads="1"/>
          </p:cNvSpPr>
          <p:nvPr/>
        </p:nvSpPr>
        <p:spPr bwMode="auto">
          <a:xfrm>
            <a:off x="642938" y="357188"/>
            <a:ext cx="7620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ХВОСТОМ ВИЛЯЕТ.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ЗУБАСТА, А НЕ ЛАЕТ.</a:t>
            </a:r>
          </a:p>
        </p:txBody>
      </p:sp>
      <p:pic>
        <p:nvPicPr>
          <p:cNvPr id="26627" name="Рисунок 2" descr="ела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3643313"/>
            <a:ext cx="1325562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Рисунок 3" descr="собака6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219575"/>
            <a:ext cx="1362075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Рисунок 4" descr="щук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714750"/>
            <a:ext cx="213995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акул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643313"/>
            <a:ext cx="1992312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9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1"/>
          <p:cNvSpPr>
            <a:spLocks noChangeArrowheads="1"/>
          </p:cNvSpPr>
          <p:nvPr/>
        </p:nvSpPr>
        <p:spPr bwMode="auto">
          <a:xfrm>
            <a:off x="500063" y="285750"/>
            <a:ext cx="81676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УПАДЁТ-ПОДСКАЧЕТ,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УДАРИШЬ-НЕ ПЛАЧЕТ.</a:t>
            </a:r>
          </a:p>
        </p:txBody>
      </p:sp>
      <p:pic>
        <p:nvPicPr>
          <p:cNvPr id="27651" name="Рисунок 2" descr="клубок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71875"/>
            <a:ext cx="1785937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3" descr="мяч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4357688"/>
            <a:ext cx="17748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4" descr="шар6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3136900"/>
            <a:ext cx="1000125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5" descr="ябл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3629025"/>
            <a:ext cx="16764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1"/>
          <p:cNvSpPr>
            <a:spLocks noChangeArrowheads="1"/>
          </p:cNvSpPr>
          <p:nvPr/>
        </p:nvSpPr>
        <p:spPr bwMode="auto">
          <a:xfrm>
            <a:off x="571500" y="142875"/>
            <a:ext cx="816292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 КОЛЮЧИЙ,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МЕНЯ НЕ ВОЗЬМЁШЬ,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Я НАЗЫВАЮСЬ…</a:t>
            </a:r>
          </a:p>
        </p:txBody>
      </p:sp>
      <p:pic>
        <p:nvPicPr>
          <p:cNvPr id="28675" name="Рисунок 2" descr="ёж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8" y="3857625"/>
            <a:ext cx="2024062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3" descr="ель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286250"/>
            <a:ext cx="157162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Рисунок 5" descr="инэ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3214688"/>
            <a:ext cx="1944688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Рисунок 6" descr="кактус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786063"/>
            <a:ext cx="1684337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86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1"/>
          <p:cNvSpPr>
            <a:spLocks noChangeArrowheads="1"/>
          </p:cNvSpPr>
          <p:nvPr/>
        </p:nvSpPr>
        <p:spPr bwMode="auto">
          <a:xfrm>
            <a:off x="571500" y="285750"/>
            <a:ext cx="78597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ОТ ДОЖДЯ СПАСАЕТ, </a:t>
            </a:r>
          </a:p>
          <a:p>
            <a:pPr algn="ctr">
              <a:tabLst>
                <a:tab pos="3028950" algn="l"/>
              </a:tabLst>
            </a:pPr>
            <a:r>
              <a:rPr lang="ru-RU" sz="5400" b="1">
                <a:latin typeface="Times New Roman" pitchFamily="18" charset="0"/>
                <a:cs typeface="Times New Roman" pitchFamily="18" charset="0"/>
              </a:rPr>
              <a:t>А САМ НАМОКАЕТ.</a:t>
            </a:r>
          </a:p>
        </p:txBody>
      </p:sp>
      <p:pic>
        <p:nvPicPr>
          <p:cNvPr id="29699" name="Рисунок 2" descr="дождь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714625"/>
            <a:ext cx="1643063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4" descr="ведро (2)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3375"/>
            <a:ext cx="1643063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Рисунок 5" descr="дев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3797300"/>
            <a:ext cx="1785937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Рисунок 6" descr="дом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854325"/>
            <a:ext cx="187007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97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1"/>
          <p:cNvSpPr>
            <a:spLocks noChangeArrowheads="1"/>
          </p:cNvSpPr>
          <p:nvPr/>
        </p:nvSpPr>
        <p:spPr bwMode="auto">
          <a:xfrm>
            <a:off x="0" y="142875"/>
            <a:ext cx="9144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ДЛИННОЕ УХО, КОМОЧЕК ПУХА, ПРЫГАЕТ ЛОВКО, </a:t>
            </a:r>
          </a:p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ЛЮБИТ МОРКОВКУ.</a:t>
            </a:r>
          </a:p>
        </p:txBody>
      </p:sp>
      <p:pic>
        <p:nvPicPr>
          <p:cNvPr id="30723" name="Рисунок 2" descr="заяц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4071938"/>
            <a:ext cx="19780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3" descr="кот1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000500"/>
            <a:ext cx="150177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4" descr="ЛИС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286250"/>
            <a:ext cx="207645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5" descr="мишк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357688"/>
            <a:ext cx="18161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"/>
          <p:cNvSpPr>
            <a:spLocks noChangeArrowheads="1"/>
          </p:cNvSpPr>
          <p:nvPr/>
        </p:nvSpPr>
        <p:spPr bwMode="auto">
          <a:xfrm>
            <a:off x="0" y="214313"/>
            <a:ext cx="94297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ЛЕЖИТ ВЕРЁВКА,ШИПИТ </a:t>
            </a:r>
          </a:p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ПЛУТОВКА. БРАТЬ ЕЁ </a:t>
            </a:r>
          </a:p>
          <a:p>
            <a:pPr algn="ctr">
              <a:tabLst>
                <a:tab pos="3028950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ОПАСНО-УКУСИТ. ЯСНО?</a:t>
            </a:r>
          </a:p>
        </p:txBody>
      </p:sp>
      <p:pic>
        <p:nvPicPr>
          <p:cNvPr id="31747" name="Рисунок 2" descr="бус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143375"/>
            <a:ext cx="15541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Рисунок 3" descr="елан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286125"/>
            <a:ext cx="1516063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Рисунок 4" descr="клубок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72000"/>
            <a:ext cx="2163763" cy="17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Рисунок 5" descr="удочка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071813"/>
            <a:ext cx="96202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17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7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0"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1"/>
          <p:cNvSpPr>
            <a:spLocks noChangeArrowheads="1"/>
          </p:cNvSpPr>
          <p:nvPr/>
        </p:nvSpPr>
        <p:spPr bwMode="auto">
          <a:xfrm>
            <a:off x="714375" y="357188"/>
            <a:ext cx="737076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СВЕРНЁШЬ-КЛИН, </a:t>
            </a:r>
          </a:p>
          <a:p>
            <a:pPr algn="ctr">
              <a:tabLst>
                <a:tab pos="3028950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РАЗВЕРНЁШЬ-БЛИН.</a:t>
            </a:r>
          </a:p>
        </p:txBody>
      </p:sp>
      <p:pic>
        <p:nvPicPr>
          <p:cNvPr id="32771" name="Рисунок 2" descr="зон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4143375"/>
            <a:ext cx="16589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3" descr="кадак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286250"/>
            <a:ext cx="2300288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Рисунок 4" descr="ламп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571875"/>
            <a:ext cx="1395413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Рисунок 6" descr="пирамида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00438"/>
            <a:ext cx="1146175" cy="224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27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"/>
          <p:cNvSpPr>
            <a:spLocks noChangeArrowheads="1"/>
          </p:cNvSpPr>
          <p:nvPr/>
        </p:nvSpPr>
        <p:spPr bwMode="auto">
          <a:xfrm>
            <a:off x="500063" y="357188"/>
            <a:ext cx="8313737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К НАМ ПРИЕХАЛИ </a:t>
            </a:r>
          </a:p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 БАХЧИ ПОЛОСАТЫЕ </a:t>
            </a:r>
          </a:p>
          <a:p>
            <a:pPr algn="ctr"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МЯЧИ.</a:t>
            </a:r>
          </a:p>
        </p:txBody>
      </p:sp>
      <p:pic>
        <p:nvPicPr>
          <p:cNvPr id="33795" name="Рисунок 2" descr="ананас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143375"/>
            <a:ext cx="1643062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3" descr="арбуз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928938"/>
            <a:ext cx="17589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4" descr="глобус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4071938"/>
            <a:ext cx="1874838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Рисунок 5" descr="мяч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2857500"/>
            <a:ext cx="1571625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6"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"/>
          <p:cNvSpPr>
            <a:spLocks noChangeArrowheads="1"/>
          </p:cNvSpPr>
          <p:nvPr/>
        </p:nvSpPr>
        <p:spPr bwMode="auto">
          <a:xfrm>
            <a:off x="928688" y="428625"/>
            <a:ext cx="689768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СТОЮ НА КРЫШЕ-</a:t>
            </a:r>
          </a:p>
          <a:p>
            <a:pPr>
              <a:tabLst>
                <a:tab pos="484822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ВСЕХ ТРУБ ВЫШЕ.</a:t>
            </a:r>
          </a:p>
        </p:txBody>
      </p:sp>
      <p:pic>
        <p:nvPicPr>
          <p:cNvPr id="34819" name="Рисунок 2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071813"/>
            <a:ext cx="1885950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3" descr="дым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75" y="4429125"/>
            <a:ext cx="2378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4" descr="замок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3286125"/>
            <a:ext cx="14128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5072063" y="3357563"/>
            <a:ext cx="1133475" cy="2071687"/>
            <a:chOff x="4857752" y="3429000"/>
            <a:chExt cx="1133484" cy="207170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4393405" y="4393413"/>
              <a:ext cx="2071702" cy="14287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857752" y="3714752"/>
              <a:ext cx="1133484" cy="22383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4929190" y="4000504"/>
              <a:ext cx="990608" cy="15240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Управляющая кнопка: домой 9">
            <a:hlinkClick r:id="" action="ppaction://hlinkshowjump?jump=firstslide" highlightClick="1"/>
            <a:hlinkHover r:id="rId5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48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9"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"/>
          <p:cNvSpPr>
            <a:spLocks noChangeArrowheads="1"/>
          </p:cNvSpPr>
          <p:nvPr/>
        </p:nvSpPr>
        <p:spPr bwMode="auto">
          <a:xfrm>
            <a:off x="285750" y="357188"/>
            <a:ext cx="78946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КТО НА ВЕТКЕ ШИШКИ </a:t>
            </a:r>
          </a:p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ГРЫЗ И БРОСАЛ </a:t>
            </a:r>
          </a:p>
          <a:p>
            <a:pPr algn="ctr"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ОБЪЕДКИ ВНИЗ?</a:t>
            </a:r>
          </a:p>
        </p:txBody>
      </p:sp>
      <p:pic>
        <p:nvPicPr>
          <p:cNvPr id="35843" name="Рисунок 2" descr="белка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4286250"/>
            <a:ext cx="1285875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3" descr="воробей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429125"/>
            <a:ext cx="1673225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Рисунок 4" descr="жар-птиц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13" y="3214688"/>
            <a:ext cx="139382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Рисунок 5" descr="жук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571875"/>
            <a:ext cx="126682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58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малыш физм 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3" y="765175"/>
            <a:ext cx="9180513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Управляющая кнопка: домой 2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1"/>
          <p:cNvSpPr>
            <a:spLocks noChangeArrowheads="1"/>
          </p:cNvSpPr>
          <p:nvPr/>
        </p:nvSpPr>
        <p:spPr bwMode="auto">
          <a:xfrm>
            <a:off x="285750" y="428625"/>
            <a:ext cx="8667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852487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ЗВЕРЬ Я ГОРБАТЫЙ, </a:t>
            </a:r>
          </a:p>
          <a:p>
            <a:pPr algn="ctr">
              <a:tabLst>
                <a:tab pos="8524875" algn="l"/>
              </a:tabLst>
            </a:pPr>
            <a:r>
              <a:rPr lang="tt-RU" sz="5400" b="1">
                <a:latin typeface="Times New Roman" pitchFamily="18" charset="0"/>
                <a:cs typeface="Times New Roman" pitchFamily="18" charset="0"/>
              </a:rPr>
              <a:t>А НРАВЛЮСЬ РЕБЯТАМ.</a:t>
            </a:r>
          </a:p>
        </p:txBody>
      </p:sp>
      <p:pic>
        <p:nvPicPr>
          <p:cNvPr id="38915" name="Рисунок 2" descr="а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214813"/>
            <a:ext cx="149225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Рисунок 3" descr="верблюд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3390900"/>
            <a:ext cx="171450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Рисунок 4" descr="динозав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571875"/>
            <a:ext cx="18669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Рисунок 5" descr="корова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4143375"/>
            <a:ext cx="199548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89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89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1"/>
          <p:cNvSpPr>
            <a:spLocks noChangeArrowheads="1"/>
          </p:cNvSpPr>
          <p:nvPr/>
        </p:nvSpPr>
        <p:spPr bwMode="auto">
          <a:xfrm>
            <a:off x="571500" y="357188"/>
            <a:ext cx="82946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КРАШЕНОЕ КОРОМЫСЛО</a:t>
            </a:r>
          </a:p>
          <a:p>
            <a:pPr>
              <a:tabLst>
                <a:tab pos="852487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 НАД ЗЕМЛЁЙ ПОВИСЛО.</a:t>
            </a:r>
          </a:p>
        </p:txBody>
      </p:sp>
      <p:pic>
        <p:nvPicPr>
          <p:cNvPr id="40963" name="Рисунок 2" descr="солнце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7663" y="2714625"/>
            <a:ext cx="2198687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Рисунок 3" descr="змей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929063"/>
            <a:ext cx="21463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Рисунок 4" descr="радуга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794" r="16000"/>
          <a:stretch>
            <a:fillRect/>
          </a:stretch>
        </p:blipFill>
        <p:spPr bwMode="auto">
          <a:xfrm>
            <a:off x="428625" y="2630488"/>
            <a:ext cx="214312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бабочка4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693988"/>
            <a:ext cx="2476500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6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0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09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3"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1"/>
          <p:cNvSpPr>
            <a:spLocks noChangeArrowheads="1"/>
          </p:cNvSpPr>
          <p:nvPr/>
        </p:nvSpPr>
        <p:spPr bwMode="auto">
          <a:xfrm>
            <a:off x="357188" y="357188"/>
            <a:ext cx="851058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ПОСАДИЛИ ЗЁРНЫШКО, </a:t>
            </a:r>
          </a:p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ВЫРАСТИЛИ СОЛНЫШКО.</a:t>
            </a:r>
          </a:p>
        </p:txBody>
      </p:sp>
      <p:pic>
        <p:nvPicPr>
          <p:cNvPr id="44035" name="Рисунок 2" descr="апельсин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7188"/>
            <a:ext cx="1857375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Рисунок 3" descr="лимон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714625"/>
            <a:ext cx="14001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Рисунок 4" descr="ПОДСОЛНУХ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786063"/>
            <a:ext cx="16764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Рисунок 5" descr="солнце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3929063"/>
            <a:ext cx="2109787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40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4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6"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1"/>
          <p:cNvSpPr>
            <a:spLocks noChangeArrowheads="1"/>
          </p:cNvSpPr>
          <p:nvPr/>
        </p:nvSpPr>
        <p:spPr bwMode="auto">
          <a:xfrm>
            <a:off x="428625" y="500063"/>
            <a:ext cx="83327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БЕЗ ОКОН, БЕЗ ДВЕРЕЙ,</a:t>
            </a:r>
            <a:endParaRPr lang="ru-RU" sz="480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6829425" algn="l"/>
              </a:tabLst>
            </a:pPr>
            <a:r>
              <a:rPr lang="tt-RU" sz="4800" b="1">
                <a:latin typeface="Times New Roman" pitchFamily="18" charset="0"/>
                <a:cs typeface="Times New Roman" pitchFamily="18" charset="0"/>
              </a:rPr>
              <a:t>ПОЛНА ГОРНИЦА ЛЮДЕЙ</a:t>
            </a:r>
            <a:endParaRPr lang="tt-RU" sz="4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3" name="Рисунок 2" descr="дом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071938"/>
            <a:ext cx="174783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Рисунок 3" descr="кыяр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857500"/>
            <a:ext cx="2268537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Рисунок 4" descr="мёд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3786188"/>
            <a:ext cx="1785938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Рисунок 5" descr="подсолнух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571750"/>
            <a:ext cx="2487612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" action="ppaction://hlinkshowjump?jump=firstslide" highlightClick="1"/>
            <a:hlinkHover r:id="rId6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60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Box 1"/>
          <p:cNvSpPr txBox="1">
            <a:spLocks noChangeArrowheads="1"/>
          </p:cNvSpPr>
          <p:nvPr/>
        </p:nvSpPr>
        <p:spPr bwMode="auto">
          <a:xfrm>
            <a:off x="785813" y="571500"/>
            <a:ext cx="7437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7200" b="1">
                <a:latin typeface="Times New Roman" pitchFamily="18" charset="0"/>
                <a:cs typeface="Times New Roman" pitchFamily="18" charset="0"/>
              </a:rPr>
              <a:t>Читаем вывески.</a:t>
            </a:r>
          </a:p>
        </p:txBody>
      </p:sp>
      <p:pic>
        <p:nvPicPr>
          <p:cNvPr id="2027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785938"/>
            <a:ext cx="5619750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6" name="TextBox 3"/>
          <p:cNvSpPr txBox="1">
            <a:spLocks noChangeArrowheads="1"/>
          </p:cNvSpPr>
          <p:nvPr/>
        </p:nvSpPr>
        <p:spPr bwMode="auto">
          <a:xfrm>
            <a:off x="6215063" y="5857875"/>
            <a:ext cx="25844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Автор: Богапова З. Ф.</a:t>
            </a:r>
          </a:p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sz="1400">
                <a:latin typeface="Times New Roman" pitchFamily="18" charset="0"/>
                <a:cs typeface="Times New Roman" pitchFamily="18" charset="0"/>
              </a:rPr>
              <a:t>МОУ «Гимназия №4» г. Казани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Рисунок 1" descr="улица555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072188"/>
            <a:ext cx="9144000" cy="7858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Box 3"/>
          <p:cNvSpPr txBox="1">
            <a:spLocks noChangeArrowheads="1"/>
          </p:cNvSpPr>
          <p:nvPr/>
        </p:nvSpPr>
        <p:spPr bwMode="auto">
          <a:xfrm>
            <a:off x="5857875" y="5643563"/>
            <a:ext cx="29305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Автор: Богапова З. Ф.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sz="1600">
                <a:latin typeface="Times New Roman" pitchFamily="18" charset="0"/>
                <a:cs typeface="Times New Roman" pitchFamily="18" charset="0"/>
              </a:rPr>
              <a:t>МОУ «Гимназия №4» г. Казани</a:t>
            </a:r>
          </a:p>
        </p:txBody>
      </p:sp>
      <p:sp>
        <p:nvSpPr>
          <p:cNvPr id="204803" name="TextBox 2"/>
          <p:cNvSpPr txBox="1">
            <a:spLocks noChangeArrowheads="1"/>
          </p:cNvSpPr>
          <p:nvPr/>
        </p:nvSpPr>
        <p:spPr bwMode="auto">
          <a:xfrm>
            <a:off x="2214563" y="428625"/>
            <a:ext cx="48990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1500" b="1">
                <a:latin typeface="Times New Roman" pitchFamily="18" charset="0"/>
                <a:cs typeface="Times New Roman" pitchFamily="18" charset="0"/>
              </a:rPr>
              <a:t>Ребусы</a:t>
            </a:r>
          </a:p>
        </p:txBody>
      </p:sp>
      <p:grpSp>
        <p:nvGrpSpPr>
          <p:cNvPr id="204804" name="Группа 3"/>
          <p:cNvGrpSpPr>
            <a:grpSpLocks/>
          </p:cNvGrpSpPr>
          <p:nvPr/>
        </p:nvGrpSpPr>
        <p:grpSpPr bwMode="auto">
          <a:xfrm>
            <a:off x="3000375" y="2286000"/>
            <a:ext cx="3214688" cy="3000375"/>
            <a:chOff x="2285984" y="642918"/>
            <a:chExt cx="3857625" cy="5181627"/>
          </a:xfrm>
        </p:grpSpPr>
        <p:pic>
          <p:nvPicPr>
            <p:cNvPr id="204806" name="Рисунок 1" descr="фасоль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642918"/>
              <a:ext cx="3857625" cy="3790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07" name="TextBox 5"/>
            <p:cNvSpPr txBox="1">
              <a:spLocks noChangeArrowheads="1"/>
            </p:cNvSpPr>
            <p:nvPr/>
          </p:nvSpPr>
          <p:spPr bwMode="auto">
            <a:xfrm>
              <a:off x="2643174" y="4500570"/>
              <a:ext cx="3479800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ru-RU" sz="8000" b="1">
                  <a:latin typeface="Times New Roman" pitchFamily="18" charset="0"/>
                  <a:cs typeface="Times New Roman" pitchFamily="18" charset="0"/>
                </a:rPr>
                <a:t>фасоль</a:t>
              </a:r>
            </a:p>
          </p:txBody>
        </p:sp>
      </p:grpSp>
      <p:sp>
        <p:nvSpPr>
          <p:cNvPr id="7" name="Управляющая кнопка: домой 6">
            <a:hlinkClick r:id="" action="ppaction://hlinkshowjump?jump=firstslide" highlightClick="1"/>
            <a:hlinkHover r:id="rId3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Рисунок 3" descr="а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143000"/>
            <a:ext cx="34099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57813" y="1143000"/>
            <a:ext cx="22145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изба</a:t>
            </a:r>
          </a:p>
        </p:txBody>
      </p:sp>
      <p:pic>
        <p:nvPicPr>
          <p:cNvPr id="4" name="Рисунок 3" descr="дом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63" y="2928938"/>
            <a:ext cx="1925637" cy="260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Рисунок 7" descr="корова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8" y="785813"/>
            <a:ext cx="3238500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0" y="1428750"/>
            <a:ext cx="34020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корова</a:t>
            </a:r>
          </a:p>
        </p:txBody>
      </p:sp>
      <p:pic>
        <p:nvPicPr>
          <p:cNvPr id="4" name="Рисунок 3" descr="корова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786063"/>
            <a:ext cx="2714625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Рисунок 1" descr="канарейка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85875"/>
            <a:ext cx="34290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00375" y="4857750"/>
            <a:ext cx="5084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8000" b="1">
                <a:latin typeface="Times New Roman" pitchFamily="18" charset="0"/>
                <a:cs typeface="Times New Roman" pitchFamily="18" charset="0"/>
              </a:rPr>
              <a:t>канарейка</a:t>
            </a:r>
          </a:p>
        </p:txBody>
      </p:sp>
      <p:pic>
        <p:nvPicPr>
          <p:cNvPr id="4" name="Рисунок 3" descr="птица (2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571625"/>
            <a:ext cx="34861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омой 4">
            <a:hlinkClick r:id="" action="ppaction://hlinkshowjump?jump=firstslide" highlightClick="1"/>
            <a:hlinkHover r:id="rId4" action="ppaction://hlinksldjump"/>
          </p:cNvPr>
          <p:cNvSpPr/>
          <p:nvPr/>
        </p:nvSpPr>
        <p:spPr>
          <a:xfrm>
            <a:off x="8643938" y="6357938"/>
            <a:ext cx="500062" cy="500062"/>
          </a:xfrm>
          <a:prstGeom prst="actionButtonHom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112</TotalTime>
  <Words>1278</Words>
  <Application>Microsoft Office PowerPoint</Application>
  <PresentationFormat>Экран (4:3)</PresentationFormat>
  <Paragraphs>444</Paragraphs>
  <Slides>193</Slides>
  <Notes>1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193</vt:i4>
      </vt:variant>
    </vt:vector>
  </HeadingPairs>
  <TitlesOfParts>
    <vt:vector size="194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Слайд 132</vt:lpstr>
      <vt:lpstr>Слайд 133</vt:lpstr>
      <vt:lpstr>Слайд 134</vt:lpstr>
      <vt:lpstr>Слайд 135</vt:lpstr>
      <vt:lpstr>Слайд 136</vt:lpstr>
      <vt:lpstr>Слайд 137</vt:lpstr>
      <vt:lpstr>Слайд 138</vt:lpstr>
      <vt:lpstr>Слайд 139</vt:lpstr>
      <vt:lpstr>Слайд 140</vt:lpstr>
      <vt:lpstr>Слайд 141</vt:lpstr>
      <vt:lpstr>Слайд 142</vt:lpstr>
      <vt:lpstr>Слайд 143</vt:lpstr>
      <vt:lpstr>Слайд 144</vt:lpstr>
      <vt:lpstr>Слайд 145</vt:lpstr>
      <vt:lpstr>Слайд 146</vt:lpstr>
      <vt:lpstr>Слайд 147</vt:lpstr>
      <vt:lpstr>Слайд 148</vt:lpstr>
      <vt:lpstr>Слайд 149</vt:lpstr>
      <vt:lpstr>Слайд 150</vt:lpstr>
      <vt:lpstr>Слайд 151</vt:lpstr>
      <vt:lpstr>Слайд 152</vt:lpstr>
      <vt:lpstr>Слайд 153</vt:lpstr>
      <vt:lpstr>Слайд 154</vt:lpstr>
      <vt:lpstr>Слайд 155</vt:lpstr>
      <vt:lpstr>Слайд 156</vt:lpstr>
      <vt:lpstr>Слайд 157</vt:lpstr>
      <vt:lpstr>Слайд 158</vt:lpstr>
      <vt:lpstr>Слайд 159</vt:lpstr>
      <vt:lpstr>Слайд 160</vt:lpstr>
      <vt:lpstr>Слайд 161</vt:lpstr>
      <vt:lpstr>Слайд 162</vt:lpstr>
      <vt:lpstr>Слайд 163</vt:lpstr>
      <vt:lpstr>Слайд 164</vt:lpstr>
      <vt:lpstr>Слайд 165</vt:lpstr>
      <vt:lpstr>Слайд 166</vt:lpstr>
      <vt:lpstr>Слайд 167</vt:lpstr>
      <vt:lpstr>Слайд 168</vt:lpstr>
      <vt:lpstr>Слайд 169</vt:lpstr>
      <vt:lpstr>Слайд 170</vt:lpstr>
      <vt:lpstr>Слайд 171</vt:lpstr>
      <vt:lpstr>Слайд 172</vt:lpstr>
      <vt:lpstr>Слайд 173</vt:lpstr>
      <vt:lpstr>Слайд 174</vt:lpstr>
      <vt:lpstr>Слайд 175</vt:lpstr>
      <vt:lpstr>Слайд 176</vt:lpstr>
      <vt:lpstr>Слайд 177</vt:lpstr>
      <vt:lpstr>Слайд 178</vt:lpstr>
      <vt:lpstr>Слайд 179</vt:lpstr>
      <vt:lpstr>Слайд 180</vt:lpstr>
      <vt:lpstr>Слайд 181</vt:lpstr>
      <vt:lpstr>Слайд 182</vt:lpstr>
      <vt:lpstr>Слайд 183</vt:lpstr>
      <vt:lpstr>Слайд 184</vt:lpstr>
      <vt:lpstr>Слайд 185</vt:lpstr>
      <vt:lpstr>Слайд 186</vt:lpstr>
      <vt:lpstr>Слайд 187</vt:lpstr>
      <vt:lpstr>Слайд 188</vt:lpstr>
      <vt:lpstr>Слайд 189</vt:lpstr>
      <vt:lpstr>Слайд 190</vt:lpstr>
      <vt:lpstr>Слайд 191</vt:lpstr>
      <vt:lpstr>Слайд 192</vt:lpstr>
      <vt:lpstr>Слайд 193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РУСТЕМКА</dc:creator>
  <cp:lastModifiedBy>Николай</cp:lastModifiedBy>
  <cp:revision>20</cp:revision>
  <dcterms:created xsi:type="dcterms:W3CDTF">2011-06-15T04:00:03Z</dcterms:created>
  <dcterms:modified xsi:type="dcterms:W3CDTF">2012-10-29T07:54:46Z</dcterms:modified>
</cp:coreProperties>
</file>