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63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EB4E9-B215-4DFA-99CE-C34307FFD5EA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C9B41-FEF1-4FA4-AE7E-0E9E6739A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6DA88-E4BB-493A-A91F-68007D01F0DC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EF1DD-7CF9-4F52-80B9-CA5297282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88142-50AF-4519-A53E-2281989F910B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20E4D-3A16-4715-AEE2-F6B2B0BF9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52D23-1CD6-4E22-AFD9-1A3788A6CAC7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7D92D-E616-4E55-9345-BC5F67264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CFFB6-E045-4D2D-A1D4-14ADEF4FF4B8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60677-AA81-4CA5-944E-E27CA6698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14BD-8709-45FA-AF1B-79E239A72337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D70E1-BCCA-4D48-BD81-8C05DDC14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19B81-5C71-49C8-AAA6-DC8784EBFD2B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4F9C5-EAF7-4F7B-9B36-12FB80C26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6E1D3-3E5C-4B7A-AE6E-5F275A3DF79F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E08D9-AB84-41A6-BE43-4969038D2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147BB-F651-4F43-BF8E-523B7E06CC1E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72DA9-67FB-4FEB-B947-2190B2AC0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BD324-6966-4ACB-9EC7-DB48378F0E9C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4D21F-1DBE-4629-A409-FE8B7651A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2F365-77E0-485F-B982-C60593895B0C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FC5E6-7502-4A7E-A881-184337630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5FA17A4-4F84-4A0E-84F3-2F26E5BDC5CA}" type="datetimeFigureOut">
              <a:rPr lang="ru-RU"/>
              <a:pPr>
                <a:defRPr/>
              </a:pPr>
              <a:t>05.02.2012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C79E87C-7404-4277-97FE-A36CF6EDA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56" r:id="rId4"/>
    <p:sldLayoutId id="2147483762" r:id="rId5"/>
    <p:sldLayoutId id="2147483757" r:id="rId6"/>
    <p:sldLayoutId id="2147483763" r:id="rId7"/>
    <p:sldLayoutId id="2147483764" r:id="rId8"/>
    <p:sldLayoutId id="2147483765" r:id="rId9"/>
    <p:sldLayoutId id="2147483758" r:id="rId10"/>
    <p:sldLayoutId id="21474837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Шестиугольник 4"/>
          <p:cNvSpPr/>
          <p:nvPr/>
        </p:nvSpPr>
        <p:spPr>
          <a:xfrm>
            <a:off x="1116013" y="476250"/>
            <a:ext cx="7127875" cy="6121400"/>
          </a:xfrm>
          <a:prstGeom prst="hexagon">
            <a:avLst>
              <a:gd name="adj" fmla="val 22851"/>
              <a:gd name="vf" fmla="val 11547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59832" y="1052736"/>
            <a:ext cx="3528392" cy="427809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Интегрированный урок </a:t>
            </a:r>
          </a:p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«Своя игра»</a:t>
            </a:r>
          </a:p>
          <a:p>
            <a:pPr algn="ctr">
              <a:defRPr/>
            </a:pP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теме: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«Арифметическая прогрессия и правильные многоугольники»</a:t>
            </a:r>
          </a:p>
          <a:p>
            <a:pPr algn="ctr">
              <a:defRPr/>
            </a:pP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b="1" i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 класс </a:t>
            </a:r>
          </a:p>
        </p:txBody>
      </p:sp>
      <p:sp>
        <p:nvSpPr>
          <p:cNvPr id="4" name="Рамка 3"/>
          <p:cNvSpPr/>
          <p:nvPr/>
        </p:nvSpPr>
        <p:spPr>
          <a:xfrm>
            <a:off x="3357554" y="5786454"/>
            <a:ext cx="2500330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3 рисунок  (30)</a:t>
            </a:r>
            <a:endParaRPr lang="ru-RU" b="1" dirty="0"/>
          </a:p>
        </p:txBody>
      </p:sp>
      <p:pic>
        <p:nvPicPr>
          <p:cNvPr id="19459" name="Содержимое 3" descr="Image7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1916113"/>
            <a:ext cx="5905500" cy="3816350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                      4 рисунок  (40)</a:t>
            </a:r>
            <a:endParaRPr lang="ru-RU" b="1" dirty="0"/>
          </a:p>
        </p:txBody>
      </p:sp>
      <p:pic>
        <p:nvPicPr>
          <p:cNvPr id="20483" name="Содержимое 3" descr="Image7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2060575"/>
            <a:ext cx="6553200" cy="3744913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21507" name="Содержимое 4"/>
          <p:cNvSpPr>
            <a:spLocks noGrp="1"/>
          </p:cNvSpPr>
          <p:nvPr>
            <p:ph idx="1"/>
          </p:nvPr>
        </p:nvSpPr>
        <p:spPr>
          <a:xfrm>
            <a:off x="304800" y="1554163"/>
            <a:ext cx="8515350" cy="4525962"/>
          </a:xfrm>
          <a:ln w="76200">
            <a:solidFill>
              <a:schemeClr val="accent2"/>
            </a:solidFill>
          </a:ln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400" smtClean="0"/>
              <a:t>                                              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smtClean="0"/>
              <a:t>                                              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8800" b="1" smtClean="0"/>
              <a:t>  1;2;3;4;…</a:t>
            </a:r>
          </a:p>
        </p:txBody>
      </p:sp>
      <p:sp>
        <p:nvSpPr>
          <p:cNvPr id="6" name="Улыбающееся лицо 5"/>
          <p:cNvSpPr/>
          <p:nvPr/>
        </p:nvSpPr>
        <p:spPr>
          <a:xfrm>
            <a:off x="7164388" y="1916113"/>
            <a:ext cx="1152525" cy="1081087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ln w="76200"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                                         </a:t>
            </a:r>
          </a:p>
          <a:p>
            <a:pPr eaLnBrk="1" hangingPunct="1"/>
            <a:r>
              <a:rPr lang="ru-RU" smtClean="0"/>
              <a:t>                         </a:t>
            </a:r>
          </a:p>
          <a:p>
            <a:pPr eaLnBrk="1" hangingPunct="1"/>
            <a:r>
              <a:rPr lang="ru-RU" sz="6000" b="1" smtClean="0"/>
              <a:t>     5; 25; 125; 625;… 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4" name="Сердце 3"/>
          <p:cNvSpPr/>
          <p:nvPr/>
        </p:nvSpPr>
        <p:spPr>
          <a:xfrm>
            <a:off x="7164388" y="1844675"/>
            <a:ext cx="1511300" cy="10795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ln w="76200"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z="5400" smtClean="0"/>
              <a:t>          </a:t>
            </a:r>
            <a:r>
              <a:rPr lang="ru-RU" sz="8000" b="1" smtClean="0"/>
              <a:t>1; 3; 8; 10;… </a:t>
            </a:r>
          </a:p>
        </p:txBody>
      </p:sp>
      <p:sp>
        <p:nvSpPr>
          <p:cNvPr id="4" name="Солнце 3"/>
          <p:cNvSpPr/>
          <p:nvPr/>
        </p:nvSpPr>
        <p:spPr>
          <a:xfrm>
            <a:off x="7235825" y="1700213"/>
            <a:ext cx="1439863" cy="144145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ln w="76200"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                 </a:t>
            </a:r>
            <a:r>
              <a:rPr lang="ru-RU" sz="8000" b="1" smtClean="0"/>
              <a:t>2; 4; 6; 8;… </a:t>
            </a:r>
          </a:p>
        </p:txBody>
      </p:sp>
      <p:sp>
        <p:nvSpPr>
          <p:cNvPr id="12" name="Улыбающееся лицо 11"/>
          <p:cNvSpPr/>
          <p:nvPr/>
        </p:nvSpPr>
        <p:spPr>
          <a:xfrm>
            <a:off x="5724525" y="1700213"/>
            <a:ext cx="3168650" cy="1296987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732588" y="4724400"/>
            <a:ext cx="1655762" cy="7921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1188" y="2852738"/>
            <a:ext cx="1223962" cy="6477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87775" y="2060575"/>
            <a:ext cx="1657350" cy="7207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32463" y="2060575"/>
            <a:ext cx="1368425" cy="7207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35825" y="2060575"/>
            <a:ext cx="1368425" cy="7207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348038" y="4724400"/>
            <a:ext cx="1871662" cy="7921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43775" y="3429000"/>
            <a:ext cx="1368425" cy="7207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08175" y="3429000"/>
            <a:ext cx="2660650" cy="720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3429000"/>
            <a:ext cx="2592387" cy="7207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08175" y="2060575"/>
            <a:ext cx="1800225" cy="7207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12" name="Содержимое 2"/>
          <p:cNvSpPr>
            <a:spLocks noGrp="1"/>
          </p:cNvSpPr>
          <p:nvPr>
            <p:ph idx="1"/>
          </p:nvPr>
        </p:nvSpPr>
        <p:spPr>
          <a:xfrm>
            <a:off x="457200" y="1554163"/>
            <a:ext cx="8686800" cy="4525962"/>
          </a:xfrm>
        </p:spPr>
        <p:txBody>
          <a:bodyPr/>
          <a:lstStyle/>
          <a:p>
            <a:r>
              <a:rPr lang="ru-RU" smtClean="0"/>
              <a:t>            </a:t>
            </a:r>
          </a:p>
          <a:p>
            <a:r>
              <a:rPr lang="ru-RU" sz="3600" smtClean="0"/>
              <a:t> </a:t>
            </a:r>
            <a:r>
              <a:rPr lang="en-US" sz="3600" smtClean="0"/>
              <a:t>   </a:t>
            </a:r>
            <a:r>
              <a:rPr lang="ru-RU" sz="3600" smtClean="0"/>
              <a:t>        </a:t>
            </a:r>
            <a:r>
              <a:rPr lang="en-US" sz="3600" b="1" smtClean="0"/>
              <a:t>a</a:t>
            </a:r>
            <a:r>
              <a:rPr lang="en-US" sz="3600" b="1" baseline="-25000" smtClean="0"/>
              <a:t>n+1</a:t>
            </a:r>
            <a:r>
              <a:rPr lang="en-US" sz="3600" b="1" smtClean="0"/>
              <a:t>=</a:t>
            </a:r>
            <a:r>
              <a:rPr lang="en-US" b="1" smtClean="0"/>
              <a:t>        </a:t>
            </a:r>
            <a:r>
              <a:rPr lang="en-US" sz="3600" b="1" smtClean="0"/>
              <a:t>a</a:t>
            </a:r>
            <a:r>
              <a:rPr lang="en-US" sz="3600" b="1" baseline="-25000" smtClean="0"/>
              <a:t>n -1</a:t>
            </a:r>
            <a:r>
              <a:rPr lang="en-US" b="1" baseline="-25000" smtClean="0"/>
              <a:t> </a:t>
            </a:r>
            <a:r>
              <a:rPr lang="en-US" b="1" smtClean="0"/>
              <a:t>=         </a:t>
            </a:r>
            <a:r>
              <a:rPr lang="en-US" sz="3600" smtClean="0"/>
              <a:t>d=</a:t>
            </a:r>
            <a:r>
              <a:rPr lang="en-US" smtClean="0"/>
              <a:t>         </a:t>
            </a:r>
            <a:r>
              <a:rPr lang="en-US" sz="3600" smtClean="0"/>
              <a:t>a</a:t>
            </a:r>
            <a:r>
              <a:rPr lang="en-US" sz="3600" baseline="-25000" smtClean="0"/>
              <a:t>n </a:t>
            </a:r>
            <a:r>
              <a:rPr lang="en-US" sz="3600" smtClean="0"/>
              <a:t>=</a:t>
            </a:r>
          </a:p>
          <a:p>
            <a:pPr>
              <a:buFont typeface="Wingdings 2" pitchFamily="18" charset="2"/>
              <a:buNone/>
            </a:pPr>
            <a:r>
              <a:rPr lang="en-US" sz="3600" smtClean="0"/>
              <a:t> </a:t>
            </a:r>
            <a:r>
              <a:rPr lang="en-US" sz="3600" b="1" smtClean="0"/>
              <a:t>a</a:t>
            </a:r>
            <a:r>
              <a:rPr lang="en-US" sz="3600" b="1" baseline="-25000" smtClean="0"/>
              <a:t>1</a:t>
            </a:r>
            <a:r>
              <a:rPr lang="en-US" sz="3600" b="1" smtClean="0"/>
              <a:t>n</a:t>
            </a:r>
            <a:r>
              <a:rPr lang="en-US" sz="3600" b="1" baseline="-25000" smtClean="0"/>
              <a:t> </a:t>
            </a:r>
            <a:r>
              <a:rPr lang="en-US" b="1" smtClean="0"/>
              <a:t>=</a:t>
            </a:r>
            <a:r>
              <a:rPr lang="en-US" smtClean="0"/>
              <a:t>   </a:t>
            </a:r>
          </a:p>
          <a:p>
            <a:r>
              <a:rPr lang="en-US" smtClean="0"/>
              <a:t>           </a:t>
            </a:r>
            <a:r>
              <a:rPr lang="en-US" sz="3600" b="1" smtClean="0"/>
              <a:t>(a</a:t>
            </a:r>
            <a:r>
              <a:rPr lang="en-US" sz="3600" b="1" baseline="-25000" smtClean="0"/>
              <a:t>n+1</a:t>
            </a:r>
            <a:r>
              <a:rPr lang="en-US" sz="3600" b="1" smtClean="0"/>
              <a:t>+a</a:t>
            </a:r>
            <a:r>
              <a:rPr lang="en-US" sz="3600" b="1" baseline="-25000" smtClean="0"/>
              <a:t>n-1</a:t>
            </a:r>
            <a:r>
              <a:rPr lang="en-US" sz="3600" b="1" smtClean="0"/>
              <a:t>)</a:t>
            </a:r>
            <a:r>
              <a:rPr lang="ru-RU" sz="3600" b="1" smtClean="0"/>
              <a:t>/2</a:t>
            </a:r>
            <a:r>
              <a:rPr lang="en-US" sz="3600" b="1" smtClean="0"/>
              <a:t>   n∙(a</a:t>
            </a:r>
            <a:r>
              <a:rPr lang="en-US" sz="3600" b="1" baseline="-25000" smtClean="0"/>
              <a:t>1 </a:t>
            </a:r>
            <a:r>
              <a:rPr lang="en-US" sz="3600" b="1" smtClean="0"/>
              <a:t>– a</a:t>
            </a:r>
            <a:r>
              <a:rPr lang="en-US" sz="3600" b="1" baseline="-25000" smtClean="0"/>
              <a:t>n</a:t>
            </a:r>
            <a:r>
              <a:rPr lang="en-US" sz="3600" b="1" smtClean="0"/>
              <a:t>)</a:t>
            </a:r>
            <a:r>
              <a:rPr lang="ru-RU" sz="3600" b="1" smtClean="0"/>
              <a:t>/</a:t>
            </a:r>
            <a:r>
              <a:rPr lang="en-US" sz="3600" b="1" smtClean="0"/>
              <a:t>2    a</a:t>
            </a:r>
            <a:r>
              <a:rPr lang="en-US" sz="3600" b="1" baseline="-25000" smtClean="0"/>
              <a:t>n</a:t>
            </a:r>
            <a:r>
              <a:rPr lang="en-US" sz="3600" b="1" smtClean="0"/>
              <a:t>-d=</a:t>
            </a:r>
          </a:p>
          <a:p>
            <a:endParaRPr lang="en-US" sz="3600" smtClean="0"/>
          </a:p>
          <a:p>
            <a:r>
              <a:rPr lang="en-US" sz="3600" smtClean="0"/>
              <a:t>                       </a:t>
            </a:r>
            <a:r>
              <a:rPr lang="en-US" sz="3600" b="1" smtClean="0"/>
              <a:t>a</a:t>
            </a:r>
            <a:r>
              <a:rPr lang="en-US" sz="3600" b="1" baseline="-25000" smtClean="0"/>
              <a:t>n </a:t>
            </a:r>
            <a:r>
              <a:rPr lang="en-US" sz="3600" b="1" smtClean="0"/>
              <a:t>+ d =</a:t>
            </a:r>
            <a:r>
              <a:rPr lang="ru-RU" sz="3600" b="1" smtClean="0"/>
              <a:t>                </a:t>
            </a:r>
            <a:r>
              <a:rPr lang="en-US" sz="3600" b="1" smtClean="0"/>
              <a:t>a</a:t>
            </a:r>
            <a:r>
              <a:rPr lang="en-US" sz="3600" b="1" baseline="-25000" smtClean="0"/>
              <a:t>n-1</a:t>
            </a:r>
            <a:r>
              <a:rPr lang="en-US" sz="3600" b="1" smtClean="0"/>
              <a:t> - a</a:t>
            </a:r>
            <a:r>
              <a:rPr lang="en-US" sz="3600" b="1" baseline="-25000" smtClean="0"/>
              <a:t>n</a:t>
            </a:r>
            <a:endParaRPr lang="ru-RU" sz="3600" b="1" smtClean="0"/>
          </a:p>
          <a:p>
            <a:endParaRPr lang="ru-RU" sz="3600" smtClean="0"/>
          </a:p>
          <a:p>
            <a:endParaRPr lang="ru-RU" sz="3600" smtClean="0"/>
          </a:p>
          <a:p>
            <a:r>
              <a:rPr lang="en-US" sz="3600" baseline="-25000" smtClean="0"/>
              <a:t> </a:t>
            </a:r>
            <a:endParaRPr lang="ru-RU" sz="3600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        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Конкурс болельщиков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1 раунд</a:t>
            </a:r>
            <a:br>
              <a:rPr lang="ru-RU" dirty="0" smtClean="0"/>
            </a:br>
            <a:r>
              <a:rPr lang="ru-RU" dirty="0" smtClean="0"/>
              <a:t>Выбери задание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1700213"/>
          <a:ext cx="6936430" cy="4104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286"/>
                <a:gridCol w="1387286"/>
                <a:gridCol w="1387286"/>
                <a:gridCol w="1387286"/>
                <a:gridCol w="1387286"/>
              </a:tblGrid>
              <a:tr h="136815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Найди лишнее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40</a:t>
                      </a:r>
                      <a:endParaRPr lang="ru-RU" sz="3200" b="1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Основные понятия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40</a:t>
                      </a:r>
                      <a:endParaRPr lang="ru-RU" sz="3200" b="1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Шуточные задачи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40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1 раунд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388" y="1004888"/>
          <a:ext cx="8964488" cy="582492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719746"/>
                <a:gridCol w="1664630"/>
                <a:gridCol w="1944216"/>
                <a:gridCol w="2016224"/>
                <a:gridCol w="1619672"/>
              </a:tblGrid>
              <a:tr h="218049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Найди лишнее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10</a:t>
                      </a:r>
                    </a:p>
                    <a:p>
                      <a:pPr algn="ctr"/>
                      <a:r>
                        <a:rPr lang="ru-RU" sz="1400" b="1" kern="1200" dirty="0" smtClean="0"/>
                        <a:t>1)  1-ый член арифметической прогрессии</a:t>
                      </a:r>
                      <a:br>
                        <a:rPr lang="ru-RU" sz="1400" b="1" kern="1200" dirty="0" smtClean="0"/>
                      </a:br>
                      <a:r>
                        <a:rPr lang="ru-RU" sz="1400" b="1" kern="1200" dirty="0" smtClean="0"/>
                        <a:t>2) Среднее арифметическое </a:t>
                      </a:r>
                      <a:br>
                        <a:rPr lang="ru-RU" sz="1400" b="1" kern="1200" dirty="0" smtClean="0"/>
                      </a:br>
                      <a:r>
                        <a:rPr lang="ru-RU" sz="1400" b="1" kern="1200" dirty="0" smtClean="0"/>
                        <a:t>3) Знаменатель</a:t>
                      </a:r>
                      <a:br>
                        <a:rPr lang="ru-RU" sz="1400" b="1" kern="1200" dirty="0" smtClean="0"/>
                      </a:br>
                      <a:r>
                        <a:rPr lang="ru-RU" sz="1400" b="1" kern="1200" dirty="0" smtClean="0"/>
                        <a:t>4) Арифметическая          прогрессия                             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/>
                        <a:t>20</a:t>
                      </a:r>
                    </a:p>
                    <a:p>
                      <a:pPr algn="ctr"/>
                      <a:r>
                        <a:rPr lang="ru-RU" sz="1400" b="1" kern="1200" dirty="0" smtClean="0"/>
                        <a:t>1)Разность</a:t>
                      </a:r>
                    </a:p>
                    <a:p>
                      <a:pPr algn="ctr"/>
                      <a:r>
                        <a:rPr lang="ru-RU" sz="1400" b="1" kern="1200" baseline="0" dirty="0" smtClean="0"/>
                        <a:t>2)</a:t>
                      </a:r>
                      <a:r>
                        <a:rPr lang="en-US" sz="1400" b="1" kern="1200" dirty="0" smtClean="0"/>
                        <a:t>n</a:t>
                      </a:r>
                      <a:r>
                        <a:rPr lang="ru-RU" sz="1400" b="1" kern="1200" dirty="0" smtClean="0"/>
                        <a:t>- </a:t>
                      </a:r>
                      <a:r>
                        <a:rPr lang="ru-RU" sz="1400" b="1" kern="1200" dirty="0" err="1" smtClean="0"/>
                        <a:t>ый</a:t>
                      </a:r>
                      <a:r>
                        <a:rPr lang="ru-RU" sz="1400" b="1" kern="1200" dirty="0" smtClean="0"/>
                        <a:t> член арифметической прогрессии.</a:t>
                      </a:r>
                      <a:br>
                        <a:rPr lang="ru-RU" sz="1400" b="1" kern="1200" dirty="0" smtClean="0"/>
                      </a:br>
                      <a:r>
                        <a:rPr lang="en-US" sz="1400" b="1" kern="1200" dirty="0" smtClean="0"/>
                        <a:t>3) a</a:t>
                      </a:r>
                      <a:r>
                        <a:rPr lang="en-US" sz="1400" b="1" kern="1200" baseline="-25000" dirty="0" smtClean="0"/>
                        <a:t>n</a:t>
                      </a:r>
                      <a:r>
                        <a:rPr lang="en-US" sz="1400" b="1" kern="1200" dirty="0" smtClean="0"/>
                        <a:t> =a</a:t>
                      </a:r>
                      <a:r>
                        <a:rPr lang="en-US" sz="1400" b="1" kern="1200" baseline="-25000" dirty="0" smtClean="0"/>
                        <a:t>1 </a:t>
                      </a:r>
                      <a:r>
                        <a:rPr lang="en-US" sz="1400" b="1" kern="1200" dirty="0" smtClean="0"/>
                        <a:t>+ (n-1)d</a:t>
                      </a:r>
                      <a:r>
                        <a:rPr lang="en-US" sz="1400" b="1" kern="1200" baseline="0" dirty="0" smtClean="0"/>
                        <a:t>  </a:t>
                      </a:r>
                      <a:endParaRPr lang="ru-RU" sz="1400" b="1" kern="1200" baseline="0" dirty="0" smtClean="0"/>
                    </a:p>
                    <a:p>
                      <a:pPr algn="ctr"/>
                      <a:r>
                        <a:rPr lang="en-US" sz="1400" b="1" kern="1200" baseline="0" dirty="0" smtClean="0"/>
                        <a:t>4) </a:t>
                      </a:r>
                      <a:r>
                        <a:rPr lang="en-US" sz="1400" b="1" kern="1200" dirty="0" err="1" smtClean="0"/>
                        <a:t>b</a:t>
                      </a:r>
                      <a:r>
                        <a:rPr lang="en-US" sz="1400" b="1" kern="1200" baseline="-25000" dirty="0" err="1" smtClean="0"/>
                        <a:t>n</a:t>
                      </a:r>
                      <a:r>
                        <a:rPr lang="en-US" sz="1400" b="1" kern="1200" dirty="0" smtClean="0"/>
                        <a:t> =b</a:t>
                      </a:r>
                      <a:r>
                        <a:rPr lang="en-US" sz="1400" b="1" kern="1200" baseline="-25000" dirty="0" smtClean="0"/>
                        <a:t>1</a:t>
                      </a:r>
                      <a:r>
                        <a:rPr lang="en-US" sz="1400" b="1" kern="1200" dirty="0" smtClean="0"/>
                        <a:t>q</a:t>
                      </a:r>
                      <a:r>
                        <a:rPr lang="en-US" sz="1400" b="1" kern="1200" baseline="30000" dirty="0" smtClean="0"/>
                        <a:t>n-1</a:t>
                      </a:r>
                      <a:endParaRPr lang="ru-RU" sz="1400" b="1" kern="1200" dirty="0" smtClean="0"/>
                    </a:p>
                    <a:p>
                      <a:pPr marL="228600" indent="-228600" algn="ctr">
                        <a:buNone/>
                      </a:pPr>
                      <a:r>
                        <a:rPr lang="ru-RU" sz="1400" b="1" kern="1200" dirty="0" smtClean="0"/>
                        <a:t>        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30</a:t>
                      </a:r>
                      <a:endParaRPr lang="en-US" sz="1600" b="1" dirty="0" smtClean="0"/>
                    </a:p>
                    <a:p>
                      <a:pPr marL="228600" indent="-228600" algn="ctr">
                        <a:buNone/>
                      </a:pPr>
                      <a:r>
                        <a:rPr lang="ru-RU" sz="1400" b="1" kern="1200" dirty="0" smtClean="0"/>
                        <a:t>1)Квадрат</a:t>
                      </a:r>
                    </a:p>
                    <a:p>
                      <a:pPr marL="228600" indent="-228600" algn="ctr">
                        <a:buNone/>
                      </a:pPr>
                      <a:r>
                        <a:rPr lang="ru-RU" sz="1400" b="1" kern="1200" dirty="0" smtClean="0"/>
                        <a:t>2)</a:t>
                      </a:r>
                      <a:r>
                        <a:rPr lang="en-US" sz="1400" b="1" kern="1200" dirty="0" smtClean="0"/>
                        <a:t>S= a</a:t>
                      </a:r>
                      <a:r>
                        <a:rPr lang="en-US" sz="1400" b="1" kern="1200" baseline="30000" dirty="0" smtClean="0"/>
                        <a:t>2</a:t>
                      </a:r>
                      <a:endParaRPr lang="ru-RU" sz="1400" b="1" kern="1200" baseline="30000" dirty="0" smtClean="0"/>
                    </a:p>
                    <a:p>
                      <a:pPr marL="228600" indent="-228600" algn="ctr">
                        <a:buNone/>
                      </a:pPr>
                      <a:r>
                        <a:rPr lang="en-US" sz="1400" b="1" kern="1200" dirty="0" smtClean="0"/>
                        <a:t>3) R= a</a:t>
                      </a:r>
                      <a:endParaRPr lang="ru-RU" sz="1400" b="1" kern="1200" dirty="0" smtClean="0"/>
                    </a:p>
                    <a:p>
                      <a:pPr marL="228600" indent="-228600" algn="ctr">
                        <a:buNone/>
                      </a:pPr>
                      <a:r>
                        <a:rPr lang="en-US" sz="1400" b="1" kern="1200" dirty="0" smtClean="0"/>
                        <a:t>4) r =</a:t>
                      </a:r>
                      <a:r>
                        <a:rPr lang="ru-RU" sz="1400" b="1" kern="1200" dirty="0" smtClean="0"/>
                        <a:t>а/2</a:t>
                      </a:r>
                      <a:endParaRPr lang="en-US" sz="1400" b="1" kern="1200" dirty="0" smtClean="0"/>
                    </a:p>
                    <a:p>
                      <a:pPr marL="228600" indent="-228600" algn="ctr">
                        <a:buNone/>
                      </a:pPr>
                      <a:r>
                        <a:rPr lang="en-US" sz="1400" b="1" kern="1200" dirty="0" smtClean="0"/>
                        <a:t>          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40</a:t>
                      </a:r>
                      <a:endParaRPr lang="en-US" sz="1600" b="1" dirty="0" smtClean="0"/>
                    </a:p>
                    <a:p>
                      <a:pPr marL="228600" indent="-228600" algn="ctr">
                        <a:buAutoNum type="arabicParenR"/>
                      </a:pPr>
                      <a:r>
                        <a:rPr lang="en-US" sz="1400" b="1" dirty="0" smtClean="0"/>
                        <a:t>S=pr</a:t>
                      </a:r>
                      <a:r>
                        <a:rPr lang="ru-RU" sz="1400" b="1" dirty="0" smtClean="0"/>
                        <a:t>/2</a:t>
                      </a:r>
                    </a:p>
                    <a:p>
                      <a:pPr marL="228600" indent="-228600" algn="ctr">
                        <a:buNone/>
                      </a:pPr>
                      <a:r>
                        <a:rPr lang="ru-RU" sz="1400" b="1" dirty="0" smtClean="0"/>
                        <a:t>2) </a:t>
                      </a:r>
                      <a:r>
                        <a:rPr lang="en-US" sz="1400" b="1" dirty="0" smtClean="0"/>
                        <a:t>R=a</a:t>
                      </a:r>
                    </a:p>
                    <a:p>
                      <a:pPr marL="228600" indent="-228600" algn="ctr">
                        <a:buNone/>
                      </a:pPr>
                      <a:r>
                        <a:rPr lang="en-US" sz="1400" b="1" dirty="0" smtClean="0"/>
                        <a:t>3)</a:t>
                      </a:r>
                      <a:r>
                        <a:rPr lang="en-US" sz="1400" b="1" baseline="0" dirty="0" smtClean="0"/>
                        <a:t> r=a√3</a:t>
                      </a:r>
                      <a:r>
                        <a:rPr lang="ru-RU" sz="1400" b="1" baseline="0" dirty="0" smtClean="0"/>
                        <a:t>/</a:t>
                      </a:r>
                      <a:r>
                        <a:rPr lang="en-US" sz="1400" b="1" baseline="0" dirty="0" smtClean="0"/>
                        <a:t>2</a:t>
                      </a:r>
                    </a:p>
                    <a:p>
                      <a:pPr marL="228600" indent="-228600" algn="ctr">
                        <a:buNone/>
                      </a:pPr>
                      <a:r>
                        <a:rPr lang="en-US" sz="1400" b="1" baseline="0" dirty="0" smtClean="0"/>
                        <a:t>4)</a:t>
                      </a:r>
                      <a:r>
                        <a:rPr lang="ru-RU" sz="1400" b="1" baseline="0" dirty="0" smtClean="0"/>
                        <a:t>Правильный</a:t>
                      </a:r>
                    </a:p>
                    <a:p>
                      <a:pPr marL="228600" indent="-228600" algn="ctr">
                        <a:buNone/>
                      </a:pPr>
                      <a:r>
                        <a:rPr lang="ru-RU" sz="1400" b="1" baseline="0" dirty="0" smtClean="0"/>
                        <a:t>треугольник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7619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Основные понятия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ctr">
                        <a:buNone/>
                      </a:pPr>
                      <a:r>
                        <a:rPr lang="ru-RU" sz="1600" b="1" dirty="0" smtClean="0"/>
                        <a:t>10</a:t>
                      </a:r>
                    </a:p>
                    <a:p>
                      <a:pPr marL="228600" indent="-228600" algn="ctr">
                        <a:buNone/>
                      </a:pPr>
                      <a:r>
                        <a:rPr lang="ru-RU" sz="1400" b="1" dirty="0" smtClean="0"/>
                        <a:t>Название</a:t>
                      </a:r>
                      <a:r>
                        <a:rPr lang="ru-RU" sz="1400" b="1" baseline="0" dirty="0" smtClean="0"/>
                        <a:t> формулы</a:t>
                      </a:r>
                    </a:p>
                    <a:p>
                      <a:pPr marL="228600" marR="0" indent="-2286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/>
                        <a:t>a</a:t>
                      </a:r>
                      <a:r>
                        <a:rPr kumimoji="0" lang="en-US" sz="1400" b="1" kern="1200" baseline="-25000" dirty="0" smtClean="0"/>
                        <a:t>n</a:t>
                      </a:r>
                      <a:r>
                        <a:rPr kumimoji="0" lang="ru-RU" sz="1400" b="1" kern="1200" dirty="0" smtClean="0"/>
                        <a:t>=a</a:t>
                      </a:r>
                      <a:r>
                        <a:rPr kumimoji="0" lang="ru-RU" sz="1400" b="1" kern="1200" baseline="-25000" dirty="0" smtClean="0"/>
                        <a:t>1 </a:t>
                      </a:r>
                      <a:r>
                        <a:rPr kumimoji="0" lang="ru-RU" sz="1400" b="1" kern="1200" dirty="0" smtClean="0"/>
                        <a:t>+ (n-1) </a:t>
                      </a:r>
                      <a:r>
                        <a:rPr kumimoji="0" lang="ru-RU" sz="1400" b="1" kern="1200" dirty="0" err="1" smtClean="0"/>
                        <a:t>d</a:t>
                      </a:r>
                      <a:endParaRPr kumimoji="0" lang="ru-RU" sz="1400" b="1" kern="1200" dirty="0" smtClean="0"/>
                    </a:p>
                    <a:p>
                      <a:pPr marL="228600" indent="-228600" algn="ctr">
                        <a:buNone/>
                      </a:pP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</a:t>
                      </a:r>
                      <a:endParaRPr lang="en-US" sz="16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/>
                        <a:t>Отрезок, соединяющий точку окружности с ее центром.</a:t>
                      </a:r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30</a:t>
                      </a:r>
                      <a:endParaRPr lang="en-US" sz="1600" b="1" dirty="0" smtClean="0"/>
                    </a:p>
                    <a:p>
                      <a:pPr algn="ctr"/>
                      <a:r>
                        <a:rPr kumimoji="0" lang="ru-RU" sz="1400" b="1" kern="1200" dirty="0" smtClean="0"/>
                        <a:t>Название формулы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/>
                        <a:t>a</a:t>
                      </a:r>
                      <a:r>
                        <a:rPr kumimoji="0" lang="en-US" sz="1400" b="1" kern="1200" baseline="-25000" dirty="0" smtClean="0"/>
                        <a:t>n</a:t>
                      </a:r>
                      <a:r>
                        <a:rPr kumimoji="0" lang="ru-RU" sz="1400" b="1" kern="1200" dirty="0" smtClean="0"/>
                        <a:t> =</a:t>
                      </a:r>
                      <a:r>
                        <a:rPr kumimoji="0" lang="en-US" sz="1400" b="1" kern="1200" dirty="0" smtClean="0"/>
                        <a:t>(a</a:t>
                      </a:r>
                      <a:r>
                        <a:rPr kumimoji="0" lang="en-US" sz="1400" b="1" kern="1200" baseline="-25000" dirty="0" smtClean="0"/>
                        <a:t>n-1</a:t>
                      </a:r>
                      <a:r>
                        <a:rPr kumimoji="0" lang="ru-RU" sz="1400" b="1" kern="1200" baseline="0" dirty="0" smtClean="0"/>
                        <a:t> +</a:t>
                      </a:r>
                      <a:r>
                        <a:rPr kumimoji="0" lang="en-US" sz="1400" b="1" kern="1200" dirty="0" smtClean="0"/>
                        <a:t>a</a:t>
                      </a:r>
                      <a:r>
                        <a:rPr kumimoji="0" lang="en-US" sz="1400" b="1" kern="1200" baseline="-25000" dirty="0" smtClean="0"/>
                        <a:t>n+1</a:t>
                      </a:r>
                      <a:r>
                        <a:rPr kumimoji="0" lang="en-US" sz="1400" b="1" kern="1200" baseline="0" dirty="0" smtClean="0"/>
                        <a:t> )</a:t>
                      </a:r>
                      <a:r>
                        <a:rPr kumimoji="0" lang="ru-RU" sz="1400" b="1" kern="1200" baseline="0" dirty="0" smtClean="0"/>
                        <a:t>/2</a:t>
                      </a:r>
                      <a:endParaRPr kumimoji="0" lang="ru-RU" sz="1400" b="1" kern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kern="12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kern="1200" dirty="0" smtClean="0"/>
                    </a:p>
                    <a:p>
                      <a:pPr algn="ctr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4</a:t>
                      </a:r>
                      <a:r>
                        <a:rPr lang="en-US" sz="1600" b="1" dirty="0" smtClean="0"/>
                        <a:t>0</a:t>
                      </a:r>
                    </a:p>
                    <a:p>
                      <a:pPr algn="ctr"/>
                      <a:r>
                        <a:rPr lang="ru-RU" sz="1400" b="1" dirty="0" smtClean="0"/>
                        <a:t>Название</a:t>
                      </a:r>
                      <a:r>
                        <a:rPr lang="ru-RU" sz="1400" b="1" baseline="0" dirty="0" smtClean="0"/>
                        <a:t> формулы</a:t>
                      </a:r>
                      <a:endParaRPr lang="ru-RU" sz="1400" b="1" dirty="0" smtClean="0"/>
                    </a:p>
                    <a:p>
                      <a:pPr algn="ctr"/>
                      <a:r>
                        <a:rPr kumimoji="0" lang="en-US" sz="1400" b="1" kern="1200" dirty="0" err="1" smtClean="0"/>
                        <a:t>α</a:t>
                      </a:r>
                      <a:r>
                        <a:rPr kumimoji="0" lang="en-US" sz="1400" b="1" kern="1200" baseline="-25000" dirty="0" err="1" smtClean="0"/>
                        <a:t>n</a:t>
                      </a:r>
                      <a:r>
                        <a:rPr kumimoji="0" lang="ru-RU" sz="1400" b="1" kern="1200" baseline="-25000" dirty="0" smtClean="0"/>
                        <a:t> </a:t>
                      </a:r>
                      <a:r>
                        <a:rPr kumimoji="0" lang="ru-RU" sz="1400" b="1" kern="1200" baseline="0" dirty="0" smtClean="0"/>
                        <a:t> =180(</a:t>
                      </a:r>
                      <a:r>
                        <a:rPr kumimoji="0" lang="en-US" sz="1400" b="1" kern="1200" baseline="0" dirty="0" smtClean="0"/>
                        <a:t>n-2)</a:t>
                      </a:r>
                      <a:r>
                        <a:rPr kumimoji="0" lang="ru-RU" sz="1400" b="1" kern="1200" baseline="0" dirty="0" smtClean="0"/>
                        <a:t>/</a:t>
                      </a:r>
                      <a:r>
                        <a:rPr kumimoji="0" lang="en-US" sz="1400" b="1" kern="1200" baseline="0" dirty="0" smtClean="0"/>
                        <a:t>n</a:t>
                      </a:r>
                      <a:endParaRPr lang="ru-RU" sz="1400" b="1" dirty="0"/>
                    </a:p>
                  </a:txBody>
                  <a:tcPr/>
                </a:tc>
              </a:tr>
              <a:tr h="200842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Шуточные задачи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Двое шли – 3 конфеты нашли. Следом четверо пойдут – сколько найдут?</a:t>
                      </a:r>
                      <a:endParaRPr lang="ru-RU" sz="1400" b="1" dirty="0"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На грядке сидит 6 воробьев. К ним прилетели еще 5. Кот схватил одного воробушка. Сколько воробьев осталось на грядке?</a:t>
                      </a:r>
                      <a:endParaRPr lang="ru-RU" sz="1400" b="1" dirty="0"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/>
                        <a:t>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Шла старушка в Москву и навстречу ей 3 старика. Сколько человек шло в Москву?</a:t>
                      </a:r>
                      <a:endParaRPr lang="ru-RU" sz="1400" b="1" dirty="0"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/>
                        <a:t>40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К 7 прибавить 5. Какой ответ верен: “одиннадцать” или “</a:t>
                      </a:r>
                      <a:r>
                        <a:rPr lang="ru-RU" sz="1400" b="1" dirty="0" err="1"/>
                        <a:t>адиннадцать</a:t>
                      </a:r>
                      <a:r>
                        <a:rPr lang="ru-RU" sz="1400" b="1" dirty="0"/>
                        <a:t>”?</a:t>
                      </a:r>
                      <a:endParaRPr lang="ru-RU" sz="1400" b="1" dirty="0"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  <p:sp>
        <p:nvSpPr>
          <p:cNvPr id="123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14" name="Содержимое 12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63357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                                       </a:t>
            </a:r>
            <a:endParaRPr lang="ru-RU" sz="1200" smtClean="0"/>
          </a:p>
        </p:txBody>
      </p:sp>
      <p:sp>
        <p:nvSpPr>
          <p:cNvPr id="12315" name="Rectangle 5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316" name="Picture 5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286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2008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  2 раунд</a:t>
            </a:r>
            <a:br>
              <a:rPr lang="ru-RU" b="1" dirty="0" smtClean="0"/>
            </a:br>
            <a:r>
              <a:rPr lang="ru-RU" b="1" dirty="0" smtClean="0"/>
              <a:t>выбери задание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554163"/>
          <a:ext cx="8135937" cy="3890964"/>
        </p:xfrm>
        <a:graphic>
          <a:graphicData uri="http://schemas.openxmlformats.org/drawingml/2006/table">
            <a:tbl>
              <a:tblPr/>
              <a:tblGrid>
                <a:gridCol w="1743075"/>
                <a:gridCol w="1692275"/>
                <a:gridCol w="1692275"/>
                <a:gridCol w="1693862"/>
                <a:gridCol w="1314450"/>
              </a:tblGrid>
              <a:tr h="1296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Анаграммы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pitchFamily="34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96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Угадай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понятие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96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Пословицы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pitchFamily="34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2008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2 раунд</a:t>
            </a:r>
            <a:br>
              <a:rPr lang="ru-RU" dirty="0" smtClean="0"/>
            </a:br>
            <a:r>
              <a:rPr lang="ru-RU" dirty="0" smtClean="0"/>
              <a:t>Выбери задание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827588"/>
        </p:xfrm>
        <a:graphic>
          <a:graphicData uri="http://schemas.openxmlformats.org/drawingml/2006/table">
            <a:tbl>
              <a:tblPr/>
              <a:tblGrid>
                <a:gridCol w="1736725"/>
                <a:gridCol w="1738313"/>
                <a:gridCol w="1736725"/>
                <a:gridCol w="1738312"/>
                <a:gridCol w="1736725"/>
              </a:tblGrid>
              <a:tr h="831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Анаграммы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ригуфа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оансртьз 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соряпсериг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волтпетьсанодьосел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2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Угадай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понятие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Многоугольник, который является выпуклым с равными сторонами и рав-ными углами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Числовая последовательность, каждый член которой, начиная со второго равен сумме предыдущего и одного и того же числа.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Правило, позволяющее вычислить </a:t>
                      </a: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-й член последовательности, если известны ее предыдущие.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Правильный многоугольник из се-мейства параллелог-раммов.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66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Пословицы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…. одного не ждут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Обещанного … года ждут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…раз отмерь,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… раз отрежь.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За … зайцами погонишься, ни … не поймаешь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3 раунд </a:t>
            </a:r>
            <a:br>
              <a:rPr lang="ru-RU" b="1" dirty="0" smtClean="0"/>
            </a:br>
            <a:r>
              <a:rPr lang="ru-RU" b="1" dirty="0" smtClean="0"/>
              <a:t>выбери задание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650" y="1557338"/>
          <a:ext cx="8012113" cy="4467225"/>
        </p:xfrm>
        <a:graphic>
          <a:graphicData uri="http://schemas.openxmlformats.org/drawingml/2006/table">
            <a:tbl>
              <a:tblPr/>
              <a:tblGrid>
                <a:gridCol w="1601788"/>
                <a:gridCol w="1603375"/>
                <a:gridCol w="1601787"/>
                <a:gridCol w="1601788"/>
                <a:gridCol w="1603375"/>
              </a:tblGrid>
              <a:tr h="181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Ребусы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Рисунок 1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Рисунок 2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Рисунок 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Рисунок 4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27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Задачи по геоме-рии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327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Задачи по алгебре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  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3 раунд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388" y="1268413"/>
          <a:ext cx="8812212" cy="5400676"/>
        </p:xfrm>
        <a:graphic>
          <a:graphicData uri="http://schemas.openxmlformats.org/drawingml/2006/table">
            <a:tbl>
              <a:tblPr/>
              <a:tblGrid>
                <a:gridCol w="1762125"/>
                <a:gridCol w="1762125"/>
                <a:gridCol w="1763712"/>
                <a:gridCol w="1762125"/>
                <a:gridCol w="1762125"/>
              </a:tblGrid>
              <a:tr h="76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         Ребусы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Рисунок 1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Рисунок 2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Рисунок 3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Рисунок 4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662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Задачи по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геомерии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Найдите радиус окружности, описанной около правильного четырехугольника со стороной  6 см, и радиус окружности, вписанной в этот же четырехугольник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Сторона квадрата, вписанного в окружность, 2 см. Найти сторону правильного шестиугольника, вписанного в эту окружность.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Дан n-угольник. Найдите количество сторон многоугольника, если его внешний угол равен 30</a:t>
                      </a:r>
                      <a:r>
                        <a:rPr kumimoji="0" lang="ru-RU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?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Найдите площадь правильного треугольника ,если его периметр равен 6 см.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978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Задачи по алгебре</a:t>
                      </a: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Назовите первые пять членов ариф-метической прог-рессии</a:t>
                      </a:r>
                      <a:b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ru-RU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=2,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n+1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=b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+5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Найдите члены арифметической прогрессии, обозначенные буквами</a:t>
                      </a:r>
                      <a:b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ru-RU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; b</a:t>
                      </a:r>
                      <a:r>
                        <a:rPr kumimoji="0" lang="ru-RU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; 32; 24; b</a:t>
                      </a:r>
                      <a:r>
                        <a:rPr kumimoji="0" lang="ru-RU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; b</a:t>
                      </a:r>
                      <a:r>
                        <a:rPr kumimoji="0" lang="ru-RU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6.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Найти первый член арифметической прогрессии, если: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</a:t>
                      </a:r>
                      <a:r>
                        <a:rPr kumimoji="0" lang="ru-RU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=-27,  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=-1,5  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  Содержит ли арифметическая прогрессия 2; 9;.. число 156?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Если «да»,указать номер этого члена.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1 Рисунок   (10)</a:t>
            </a:r>
            <a:endParaRPr lang="ru-RU" b="1" dirty="0"/>
          </a:p>
        </p:txBody>
      </p:sp>
      <p:pic>
        <p:nvPicPr>
          <p:cNvPr id="17411" name="Содержимое 4" descr="Image7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773238"/>
            <a:ext cx="6913563" cy="3959225"/>
          </a:xfrm>
          <a:gradFill rotWithShape="1">
            <a:gsLst>
              <a:gs pos="0">
                <a:srgbClr val="0000FF"/>
              </a:gs>
              <a:gs pos="100000">
                <a:srgbClr val="000076"/>
              </a:gs>
            </a:gsLst>
            <a:lin ang="5400000" scaled="1"/>
          </a:gradFill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2 рисунок   (20)</a:t>
            </a:r>
            <a:endParaRPr lang="ru-RU" b="1" dirty="0"/>
          </a:p>
        </p:txBody>
      </p:sp>
      <p:pic>
        <p:nvPicPr>
          <p:cNvPr id="18435" name="Содержимое 3" descr="Image7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2060575"/>
            <a:ext cx="6192837" cy="3600450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1414</TotalTime>
  <Words>610</Words>
  <Application>Microsoft Office PowerPoint</Application>
  <PresentationFormat>Экран (4:3)</PresentationFormat>
  <Paragraphs>204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Слайд 1</vt:lpstr>
      <vt:lpstr>1 раунд Выбери задание</vt:lpstr>
      <vt:lpstr>1 раунд</vt:lpstr>
      <vt:lpstr>  2 раунд выбери задание</vt:lpstr>
      <vt:lpstr>2 раунд Выбери задание</vt:lpstr>
      <vt:lpstr>3 раунд  выбери задание</vt:lpstr>
      <vt:lpstr>3 раунд</vt:lpstr>
      <vt:lpstr>1 Рисунок   (10)</vt:lpstr>
      <vt:lpstr>2 рисунок   (20)</vt:lpstr>
      <vt:lpstr>3 рисунок  (30)</vt:lpstr>
      <vt:lpstr>                      4 рисунок  (40)</vt:lpstr>
      <vt:lpstr>Физкультминутка</vt:lpstr>
      <vt:lpstr>Физкультминутка</vt:lpstr>
      <vt:lpstr>Физкультминутка</vt:lpstr>
      <vt:lpstr>Физкультминутка</vt:lpstr>
      <vt:lpstr>Конкурс болельщиков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alexandr</dc:creator>
  <cp:lastModifiedBy>Admin</cp:lastModifiedBy>
  <cp:revision>130</cp:revision>
  <dcterms:created xsi:type="dcterms:W3CDTF">2012-01-30T13:31:12Z</dcterms:created>
  <dcterms:modified xsi:type="dcterms:W3CDTF">2012-02-05T20:35:17Z</dcterms:modified>
</cp:coreProperties>
</file>