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notesMasterIdLst>
    <p:notesMasterId r:id="rId20"/>
  </p:notesMasterIdLst>
  <p:sldIdLst>
    <p:sldId id="256" r:id="rId2"/>
    <p:sldId id="284" r:id="rId3"/>
    <p:sldId id="275" r:id="rId4"/>
    <p:sldId id="274" r:id="rId5"/>
    <p:sldId id="259" r:id="rId6"/>
    <p:sldId id="257" r:id="rId7"/>
    <p:sldId id="258" r:id="rId8"/>
    <p:sldId id="277" r:id="rId9"/>
    <p:sldId id="278" r:id="rId10"/>
    <p:sldId id="279" r:id="rId11"/>
    <p:sldId id="280" r:id="rId12"/>
    <p:sldId id="260" r:id="rId13"/>
    <p:sldId id="265" r:id="rId14"/>
    <p:sldId id="269" r:id="rId15"/>
    <p:sldId id="267" r:id="rId16"/>
    <p:sldId id="281" r:id="rId17"/>
    <p:sldId id="282" r:id="rId18"/>
    <p:sldId id="283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 autoAdjust="0"/>
    <p:restoredTop sz="94639" autoAdjust="0"/>
  </p:normalViewPr>
  <p:slideViewPr>
    <p:cSldViewPr>
      <p:cViewPr varScale="1">
        <p:scale>
          <a:sx n="104" d="100"/>
          <a:sy n="104" d="100"/>
        </p:scale>
        <p:origin x="-174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288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3278E2-EED4-4AEF-AD35-06955ED4A911}" type="datetimeFigureOut">
              <a:rPr lang="ru-RU" smtClean="0"/>
              <a:pPr/>
              <a:t>14.12.2011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A1BFF48-DD77-4F04-88DA-5A349475697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ED8F02D-03A7-4DC3-8B30-966EACD660B7}" type="slidenum">
              <a:rPr lang="ru-RU"/>
              <a:pPr/>
              <a:t>5</a:t>
            </a:fld>
            <a:endParaRPr lang="ru-RU"/>
          </a:p>
        </p:txBody>
      </p:sp>
      <p:sp>
        <p:nvSpPr>
          <p:cNvPr id="542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42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DE76E64-2FED-4D2E-BF7D-D967001E94BE}" type="slidenum">
              <a:rPr lang="ru-RU"/>
              <a:pPr/>
              <a:t>15</a:t>
            </a:fld>
            <a:endParaRPr lang="ru-RU"/>
          </a:p>
        </p:txBody>
      </p:sp>
      <p:sp>
        <p:nvSpPr>
          <p:cNvPr id="501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01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1BFF48-DD77-4F04-88DA-5A349475697A}" type="slidenum">
              <a:rPr lang="ru-RU" smtClean="0"/>
              <a:pPr/>
              <a:t>18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5" name="Подзаголовок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1" name="Дата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14.12.2011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checker dir="vert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14.12.2011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checker dir="vert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14.12.2011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checker dir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14.12.2011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checker dir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14.12.2011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checker dir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14.12.2011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checker dir="vert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14.12.2011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checker dir="vert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14.12.2011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checker dir="vert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14.12.2011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checker dir="vert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14.12.2011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checker dir="vert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14.12.2011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Рисунок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masterClrMapping/>
  </p:clrMapOvr>
  <p:transition>
    <p:checker dir="vert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1" name="Текст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7" name="Дата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14.12.2011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ransition>
    <p:checker dir="vert"/>
  </p:transition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audio" Target="../media/audio6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audio" Target="../media/audio7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audio" Target="../media/audio7.wav"/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gif"/><Relationship Id="rId2" Type="http://schemas.openxmlformats.org/officeDocument/2006/relationships/audio" Target="../media/audio7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audio" Target="../media/audio7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audio" Target="../media/audio8.wav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audio" Target="../media/audio9.wav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audio" Target="../media/audio3.wav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audio" Target="../media/audio5.wav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соли аммония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77500" lnSpcReduction="20000"/>
          </a:bodyPr>
          <a:lstStyle/>
          <a:p>
            <a:endParaRPr lang="ru-RU" dirty="0" smtClean="0"/>
          </a:p>
          <a:p>
            <a:pPr algn="ctr"/>
            <a:r>
              <a:rPr lang="ru-RU" dirty="0" smtClean="0"/>
              <a:t> Химические свойства, </a:t>
            </a:r>
            <a:r>
              <a:rPr lang="ru-RU" dirty="0" smtClean="0"/>
              <a:t>применение</a:t>
            </a:r>
            <a:r>
              <a:rPr lang="ru-RU" dirty="0" smtClean="0"/>
              <a:t>, </a:t>
            </a:r>
            <a:r>
              <a:rPr lang="ru-RU" dirty="0" smtClean="0"/>
              <a:t>получение</a:t>
            </a:r>
          </a:p>
          <a:p>
            <a:r>
              <a:rPr lang="ru-RU" dirty="0" smtClean="0"/>
              <a:t>Мамедова Т.И., учитель химии МОУ СОШ №1</a:t>
            </a:r>
            <a:endParaRPr lang="ru-RU" dirty="0"/>
          </a:p>
        </p:txBody>
      </p:sp>
    </p:spTree>
  </p:cSld>
  <p:clrMapOvr>
    <a:masterClrMapping/>
  </p:clrMapOvr>
  <p:transition>
    <p:newsflash/>
    <p:sndAc>
      <p:stSnd>
        <p:snd r:embed="rId2" name="drumroll.wav" builtIn="1"/>
      </p:stSnd>
    </p:sndAc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применение солей аммония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ru-RU" dirty="0" smtClean="0"/>
              <a:t>Гидрокарбонат аммония NH</a:t>
            </a:r>
            <a:r>
              <a:rPr lang="ru-RU" baseline="-25000" dirty="0" smtClean="0"/>
              <a:t>4</a:t>
            </a:r>
            <a:r>
              <a:rPr lang="ru-RU" dirty="0" smtClean="0"/>
              <a:t>HCO</a:t>
            </a:r>
            <a:r>
              <a:rPr lang="ru-RU" baseline="-25000" dirty="0" smtClean="0"/>
              <a:t>3</a:t>
            </a:r>
            <a:r>
              <a:rPr lang="ru-RU" dirty="0" smtClean="0"/>
              <a:t> и карбонат аммония (NH</a:t>
            </a:r>
            <a:r>
              <a:rPr lang="ru-RU" baseline="-25000" dirty="0" smtClean="0"/>
              <a:t>4</a:t>
            </a:r>
            <a:r>
              <a:rPr lang="ru-RU" dirty="0" smtClean="0"/>
              <a:t>)</a:t>
            </a:r>
            <a:r>
              <a:rPr lang="ru-RU" baseline="-25000" dirty="0" smtClean="0"/>
              <a:t>2</a:t>
            </a:r>
            <a:r>
              <a:rPr lang="ru-RU" dirty="0" smtClean="0"/>
              <a:t>CO</a:t>
            </a:r>
            <a:r>
              <a:rPr lang="ru-RU" baseline="-25000" dirty="0" smtClean="0"/>
              <a:t>3</a:t>
            </a:r>
            <a:r>
              <a:rPr lang="ru-RU" dirty="0" smtClean="0"/>
              <a:t> применяют в кондитерском деле, так как они легко разлагаются при нагревании и образуют газы, разрыхляющие тесто и делающие его пышным, например: 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ru-RU" dirty="0" smtClean="0"/>
              <a:t>          NH</a:t>
            </a:r>
            <a:r>
              <a:rPr lang="ru-RU" baseline="-25000" dirty="0" smtClean="0"/>
              <a:t>4</a:t>
            </a:r>
            <a:r>
              <a:rPr lang="ru-RU" dirty="0" smtClean="0"/>
              <a:t>HCO</a:t>
            </a:r>
            <a:r>
              <a:rPr lang="ru-RU" baseline="-25000" dirty="0" smtClean="0"/>
              <a:t>3</a:t>
            </a:r>
            <a:r>
              <a:rPr lang="ru-RU" dirty="0" smtClean="0"/>
              <a:t> = NH</a:t>
            </a:r>
            <a:r>
              <a:rPr lang="ru-RU" baseline="-25000" dirty="0" smtClean="0"/>
              <a:t>3</a:t>
            </a:r>
            <a:r>
              <a:rPr lang="ru-RU" dirty="0" smtClean="0"/>
              <a:t>↑ + Н</a:t>
            </a:r>
            <a:r>
              <a:rPr lang="ru-RU" baseline="-25000" dirty="0" smtClean="0"/>
              <a:t>2</a:t>
            </a:r>
            <a:r>
              <a:rPr lang="ru-RU" dirty="0" smtClean="0"/>
              <a:t>O↑ + CO</a:t>
            </a:r>
            <a:r>
              <a:rPr lang="ru-RU" baseline="-25000" dirty="0" smtClean="0"/>
              <a:t>2</a:t>
            </a:r>
            <a:r>
              <a:rPr lang="ru-RU" dirty="0" smtClean="0"/>
              <a:t>↑</a:t>
            </a:r>
          </a:p>
          <a:p>
            <a:endParaRPr lang="ru-RU" dirty="0"/>
          </a:p>
        </p:txBody>
      </p:sp>
      <p:pic>
        <p:nvPicPr>
          <p:cNvPr id="2050" name="Picture 2" descr="C:\Documents and Settings\Татьяна\Рабочий стол\соли аммония\1[2]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596" y="4500570"/>
            <a:ext cx="1643074" cy="1785950"/>
          </a:xfrm>
          <a:prstGeom prst="rect">
            <a:avLst/>
          </a:prstGeom>
          <a:noFill/>
        </p:spPr>
      </p:pic>
      <p:pic>
        <p:nvPicPr>
          <p:cNvPr id="2051" name="Picture 3" descr="C:\Documents and Settings\Татьяна\Рабочий стол\соли аммония\Razrihlitel_testa[1]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714612" y="4572008"/>
            <a:ext cx="1571636" cy="1857388"/>
          </a:xfrm>
          <a:prstGeom prst="rect">
            <a:avLst/>
          </a:prstGeom>
          <a:noFill/>
        </p:spPr>
      </p:pic>
      <p:pic>
        <p:nvPicPr>
          <p:cNvPr id="2052" name="Picture 4" descr="C:\Documents and Settings\Татьяна\Рабочий стол\соли аммония\0008[1]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857752" y="4572008"/>
            <a:ext cx="1643074" cy="1811332"/>
          </a:xfrm>
          <a:prstGeom prst="rect">
            <a:avLst/>
          </a:prstGeom>
          <a:noFill/>
        </p:spPr>
      </p:pic>
      <p:pic>
        <p:nvPicPr>
          <p:cNvPr id="2053" name="Picture 5" descr="C:\Documents and Settings\Татьяна\Рабочий стол\соли аммония\50975868_kuku[1]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072330" y="4500570"/>
            <a:ext cx="1738308" cy="1833564"/>
          </a:xfrm>
          <a:prstGeom prst="rect">
            <a:avLst/>
          </a:prstGeom>
          <a:noFill/>
        </p:spPr>
      </p:pic>
    </p:spTree>
  </p:cSld>
  <p:clrMapOvr>
    <a:masterClrMapping/>
  </p:clrMapOvr>
  <p:transition>
    <p:checker dir="vert"/>
    <p:sndAc>
      <p:stSnd>
        <p:snd r:embed="rId2" name="breeze.wav" builtIn="1"/>
      </p:stSnd>
    </p:sndAc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применение солей аммония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ru-RU" dirty="0" smtClean="0"/>
          </a:p>
          <a:p>
            <a:endParaRPr lang="ru-RU" dirty="0"/>
          </a:p>
        </p:txBody>
      </p:sp>
      <p:pic>
        <p:nvPicPr>
          <p:cNvPr id="4099" name="Picture 3" descr="C:\Documents and Settings\Татьяна\Рабочий стол\соли аммония\ammis[1]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596" y="4357694"/>
            <a:ext cx="2357454" cy="2000264"/>
          </a:xfrm>
          <a:prstGeom prst="rect">
            <a:avLst/>
          </a:prstGeom>
          <a:noFill/>
        </p:spPr>
      </p:pic>
      <p:pic>
        <p:nvPicPr>
          <p:cNvPr id="4100" name="Picture 4" descr="C:\Documents and Settings\Татьяна\Рабочий стол\соли аммония\karbam[1]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643702" y="4286256"/>
            <a:ext cx="2119306" cy="2214562"/>
          </a:xfrm>
          <a:prstGeom prst="rect">
            <a:avLst/>
          </a:prstGeom>
          <a:noFill/>
        </p:spPr>
      </p:pic>
      <p:pic>
        <p:nvPicPr>
          <p:cNvPr id="4101" name="Picture 5" descr="C:\Documents and Settings\Татьяна\Рабочий стол\соли аммония\karbamit[1]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643702" y="1714488"/>
            <a:ext cx="2119314" cy="2214578"/>
          </a:xfrm>
          <a:prstGeom prst="rect">
            <a:avLst/>
          </a:prstGeom>
          <a:noFill/>
        </p:spPr>
      </p:pic>
      <p:pic>
        <p:nvPicPr>
          <p:cNvPr id="4102" name="Picture 6" descr="C:\Documents and Settings\Татьяна\Рабочий стол\соли аммония\npk[1]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85720" y="1714488"/>
            <a:ext cx="2571768" cy="2214578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3571868" y="2285992"/>
            <a:ext cx="3116777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/>
              <a:t>Соли аммония </a:t>
            </a:r>
          </a:p>
          <a:p>
            <a:r>
              <a:rPr lang="ru-RU" sz="3200" dirty="0" smtClean="0"/>
              <a:t>используются </a:t>
            </a:r>
          </a:p>
          <a:p>
            <a:r>
              <a:rPr lang="ru-RU" sz="3200" dirty="0" smtClean="0"/>
              <a:t>в качестве удобрений</a:t>
            </a:r>
            <a:endParaRPr lang="ru-RU" sz="3200" dirty="0"/>
          </a:p>
        </p:txBody>
      </p:sp>
    </p:spTree>
  </p:cSld>
  <p:clrMapOvr>
    <a:masterClrMapping/>
  </p:clrMapOvr>
  <p:transition>
    <p:checker/>
    <p:sndAc>
      <p:stSnd>
        <p:snd r:embed="rId2" name="camera.wav" builtIn="1"/>
      </p:stSnd>
    </p:sndAc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применение солей аммония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type="body" sz="half" idx="2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sz="2400" dirty="0" smtClean="0"/>
              <a:t>Хлорид аммония NH</a:t>
            </a:r>
            <a:r>
              <a:rPr lang="ru-RU" sz="2400" baseline="-25000" dirty="0" smtClean="0"/>
              <a:t>4</a:t>
            </a:r>
            <a:r>
              <a:rPr lang="ru-RU" sz="2400" dirty="0" smtClean="0"/>
              <a:t>Cl используют при паянии, так как он очищает поверхность металла от оксидной плёнки и к ней хорошо пристаёт припой.</a:t>
            </a:r>
          </a:p>
          <a:p>
            <a:endParaRPr lang="ru-RU" dirty="0"/>
          </a:p>
        </p:txBody>
      </p:sp>
      <p:pic>
        <p:nvPicPr>
          <p:cNvPr id="1026" name="Picture 2" descr="C:\Documents and Settings\Татьяна\Рабочий стол\соли аммония\200px-ammonium_chloride[1]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3"/>
          <a:srcRect t="1238" b="1238"/>
          <a:stretch>
            <a:fillRect/>
          </a:stretch>
        </p:blipFill>
        <p:spPr bwMode="auto">
          <a:prstGeom prst="rect">
            <a:avLst/>
          </a:prstGeom>
          <a:noFill/>
        </p:spPr>
      </p:pic>
    </p:spTree>
  </p:cSld>
  <p:clrMapOvr>
    <a:masterClrMapping/>
  </p:clrMapOvr>
  <p:transition>
    <p:checker/>
    <p:sndAc>
      <p:stSnd>
        <p:snd r:embed="rId2" name="camera.wav" builtIn="1"/>
      </p:stSnd>
    </p:sndAc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применение солей аммония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dirty="0" smtClean="0"/>
              <a:t>в гальванических элементах (сухих батареях)</a:t>
            </a:r>
            <a:endParaRPr lang="ru-RU" dirty="0"/>
          </a:p>
        </p:txBody>
      </p:sp>
      <p:pic>
        <p:nvPicPr>
          <p:cNvPr id="5122" name="Picture 2" descr="C:\Documents and Settings\Татьяна\Рабочий стол\соли аммония\galvanic-cell3[1]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34" y="3357562"/>
            <a:ext cx="3929090" cy="2928958"/>
          </a:xfrm>
          <a:prstGeom prst="rect">
            <a:avLst/>
          </a:prstGeom>
          <a:noFill/>
        </p:spPr>
      </p:pic>
      <p:pic>
        <p:nvPicPr>
          <p:cNvPr id="5123" name="Picture 3" descr="C:\Documents and Settings\Татьяна\Рабочий стол\соли аммония\35-1[1]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357818" y="3071810"/>
            <a:ext cx="3286148" cy="3224219"/>
          </a:xfrm>
          <a:prstGeom prst="rect">
            <a:avLst/>
          </a:prstGeom>
          <a:noFill/>
        </p:spPr>
      </p:pic>
    </p:spTree>
  </p:cSld>
  <p:clrMapOvr>
    <a:masterClrMapping/>
  </p:clrMapOvr>
  <p:transition>
    <p:strips dir="ru"/>
    <p:sndAc>
      <p:stSnd>
        <p:snd r:embed="rId2" name="camera.wav" builtIn="1"/>
      </p:stSnd>
    </p:sndAc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применение солей аммония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Хлорид аммония применяется при изготовлении дымовых шашек</a:t>
            </a:r>
            <a:endParaRPr lang="ru-RU" dirty="0"/>
          </a:p>
        </p:txBody>
      </p:sp>
      <p:pic>
        <p:nvPicPr>
          <p:cNvPr id="7171" name="Picture 3" descr="C:\Documents and Settings\Татьяна\Рабочий стол\соли аммония\9ffdbab97eff[1]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8" y="4071942"/>
            <a:ext cx="3457583" cy="2390779"/>
          </a:xfrm>
          <a:prstGeom prst="rect">
            <a:avLst/>
          </a:prstGeom>
          <a:noFill/>
        </p:spPr>
      </p:pic>
      <p:pic>
        <p:nvPicPr>
          <p:cNvPr id="7172" name="Picture 4" descr="C:\Documents and Settings\Татьяна\Рабочий стол\соли аммония\smoke-2[1]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357686" y="2786058"/>
            <a:ext cx="3773485" cy="2757485"/>
          </a:xfrm>
          <a:prstGeom prst="rect">
            <a:avLst/>
          </a:prstGeom>
          <a:noFill/>
        </p:spPr>
      </p:pic>
    </p:spTree>
  </p:cSld>
  <p:clrMapOvr>
    <a:masterClrMapping/>
  </p:clrMapOvr>
  <p:transition>
    <p:checker/>
    <p:sndAc>
      <p:stSnd>
        <p:snd r:embed="rId2" name="camera.wav" builtIn="1"/>
      </p:stSnd>
    </p:sndAc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428604"/>
            <a:ext cx="7239000" cy="928694"/>
          </a:xfrm>
        </p:spPr>
        <p:txBody>
          <a:bodyPr>
            <a:normAutofit fontScale="90000"/>
          </a:bodyPr>
          <a:lstStyle/>
          <a:p>
            <a:r>
              <a:rPr lang="ru-RU" sz="4000" dirty="0"/>
              <a:t/>
            </a:r>
            <a:br>
              <a:rPr lang="ru-RU" sz="4000" dirty="0"/>
            </a:br>
            <a:r>
              <a:rPr lang="ru-RU" sz="4000" dirty="0" smtClean="0"/>
              <a:t> получение солей аммония</a:t>
            </a:r>
            <a:endParaRPr lang="ru-RU" sz="4000" dirty="0"/>
          </a:p>
        </p:txBody>
      </p:sp>
      <p:sp>
        <p:nvSpPr>
          <p:cNvPr id="49156" name="Rectangle 4"/>
          <p:cNvSpPr>
            <a:spLocks noChangeArrowheads="1"/>
          </p:cNvSpPr>
          <p:nvPr/>
        </p:nvSpPr>
        <p:spPr bwMode="auto">
          <a:xfrm>
            <a:off x="1306513" y="1428736"/>
            <a:ext cx="6532562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 algn="ctr"/>
            <a:r>
              <a:rPr lang="ru-RU" sz="2400" dirty="0"/>
              <a:t>Аммиак (или </a:t>
            </a:r>
            <a:r>
              <a:rPr lang="ru-RU" sz="2400" dirty="0" err="1"/>
              <a:t>гидроксид</a:t>
            </a:r>
            <a:r>
              <a:rPr lang="ru-RU" sz="2400" dirty="0"/>
              <a:t> аммония) + кислота</a:t>
            </a:r>
            <a:r>
              <a:rPr lang="ru-RU" sz="2400" dirty="0" smtClean="0"/>
              <a:t>.</a:t>
            </a:r>
            <a:r>
              <a:rPr lang="ru-RU" sz="2400" dirty="0"/>
              <a:t> </a:t>
            </a:r>
          </a:p>
          <a:p>
            <a:pPr algn="ctr"/>
            <a:r>
              <a:rPr lang="ru-RU" sz="2400" dirty="0" smtClean="0"/>
              <a:t>NH</a:t>
            </a:r>
            <a:r>
              <a:rPr lang="ru-RU" sz="2400" baseline="-25000" dirty="0" smtClean="0"/>
              <a:t>3</a:t>
            </a:r>
            <a:r>
              <a:rPr lang="ru-RU" sz="2400" dirty="0" smtClean="0"/>
              <a:t> </a:t>
            </a:r>
            <a:r>
              <a:rPr lang="ru-RU" sz="2400" dirty="0"/>
              <a:t>+ </a:t>
            </a:r>
            <a:r>
              <a:rPr lang="ru-RU" sz="2400" dirty="0" smtClean="0"/>
              <a:t>HNO</a:t>
            </a:r>
            <a:r>
              <a:rPr lang="ru-RU" sz="2400" baseline="-25000" dirty="0" smtClean="0"/>
              <a:t>3</a:t>
            </a:r>
            <a:r>
              <a:rPr lang="ru-RU" sz="2400" dirty="0" smtClean="0"/>
              <a:t> = NH</a:t>
            </a:r>
            <a:r>
              <a:rPr lang="ru-RU" sz="2400" baseline="-25000" dirty="0" smtClean="0"/>
              <a:t>4</a:t>
            </a:r>
            <a:r>
              <a:rPr lang="ru-RU" sz="2400" dirty="0" smtClean="0"/>
              <a:t>NO</a:t>
            </a:r>
            <a:r>
              <a:rPr lang="ru-RU" sz="2400" baseline="-25000" dirty="0" smtClean="0"/>
              <a:t>3</a:t>
            </a:r>
            <a:endParaRPr lang="ru-RU" sz="2400" dirty="0" smtClean="0"/>
          </a:p>
          <a:p>
            <a:pPr algn="ctr"/>
            <a:r>
              <a:rPr lang="ru-RU" sz="2400" dirty="0" smtClean="0"/>
              <a:t>2NH</a:t>
            </a:r>
            <a:r>
              <a:rPr lang="ru-RU" sz="2400" baseline="-25000" dirty="0" smtClean="0"/>
              <a:t>4</a:t>
            </a:r>
            <a:r>
              <a:rPr lang="ru-RU" sz="2400" dirty="0" smtClean="0"/>
              <a:t>OH + H</a:t>
            </a:r>
            <a:r>
              <a:rPr lang="ru-RU" sz="2400" baseline="-25000" dirty="0" smtClean="0"/>
              <a:t>2</a:t>
            </a:r>
            <a:r>
              <a:rPr lang="ru-RU" sz="2400" dirty="0" smtClean="0"/>
              <a:t>SO</a:t>
            </a:r>
            <a:r>
              <a:rPr lang="ru-RU" sz="2400" baseline="-25000" dirty="0" smtClean="0"/>
              <a:t>4</a:t>
            </a:r>
            <a:r>
              <a:rPr lang="ru-RU" sz="2400" dirty="0" smtClean="0"/>
              <a:t>  =(NH</a:t>
            </a:r>
            <a:r>
              <a:rPr lang="ru-RU" sz="2400" baseline="-25000" dirty="0" smtClean="0"/>
              <a:t>4</a:t>
            </a:r>
            <a:r>
              <a:rPr lang="ru-RU" sz="2400" dirty="0" smtClean="0"/>
              <a:t>) </a:t>
            </a:r>
            <a:r>
              <a:rPr lang="ru-RU" sz="2400" baseline="-25000" dirty="0" smtClean="0"/>
              <a:t>2</a:t>
            </a:r>
            <a:r>
              <a:rPr lang="ru-RU" sz="2400" dirty="0" smtClean="0"/>
              <a:t>SO</a:t>
            </a:r>
            <a:r>
              <a:rPr lang="ru-RU" sz="2400" baseline="-25000" dirty="0" smtClean="0"/>
              <a:t>4</a:t>
            </a:r>
            <a:r>
              <a:rPr lang="ru-RU" sz="2400" dirty="0" smtClean="0"/>
              <a:t>+ 2Н</a:t>
            </a:r>
            <a:r>
              <a:rPr lang="ru-RU" sz="2400" baseline="-25000" dirty="0" smtClean="0"/>
              <a:t>2</a:t>
            </a:r>
            <a:r>
              <a:rPr lang="ru-RU" sz="2400" dirty="0" smtClean="0"/>
              <a:t>O</a:t>
            </a:r>
            <a:endParaRPr lang="ru-RU" sz="2400" dirty="0"/>
          </a:p>
        </p:txBody>
      </p:sp>
      <p:pic>
        <p:nvPicPr>
          <p:cNvPr id="49157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600200" y="3657600"/>
            <a:ext cx="5934075" cy="289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plus/>
    <p:sndAc>
      <p:stSnd>
        <p:snd r:embed="rId3" name="hammer.wav" builtIn="1"/>
      </p:stSnd>
    </p:sndAc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/>
              <a:t>Задания на развитие творческого мышления.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609600" indent="-609600"/>
            <a:r>
              <a:rPr lang="ru-RU"/>
              <a:t>Предложите способ очистки поваренной соли от содержащейся в ней примеси хлорида аммония.</a:t>
            </a:r>
          </a:p>
          <a:p>
            <a:pPr marL="609600" indent="-609600"/>
            <a:r>
              <a:rPr lang="ru-RU"/>
              <a:t>Объясните, можно ли смешивать аммиачную селитру (нитрат аммония) с известью?</a:t>
            </a:r>
          </a:p>
        </p:txBody>
      </p:sp>
    </p:spTree>
  </p:cSld>
  <p:clrMapOvr>
    <a:masterClrMapping/>
  </p:clrMapOvr>
  <p:transition>
    <p:checker/>
    <p:sndAc>
      <p:stSnd>
        <p:snd r:embed="rId2" name="applause.wav" builtIn="1"/>
      </p:stSnd>
    </p:sndAc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b="1"/>
              <a:t>Заключение</a:t>
            </a:r>
            <a:endParaRPr lang="ru-RU"/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r>
              <a:rPr lang="ru-RU" sz="2400"/>
              <a:t>Роль азотистых соединений в жизни человека и общества очень велика, а применении разнообразно. Азот – основа жизни на Земле. На Земле постоянно происходят процессы превращения веществ живой и неживой природы. В результате этих превращений неорганические вещества неживой природы – соли аммония могут превращаться в сложные органические вещества – белки. А белки – это основа всего живого В белках содержится 18 % азота. Без азота нет белка, без белка нет жизни!</a:t>
            </a:r>
          </a:p>
        </p:txBody>
      </p:sp>
    </p:spTree>
  </p:cSld>
  <p:clrMapOvr>
    <a:masterClrMapping/>
  </p:clrMapOvr>
  <p:transition>
    <p:checker dir="vert"/>
    <p:sndAc>
      <p:stSnd>
        <p:snd r:embed="rId2" name="drumroll.wav" builtIn="1"/>
      </p:stSnd>
    </p:sndAc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b="1"/>
              <a:t>Задание на дом</a:t>
            </a:r>
            <a:r>
              <a:rPr lang="ru-RU"/>
              <a:t> </a:t>
            </a:r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ru-RU"/>
              <a:t>§25, упр.2-4. Подготовьте сообщение на тему: «Химический характер житейских ситуаций» (уравнения химических реакций, встречающихся в быту). </a:t>
            </a:r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sz="4000" smtClean="0"/>
              <a:t>  «</a:t>
            </a:r>
            <a:r>
              <a:rPr lang="ru-RU" sz="4000" smtClean="0">
                <a:latin typeface="Monotype Corsiva" pitchFamily="66" charset="0"/>
              </a:rPr>
              <a:t>Просто </a:t>
            </a:r>
            <a:r>
              <a:rPr lang="ru-RU" sz="4000" dirty="0" smtClean="0">
                <a:latin typeface="Monotype Corsiva" pitchFamily="66" charset="0"/>
              </a:rPr>
              <a:t>знать – еще не все, </a:t>
            </a:r>
          </a:p>
          <a:p>
            <a:pPr algn="ctr">
              <a:buNone/>
            </a:pPr>
            <a:r>
              <a:rPr lang="ru-RU" sz="4000" dirty="0" smtClean="0">
                <a:latin typeface="Monotype Corsiva" pitchFamily="66" charset="0"/>
              </a:rPr>
              <a:t>  знания </a:t>
            </a:r>
            <a:r>
              <a:rPr lang="ru-RU" sz="4000" dirty="0" smtClean="0">
                <a:latin typeface="Monotype Corsiva" pitchFamily="66" charset="0"/>
              </a:rPr>
              <a:t>нужно уметь использовать» </a:t>
            </a:r>
          </a:p>
          <a:p>
            <a:pPr>
              <a:buNone/>
            </a:pPr>
            <a:r>
              <a:rPr lang="ru-RU" sz="4000" dirty="0" smtClean="0">
                <a:latin typeface="Monotype Corsiva" pitchFamily="66" charset="0"/>
              </a:rPr>
              <a:t>                                   И.В.Гете</a:t>
            </a:r>
            <a:endParaRPr lang="ru-RU" sz="4000" dirty="0" smtClean="0">
              <a:latin typeface="Monotype Corsiva" pitchFamily="66" charset="0"/>
            </a:endParaRPr>
          </a:p>
          <a:p>
            <a:endParaRPr lang="ru-RU" dirty="0"/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r>
              <a:rPr lang="ru-RU" sz="2000" dirty="0"/>
              <a:t>Ион аммония образован только неметаллами.</a:t>
            </a:r>
          </a:p>
          <a:p>
            <a:pPr>
              <a:lnSpc>
                <a:spcPct val="80000"/>
              </a:lnSpc>
            </a:pPr>
            <a:r>
              <a:rPr lang="ru-RU" sz="2000" dirty="0"/>
              <a:t>Так </a:t>
            </a:r>
            <a:r>
              <a:rPr lang="ru-RU" sz="2000" dirty="0" smtClean="0"/>
              <a:t>же, как </a:t>
            </a:r>
            <a:r>
              <a:rPr lang="ru-RU" sz="2000" dirty="0"/>
              <a:t>и ионы металлов, он образует свои соли.</a:t>
            </a:r>
          </a:p>
          <a:p>
            <a:pPr>
              <a:lnSpc>
                <a:spcPct val="80000"/>
              </a:lnSpc>
            </a:pPr>
            <a:r>
              <a:rPr lang="ru-RU" sz="2000" dirty="0"/>
              <a:t>Все соли аммония растворимы в воде.</a:t>
            </a:r>
          </a:p>
          <a:p>
            <a:pPr>
              <a:lnSpc>
                <a:spcPct val="80000"/>
              </a:lnSpc>
            </a:pPr>
            <a:r>
              <a:rPr lang="ru-RU" sz="2000" dirty="0"/>
              <a:t>Качественная реакция на ион аммония- действие щелочи при нагревании.</a:t>
            </a:r>
          </a:p>
          <a:p>
            <a:pPr>
              <a:lnSpc>
                <a:spcPct val="80000"/>
              </a:lnSpc>
            </a:pPr>
            <a:r>
              <a:rPr lang="ru-RU" sz="2000" dirty="0"/>
              <a:t>В состав пекарского порошка входит гидрокарбонат аммония, поэтому его используют в хлебопечении.</a:t>
            </a:r>
          </a:p>
          <a:p>
            <a:pPr>
              <a:lnSpc>
                <a:spcPct val="80000"/>
              </a:lnSpc>
            </a:pPr>
            <a:r>
              <a:rPr lang="ru-RU" sz="2000" dirty="0"/>
              <a:t>Нашатырь используют при паянии.</a:t>
            </a:r>
          </a:p>
          <a:p>
            <a:pPr>
              <a:lnSpc>
                <a:spcPct val="80000"/>
              </a:lnSpc>
            </a:pPr>
            <a:r>
              <a:rPr lang="ru-RU" sz="2000" dirty="0"/>
              <a:t>Агроному-почвоведу, а также любому дачнику необходимы знания по химии.</a:t>
            </a:r>
          </a:p>
          <a:p>
            <a:pPr>
              <a:lnSpc>
                <a:spcPct val="80000"/>
              </a:lnSpc>
            </a:pPr>
            <a:r>
              <a:rPr lang="ru-RU" sz="2000" dirty="0"/>
              <a:t>Без азота нет белка, без белка нет жизни.</a:t>
            </a:r>
          </a:p>
        </p:txBody>
      </p:sp>
    </p:spTree>
  </p:cSld>
  <p:clrMapOvr>
    <a:masterClrMapping/>
  </p:clrMapOvr>
  <p:transition>
    <p:checker dir="vert"/>
    <p:sndAc>
      <p:stSnd>
        <p:snd r:embed="rId2" name="drumroll.wav" builtIn="1"/>
      </p:stSnd>
    </p:sndAc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         Цели урока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2800"/>
              <a:t>сформировать знания о характерных свойствах солей аммония, </a:t>
            </a:r>
          </a:p>
          <a:p>
            <a:r>
              <a:rPr lang="ru-RU" sz="2800"/>
              <a:t>ознакомить с представителями этих солей и их применением, </a:t>
            </a:r>
          </a:p>
          <a:p>
            <a:r>
              <a:rPr lang="ru-RU" sz="2800"/>
              <a:t>развивать умения выделять главное, классифицировать, представлять результаты работы.</a:t>
            </a:r>
          </a:p>
        </p:txBody>
      </p:sp>
    </p:spTree>
  </p:cSld>
  <p:clrMapOvr>
    <a:masterClrMapping/>
  </p:clrMapOvr>
  <p:transition>
    <p:plus/>
    <p:sndAc>
      <p:stSnd>
        <p:snd r:embed="rId2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6" name="Rectangle 8"/>
          <p:cNvSpPr>
            <a:spLocks noChangeArrowheads="1"/>
          </p:cNvSpPr>
          <p:nvPr/>
        </p:nvSpPr>
        <p:spPr bwMode="auto">
          <a:xfrm>
            <a:off x="152400" y="3357562"/>
            <a:ext cx="6172200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ru-RU" b="1" dirty="0"/>
              <a:t>Соли  </a:t>
            </a:r>
            <a:r>
              <a:rPr lang="ru-RU" b="1" dirty="0" err="1"/>
              <a:t>аммо́ния</a:t>
            </a:r>
            <a:r>
              <a:rPr lang="ru-RU" dirty="0"/>
              <a:t> — </a:t>
            </a:r>
            <a:r>
              <a:rPr lang="ru-RU" dirty="0" err="1"/>
              <a:t>соли</a:t>
            </a:r>
            <a:r>
              <a:rPr lang="ru-RU" dirty="0"/>
              <a:t>, содержащие одновалентный </a:t>
            </a:r>
            <a:endParaRPr lang="ru-RU" dirty="0" smtClean="0"/>
          </a:p>
          <a:p>
            <a:r>
              <a:rPr lang="ru-RU" dirty="0" smtClean="0"/>
              <a:t>ион </a:t>
            </a:r>
            <a:r>
              <a:rPr lang="ru-RU" dirty="0"/>
              <a:t>аммония </a:t>
            </a:r>
            <a:r>
              <a:rPr lang="ru-RU" dirty="0" smtClean="0"/>
              <a:t>NH</a:t>
            </a:r>
            <a:r>
              <a:rPr lang="ru-RU" baseline="-25000" dirty="0" smtClean="0"/>
              <a:t>4</a:t>
            </a:r>
            <a:r>
              <a:rPr lang="ru-RU" baseline="30000" dirty="0" smtClean="0"/>
              <a:t>+</a:t>
            </a:r>
            <a:r>
              <a:rPr lang="ru-RU" dirty="0" smtClean="0"/>
              <a:t>; по </a:t>
            </a:r>
            <a:r>
              <a:rPr lang="ru-RU" dirty="0"/>
              <a:t>строению, цвету и другим </a:t>
            </a:r>
            <a:endParaRPr lang="ru-RU" dirty="0" smtClean="0"/>
          </a:p>
          <a:p>
            <a:r>
              <a:rPr lang="ru-RU" dirty="0" smtClean="0"/>
              <a:t>свойствам </a:t>
            </a:r>
            <a:r>
              <a:rPr lang="ru-RU" dirty="0"/>
              <a:t>они похожи на соответствующие </a:t>
            </a:r>
            <a:r>
              <a:rPr lang="ru-RU" dirty="0" smtClean="0"/>
              <a:t>соли  </a:t>
            </a:r>
            <a:r>
              <a:rPr lang="ru-RU" dirty="0"/>
              <a:t>калия</a:t>
            </a:r>
            <a:r>
              <a:rPr lang="ru-RU" dirty="0" smtClean="0"/>
              <a:t>.</a:t>
            </a:r>
          </a:p>
          <a:p>
            <a:r>
              <a:rPr lang="ru-RU" dirty="0" smtClean="0"/>
              <a:t> </a:t>
            </a:r>
            <a:r>
              <a:rPr lang="ru-RU" dirty="0"/>
              <a:t>Все соли аммония растворимы в воде, полностью </a:t>
            </a:r>
            <a:r>
              <a:rPr lang="ru-RU" dirty="0" err="1"/>
              <a:t>диссоциируют</a:t>
            </a:r>
            <a:r>
              <a:rPr lang="ru-RU" dirty="0"/>
              <a:t> </a:t>
            </a:r>
            <a:r>
              <a:rPr lang="ru-RU" dirty="0" smtClean="0"/>
              <a:t>в </a:t>
            </a:r>
            <a:r>
              <a:rPr lang="ru-RU" dirty="0"/>
              <a:t>водном растворе. </a:t>
            </a:r>
            <a:endParaRPr lang="ru-RU" dirty="0" smtClean="0"/>
          </a:p>
        </p:txBody>
      </p:sp>
      <p:pic>
        <p:nvPicPr>
          <p:cNvPr id="53258" name="Picture 10" descr="33830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867400" y="3657600"/>
            <a:ext cx="3048000" cy="3086100"/>
          </a:xfrm>
          <a:prstGeom prst="rect">
            <a:avLst/>
          </a:prstGeom>
          <a:noFill/>
        </p:spPr>
      </p:pic>
      <p:pic>
        <p:nvPicPr>
          <p:cNvPr id="53260" name="Picture 1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400800" y="381000"/>
            <a:ext cx="2362200" cy="243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3261" name="Picture 13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524000" y="1071546"/>
            <a:ext cx="3581400" cy="15001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cover dir="r"/>
    <p:sndAc>
      <p:stSnd>
        <p:snd r:embed="rId3" name="wind.wav" builtIn="1"/>
      </p:stSnd>
    </p:sndAc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Химические свойства </a:t>
            </a:r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>
              <a:buNone/>
            </a:pPr>
            <a:r>
              <a:rPr lang="ru-RU" sz="2000" dirty="0" smtClean="0"/>
              <a:t>      1. Сильные электролиты (</a:t>
            </a:r>
            <a:r>
              <a:rPr lang="ru-RU" sz="2000" dirty="0" err="1" smtClean="0"/>
              <a:t>диссоциируют</a:t>
            </a:r>
            <a:r>
              <a:rPr lang="ru-RU" sz="2000" dirty="0" smtClean="0"/>
              <a:t> в водных растворах): </a:t>
            </a:r>
          </a:p>
          <a:p>
            <a:pPr lvl="1" algn="just">
              <a:buNone/>
            </a:pPr>
            <a:r>
              <a:rPr lang="ru-RU" sz="2000" dirty="0" smtClean="0"/>
              <a:t>                                  NH</a:t>
            </a:r>
            <a:r>
              <a:rPr lang="ru-RU" sz="2000" baseline="-25000" dirty="0" smtClean="0"/>
              <a:t>4</a:t>
            </a:r>
            <a:r>
              <a:rPr lang="ru-RU" sz="2000" dirty="0" smtClean="0"/>
              <a:t>Cl ↔ NH</a:t>
            </a:r>
            <a:r>
              <a:rPr lang="ru-RU" sz="2000" baseline="-25000" dirty="0" smtClean="0"/>
              <a:t>4</a:t>
            </a:r>
            <a:r>
              <a:rPr lang="ru-RU" sz="2000" dirty="0" smtClean="0"/>
              <a:t> </a:t>
            </a:r>
            <a:r>
              <a:rPr lang="ru-RU" sz="2000" baseline="30000" dirty="0" smtClean="0"/>
              <a:t>+</a:t>
            </a:r>
            <a:r>
              <a:rPr lang="ru-RU" sz="2000" dirty="0" smtClean="0"/>
              <a:t>+  </a:t>
            </a:r>
            <a:r>
              <a:rPr lang="ru-RU" sz="2000" dirty="0" err="1" smtClean="0"/>
              <a:t>Cl</a:t>
            </a:r>
            <a:r>
              <a:rPr lang="ru-RU" sz="2000" baseline="30000" dirty="0" smtClean="0"/>
              <a:t>-</a:t>
            </a:r>
            <a:endParaRPr lang="ru-RU" sz="2000" dirty="0" smtClean="0"/>
          </a:p>
          <a:p>
            <a:pPr lvl="1" algn="just">
              <a:buNone/>
            </a:pPr>
            <a:r>
              <a:rPr lang="ru-RU" sz="2000" dirty="0" smtClean="0"/>
              <a:t>                 </a:t>
            </a:r>
          </a:p>
          <a:p>
            <a:pPr lvl="1" algn="just">
              <a:buNone/>
            </a:pPr>
            <a:r>
              <a:rPr lang="ru-RU" sz="2000" dirty="0" smtClean="0"/>
              <a:t>   2. С кислотами (реакция обмена): </a:t>
            </a:r>
          </a:p>
          <a:p>
            <a:pPr lvl="1" algn="just"/>
            <a:r>
              <a:rPr lang="ru-RU" sz="2000" dirty="0" smtClean="0"/>
              <a:t>(NH</a:t>
            </a:r>
            <a:r>
              <a:rPr lang="ru-RU" sz="2000" baseline="-25000" dirty="0" smtClean="0"/>
              <a:t>4</a:t>
            </a:r>
            <a:r>
              <a:rPr lang="ru-RU" sz="2000" dirty="0" smtClean="0"/>
              <a:t>) </a:t>
            </a:r>
            <a:r>
              <a:rPr lang="ru-RU" sz="2000" baseline="-25000" dirty="0" smtClean="0"/>
              <a:t>2</a:t>
            </a:r>
            <a:r>
              <a:rPr lang="ru-RU" sz="2000" dirty="0" smtClean="0"/>
              <a:t>CO</a:t>
            </a:r>
            <a:r>
              <a:rPr lang="ru-RU" sz="2000" baseline="-25000" dirty="0" smtClean="0"/>
              <a:t>3</a:t>
            </a:r>
            <a:r>
              <a:rPr lang="ru-RU" sz="2000" dirty="0" smtClean="0"/>
              <a:t> + 2НCl → 2NH </a:t>
            </a:r>
            <a:r>
              <a:rPr lang="ru-RU" sz="2000" baseline="-25000" dirty="0" smtClean="0"/>
              <a:t>4</a:t>
            </a:r>
            <a:r>
              <a:rPr lang="ru-RU" sz="2000" dirty="0" smtClean="0"/>
              <a:t>Cl + Н</a:t>
            </a:r>
            <a:r>
              <a:rPr lang="ru-RU" sz="2000" baseline="-25000" dirty="0" smtClean="0"/>
              <a:t>2</a:t>
            </a:r>
            <a:r>
              <a:rPr lang="ru-RU" sz="2000" dirty="0" smtClean="0"/>
              <a:t>O + CO</a:t>
            </a:r>
            <a:r>
              <a:rPr lang="ru-RU" sz="2000" baseline="-25000" dirty="0" smtClean="0"/>
              <a:t>2</a:t>
            </a:r>
            <a:r>
              <a:rPr lang="ru-RU" sz="2000" dirty="0" smtClean="0"/>
              <a:t> ↑</a:t>
            </a:r>
          </a:p>
          <a:p>
            <a:pPr lvl="1" algn="just"/>
            <a:r>
              <a:rPr lang="ru-RU" sz="2000" dirty="0" smtClean="0"/>
              <a:t>2NH</a:t>
            </a:r>
            <a:r>
              <a:rPr lang="ru-RU" sz="2000" baseline="-25000" dirty="0" smtClean="0"/>
              <a:t>4</a:t>
            </a:r>
            <a:r>
              <a:rPr lang="ru-RU" sz="2000" baseline="30000" dirty="0" smtClean="0"/>
              <a:t>+</a:t>
            </a:r>
            <a:r>
              <a:rPr lang="ru-RU" sz="2000" dirty="0" smtClean="0"/>
              <a:t> + CO</a:t>
            </a:r>
            <a:r>
              <a:rPr lang="ru-RU" sz="2000" baseline="-25000" dirty="0" smtClean="0"/>
              <a:t>3</a:t>
            </a:r>
            <a:r>
              <a:rPr lang="ru-RU" sz="2000" baseline="30000" dirty="0" smtClean="0"/>
              <a:t>2-</a:t>
            </a:r>
            <a:r>
              <a:rPr lang="ru-RU" sz="2000" dirty="0" smtClean="0"/>
              <a:t> + 2H</a:t>
            </a:r>
            <a:r>
              <a:rPr lang="ru-RU" sz="2000" baseline="30000" dirty="0" smtClean="0"/>
              <a:t>+</a:t>
            </a:r>
            <a:r>
              <a:rPr lang="ru-RU" sz="2000" dirty="0" smtClean="0"/>
              <a:t> + 2Cl</a:t>
            </a:r>
            <a:r>
              <a:rPr lang="ru-RU" sz="2000" baseline="30000" dirty="0" smtClean="0"/>
              <a:t>-</a:t>
            </a:r>
            <a:r>
              <a:rPr lang="ru-RU" sz="2000" dirty="0" smtClean="0"/>
              <a:t> → 2NH</a:t>
            </a:r>
            <a:r>
              <a:rPr lang="ru-RU" sz="2000" baseline="-25000" dirty="0" smtClean="0"/>
              <a:t>4</a:t>
            </a:r>
            <a:r>
              <a:rPr lang="ru-RU" sz="2000" baseline="30000" dirty="0" smtClean="0"/>
              <a:t>+</a:t>
            </a:r>
            <a:r>
              <a:rPr lang="ru-RU" sz="2000" dirty="0" smtClean="0"/>
              <a:t> + 2Cl</a:t>
            </a:r>
            <a:r>
              <a:rPr lang="ru-RU" sz="2000" baseline="30000" dirty="0" smtClean="0"/>
              <a:t>- </a:t>
            </a:r>
            <a:r>
              <a:rPr lang="ru-RU" sz="2000" dirty="0" smtClean="0"/>
              <a:t>+ Н</a:t>
            </a:r>
            <a:r>
              <a:rPr lang="ru-RU" sz="2000" baseline="-25000" dirty="0" smtClean="0"/>
              <a:t>2</a:t>
            </a:r>
            <a:r>
              <a:rPr lang="ru-RU" sz="2000" dirty="0" smtClean="0"/>
              <a:t>O + CO</a:t>
            </a:r>
            <a:r>
              <a:rPr lang="ru-RU" sz="2000" baseline="-25000" dirty="0" smtClean="0"/>
              <a:t>2</a:t>
            </a:r>
            <a:r>
              <a:rPr lang="ru-RU" sz="2000" dirty="0" smtClean="0"/>
              <a:t> ↑</a:t>
            </a:r>
          </a:p>
          <a:p>
            <a:pPr lvl="1" algn="just"/>
            <a:r>
              <a:rPr lang="ru-RU" sz="2000" dirty="0" smtClean="0"/>
              <a:t>CO</a:t>
            </a:r>
            <a:r>
              <a:rPr lang="ru-RU" sz="2000" baseline="-25000" dirty="0" smtClean="0"/>
              <a:t>3</a:t>
            </a:r>
            <a:r>
              <a:rPr lang="ru-RU" sz="2000" baseline="30000" dirty="0" smtClean="0"/>
              <a:t>2- </a:t>
            </a:r>
            <a:r>
              <a:rPr lang="ru-RU" sz="2000" dirty="0" smtClean="0"/>
              <a:t>+ 2H</a:t>
            </a:r>
            <a:r>
              <a:rPr lang="ru-RU" sz="2000" baseline="30000" dirty="0" smtClean="0"/>
              <a:t>+ </a:t>
            </a:r>
            <a:r>
              <a:rPr lang="ru-RU" sz="2000" dirty="0" smtClean="0"/>
              <a:t>→ Н</a:t>
            </a:r>
            <a:r>
              <a:rPr lang="ru-RU" sz="2000" baseline="-25000" dirty="0" smtClean="0"/>
              <a:t>2</a:t>
            </a:r>
            <a:r>
              <a:rPr lang="ru-RU" sz="2000" dirty="0" smtClean="0"/>
              <a:t>O + CO</a:t>
            </a:r>
            <a:r>
              <a:rPr lang="ru-RU" sz="2000" baseline="-25000" dirty="0" smtClean="0"/>
              <a:t>2 </a:t>
            </a:r>
            <a:r>
              <a:rPr lang="ru-RU" sz="2000" dirty="0" smtClean="0"/>
              <a:t>↑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ransition>
    <p:comb/>
    <p:sndAc>
      <p:stSnd>
        <p:snd r:embed="rId2" name="laser.wav" builtIn="1"/>
      </p:stSnd>
    </p:sndAc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Химические свойства </a:t>
            </a:r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>
              <a:buNone/>
            </a:pPr>
            <a:r>
              <a:rPr lang="ru-RU" sz="2000" dirty="0" smtClean="0"/>
              <a:t>          3.   C солями (реакция обмена): </a:t>
            </a:r>
          </a:p>
          <a:p>
            <a:pPr lvl="1" algn="just"/>
            <a:r>
              <a:rPr lang="ru-RU" sz="2000" dirty="0" smtClean="0"/>
              <a:t>(NH</a:t>
            </a:r>
            <a:r>
              <a:rPr lang="ru-RU" sz="2000" baseline="-25000" dirty="0" smtClean="0"/>
              <a:t>4</a:t>
            </a:r>
            <a:r>
              <a:rPr lang="ru-RU" sz="2000" dirty="0" smtClean="0"/>
              <a:t>)</a:t>
            </a:r>
            <a:r>
              <a:rPr lang="ru-RU" sz="2000" baseline="-25000" dirty="0" smtClean="0"/>
              <a:t>2</a:t>
            </a:r>
            <a:r>
              <a:rPr lang="ru-RU" sz="2000" dirty="0" smtClean="0"/>
              <a:t>SO</a:t>
            </a:r>
            <a:r>
              <a:rPr lang="ru-RU" sz="2000" baseline="-25000" dirty="0" smtClean="0"/>
              <a:t>4 </a:t>
            </a:r>
            <a:r>
              <a:rPr lang="ru-RU" sz="2000" dirty="0" smtClean="0"/>
              <a:t>+ </a:t>
            </a:r>
            <a:r>
              <a:rPr lang="ru-RU" sz="2000" dirty="0" err="1" smtClean="0"/>
              <a:t>Ba</a:t>
            </a:r>
            <a:r>
              <a:rPr lang="ru-RU" sz="2000" dirty="0" smtClean="0"/>
              <a:t>(NO</a:t>
            </a:r>
            <a:r>
              <a:rPr lang="ru-RU" sz="2000" baseline="-25000" dirty="0" smtClean="0"/>
              <a:t>3</a:t>
            </a:r>
            <a:r>
              <a:rPr lang="ru-RU" sz="2000" dirty="0" smtClean="0"/>
              <a:t>)</a:t>
            </a:r>
            <a:r>
              <a:rPr lang="ru-RU" sz="2000" baseline="-25000" dirty="0" smtClean="0"/>
              <a:t>2</a:t>
            </a:r>
            <a:r>
              <a:rPr lang="ru-RU" sz="2000" dirty="0" smtClean="0"/>
              <a:t> → BaSO</a:t>
            </a:r>
            <a:r>
              <a:rPr lang="ru-RU" sz="2000" baseline="-25000" dirty="0" smtClean="0"/>
              <a:t>4 </a:t>
            </a:r>
            <a:r>
              <a:rPr lang="ru-RU" sz="2000" dirty="0" err="1" smtClean="0"/>
              <a:t>↓</a:t>
            </a:r>
            <a:r>
              <a:rPr lang="ru-RU" sz="2000" dirty="0" smtClean="0"/>
              <a:t> + 2NH</a:t>
            </a:r>
            <a:r>
              <a:rPr lang="ru-RU" sz="2000" baseline="-25000" dirty="0" smtClean="0"/>
              <a:t>4</a:t>
            </a:r>
            <a:r>
              <a:rPr lang="ru-RU" sz="2000" dirty="0" smtClean="0"/>
              <a:t>NO</a:t>
            </a:r>
            <a:r>
              <a:rPr lang="ru-RU" sz="2000" baseline="-25000" dirty="0" smtClean="0"/>
              <a:t>3</a:t>
            </a:r>
          </a:p>
          <a:p>
            <a:pPr lvl="1" algn="just"/>
            <a:r>
              <a:rPr lang="ru-RU" sz="2000" dirty="0" smtClean="0"/>
              <a:t>2NH</a:t>
            </a:r>
            <a:r>
              <a:rPr lang="ru-RU" sz="2000" baseline="-25000" dirty="0" smtClean="0"/>
              <a:t>4</a:t>
            </a:r>
            <a:r>
              <a:rPr lang="ru-RU" sz="2000" baseline="30000" dirty="0" smtClean="0"/>
              <a:t>+ </a:t>
            </a:r>
            <a:r>
              <a:rPr lang="ru-RU" sz="2000" dirty="0" smtClean="0"/>
              <a:t>+ SO</a:t>
            </a:r>
            <a:r>
              <a:rPr lang="ru-RU" sz="2000" baseline="-25000" dirty="0" smtClean="0"/>
              <a:t>4</a:t>
            </a:r>
            <a:r>
              <a:rPr lang="ru-RU" sz="2000" baseline="30000" dirty="0" smtClean="0"/>
              <a:t>2-</a:t>
            </a:r>
            <a:r>
              <a:rPr lang="ru-RU" sz="2000" dirty="0" smtClean="0"/>
              <a:t> + Ba</a:t>
            </a:r>
            <a:r>
              <a:rPr lang="ru-RU" sz="2000" baseline="30000" dirty="0" smtClean="0"/>
              <a:t>2+ </a:t>
            </a:r>
            <a:r>
              <a:rPr lang="ru-RU" sz="2000" dirty="0" smtClean="0"/>
              <a:t>+ 2NO</a:t>
            </a:r>
            <a:r>
              <a:rPr lang="ru-RU" sz="2000" baseline="-25000" dirty="0" smtClean="0"/>
              <a:t>3</a:t>
            </a:r>
            <a:r>
              <a:rPr lang="ru-RU" sz="2000" baseline="30000" dirty="0" smtClean="0"/>
              <a:t>-</a:t>
            </a:r>
            <a:r>
              <a:rPr lang="ru-RU" sz="2000" dirty="0" smtClean="0"/>
              <a:t> → BaSO</a:t>
            </a:r>
            <a:r>
              <a:rPr lang="ru-RU" sz="2000" baseline="-25000" dirty="0" smtClean="0"/>
              <a:t>4 </a:t>
            </a:r>
            <a:r>
              <a:rPr lang="ru-RU" sz="2000" dirty="0" err="1" smtClean="0"/>
              <a:t>↓</a:t>
            </a:r>
            <a:r>
              <a:rPr lang="ru-RU" sz="2000" dirty="0" smtClean="0"/>
              <a:t> + 2NH</a:t>
            </a:r>
            <a:r>
              <a:rPr lang="ru-RU" sz="2000" baseline="-25000" dirty="0" smtClean="0"/>
              <a:t>4</a:t>
            </a:r>
            <a:r>
              <a:rPr lang="ru-RU" sz="2000" baseline="30000" dirty="0" smtClean="0"/>
              <a:t>+</a:t>
            </a:r>
            <a:r>
              <a:rPr lang="ru-RU" sz="2000" dirty="0" smtClean="0"/>
              <a:t> + 2NO</a:t>
            </a:r>
            <a:r>
              <a:rPr lang="ru-RU" sz="2000" baseline="-25000" dirty="0" smtClean="0"/>
              <a:t>3</a:t>
            </a:r>
            <a:r>
              <a:rPr lang="ru-RU" sz="2000" baseline="30000" dirty="0" smtClean="0"/>
              <a:t>-</a:t>
            </a:r>
          </a:p>
          <a:p>
            <a:pPr lvl="1" algn="just"/>
            <a:r>
              <a:rPr lang="ru-RU" sz="2000" dirty="0" smtClean="0"/>
              <a:t>Ba</a:t>
            </a:r>
            <a:r>
              <a:rPr lang="ru-RU" sz="2000" baseline="30000" dirty="0" smtClean="0"/>
              <a:t>2+ </a:t>
            </a:r>
            <a:r>
              <a:rPr lang="ru-RU" sz="2000" dirty="0" smtClean="0"/>
              <a:t>+ SO</a:t>
            </a:r>
            <a:r>
              <a:rPr lang="ru-RU" sz="2000" baseline="-25000" dirty="0" smtClean="0"/>
              <a:t>4</a:t>
            </a:r>
            <a:r>
              <a:rPr lang="ru-RU" sz="2000" baseline="30000" dirty="0" smtClean="0"/>
              <a:t>2- </a:t>
            </a:r>
            <a:r>
              <a:rPr lang="ru-RU" sz="2000" dirty="0" smtClean="0"/>
              <a:t>→ BaSO</a:t>
            </a:r>
            <a:r>
              <a:rPr lang="ru-RU" sz="2000" baseline="-25000" dirty="0" smtClean="0"/>
              <a:t>4</a:t>
            </a:r>
            <a:r>
              <a:rPr lang="ru-RU" sz="2000" dirty="0" smtClean="0"/>
              <a:t> </a:t>
            </a:r>
            <a:r>
              <a:rPr lang="ru-RU" sz="2000" dirty="0" err="1" smtClean="0"/>
              <a:t>↓</a:t>
            </a:r>
            <a:endParaRPr lang="ru-RU" sz="2000" dirty="0" smtClean="0"/>
          </a:p>
          <a:p>
            <a:pPr algn="just">
              <a:buNone/>
            </a:pPr>
            <a:r>
              <a:rPr lang="ru-RU" sz="2000" dirty="0" smtClean="0"/>
              <a:t>           4.  При нагревании со щелочами выделяется аммиак (качественная реакция на ион аммония): </a:t>
            </a:r>
          </a:p>
          <a:p>
            <a:pPr marL="342900" lvl="1" indent="-342900" algn="just">
              <a:buNone/>
            </a:pPr>
            <a:r>
              <a:rPr lang="ru-RU" sz="2000" dirty="0" smtClean="0"/>
              <a:t>             NH</a:t>
            </a:r>
            <a:r>
              <a:rPr lang="ru-RU" sz="2000" baseline="-25000" dirty="0" smtClean="0"/>
              <a:t>4</a:t>
            </a:r>
            <a:r>
              <a:rPr lang="ru-RU" sz="2000" dirty="0" smtClean="0"/>
              <a:t>Cl + </a:t>
            </a:r>
            <a:r>
              <a:rPr lang="ru-RU" sz="2000" dirty="0" err="1" smtClean="0"/>
              <a:t>NaOH</a:t>
            </a:r>
            <a:r>
              <a:rPr lang="ru-RU" sz="2000" dirty="0" smtClean="0"/>
              <a:t> → </a:t>
            </a:r>
            <a:r>
              <a:rPr lang="ru-RU" sz="2000" dirty="0" err="1" smtClean="0"/>
              <a:t>NaCl</a:t>
            </a:r>
            <a:r>
              <a:rPr lang="ru-RU" sz="2000" dirty="0" smtClean="0"/>
              <a:t> + NH</a:t>
            </a:r>
            <a:r>
              <a:rPr lang="ru-RU" sz="2000" baseline="-25000" dirty="0" smtClean="0"/>
              <a:t>3</a:t>
            </a:r>
            <a:r>
              <a:rPr lang="ru-RU" sz="2000" dirty="0" smtClean="0"/>
              <a:t> ↑ + Н</a:t>
            </a:r>
            <a:r>
              <a:rPr lang="ru-RU" sz="2000" baseline="-25000" dirty="0" smtClean="0"/>
              <a:t>2</a:t>
            </a:r>
            <a:r>
              <a:rPr lang="ru-RU" sz="2000" dirty="0" smtClean="0"/>
              <a:t>O</a:t>
            </a:r>
          </a:p>
          <a:p>
            <a:pPr marL="342900" lvl="1" indent="-342900" algn="ctr">
              <a:buNone/>
            </a:pPr>
            <a:endParaRPr lang="ru-RU" dirty="0"/>
          </a:p>
        </p:txBody>
      </p:sp>
    </p:spTree>
  </p:cSld>
  <p:clrMapOvr>
    <a:masterClrMapping/>
  </p:clrMapOvr>
  <p:transition>
    <p:comb/>
    <p:sndAc>
      <p:stSnd>
        <p:snd r:embed="rId2" name="laser.wav" builtIn="1"/>
      </p:stSnd>
    </p:sndAc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/>
              <a:t>Применение солей аммония</a:t>
            </a:r>
            <a:r>
              <a:rPr lang="ru-RU"/>
              <a:t> 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609600" indent="-609600"/>
            <a:r>
              <a:rPr lang="ru-RU" sz="2800"/>
              <a:t>в пиротехнике;</a:t>
            </a:r>
          </a:p>
          <a:p>
            <a:pPr marL="609600" indent="-609600"/>
            <a:r>
              <a:rPr lang="ru-RU" sz="2800"/>
              <a:t>в хлебопечении и кондитерской промышленности;</a:t>
            </a:r>
          </a:p>
          <a:p>
            <a:pPr marL="609600" indent="-609600"/>
            <a:r>
              <a:rPr lang="ru-RU" sz="2800"/>
              <a:t>в сельском хозяйстве- удобрения;</a:t>
            </a:r>
          </a:p>
          <a:p>
            <a:pPr marL="609600" indent="-609600"/>
            <a:r>
              <a:rPr lang="ru-RU" sz="2800"/>
              <a:t>при паянии металлов (нашатырь- хлорид аммония);</a:t>
            </a:r>
          </a:p>
          <a:p>
            <a:pPr marL="609600" indent="-609600"/>
            <a:r>
              <a:rPr lang="ru-RU" sz="2800"/>
              <a:t>электролит в сухих элементах (хлорид аммония).</a:t>
            </a:r>
          </a:p>
        </p:txBody>
      </p:sp>
    </p:spTree>
  </p:cSld>
  <p:clrMapOvr>
    <a:masterClrMapping/>
  </p:clrMapOvr>
  <p:transition>
    <p:checker dir="vert"/>
    <p:sndAc>
      <p:stSnd>
        <p:snd r:embed="rId2" name="laser.wav" builtIn="1"/>
      </p:stSnd>
    </p:sndAc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применение солей аммония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Нитрат аммония NH</a:t>
            </a:r>
            <a:r>
              <a:rPr lang="ru-RU" baseline="-25000" dirty="0" smtClean="0"/>
              <a:t>4</a:t>
            </a:r>
            <a:r>
              <a:rPr lang="ru-RU" dirty="0" smtClean="0"/>
              <a:t>NО</a:t>
            </a:r>
            <a:r>
              <a:rPr lang="ru-RU" baseline="-25000" dirty="0" smtClean="0"/>
              <a:t>3</a:t>
            </a:r>
            <a:r>
              <a:rPr lang="ru-RU" dirty="0" smtClean="0"/>
              <a:t> в смеси  с порошками алюминия и угля используют в качестве взрывчатого вещества  -  аммонала , который широко применяют при разработке горных пород.</a:t>
            </a:r>
          </a:p>
          <a:p>
            <a:endParaRPr lang="ru-RU" dirty="0"/>
          </a:p>
        </p:txBody>
      </p:sp>
      <p:pic>
        <p:nvPicPr>
          <p:cNvPr id="3074" name="Picture 2" descr="C:\Documents and Settings\Татьяна\Рабочий стол\соли аммония\asvvfa1[1]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2911" y="4143380"/>
            <a:ext cx="2786082" cy="2571768"/>
          </a:xfrm>
          <a:prstGeom prst="rect">
            <a:avLst/>
          </a:prstGeom>
          <a:noFill/>
        </p:spPr>
      </p:pic>
      <p:pic>
        <p:nvPicPr>
          <p:cNvPr id="3076" name="Picture 4" descr="C:\Documents and Settings\Татьяна\Рабочий стол\соли аммония\bombaammonal2[1]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143636" y="4143380"/>
            <a:ext cx="2376480" cy="2214578"/>
          </a:xfrm>
          <a:prstGeom prst="rect">
            <a:avLst/>
          </a:prstGeom>
          <a:noFill/>
        </p:spPr>
      </p:pic>
      <p:pic>
        <p:nvPicPr>
          <p:cNvPr id="3077" name="Picture 5" descr="C:\Documents and Settings\Татьяна\Рабочий стол\соли аммония\images[10]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786182" y="4214818"/>
            <a:ext cx="2047881" cy="2071702"/>
          </a:xfrm>
          <a:prstGeom prst="rect">
            <a:avLst/>
          </a:prstGeom>
          <a:noFill/>
        </p:spPr>
      </p:pic>
    </p:spTree>
  </p:cSld>
  <p:clrMapOvr>
    <a:masterClrMapping/>
  </p:clrMapOvr>
  <p:transition>
    <p:comb/>
    <p:sndAc>
      <p:stSnd>
        <p:snd r:embed="rId2" name="explode.wav" builtIn="1"/>
      </p:stSnd>
    </p:sndAc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зящная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Изящная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185</TotalTime>
  <Words>641</Words>
  <PresentationFormat>Экран (4:3)</PresentationFormat>
  <Paragraphs>73</Paragraphs>
  <Slides>18</Slides>
  <Notes>3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Изящная</vt:lpstr>
      <vt:lpstr>соли аммония</vt:lpstr>
      <vt:lpstr>Слайд 2</vt:lpstr>
      <vt:lpstr>Слайд 3</vt:lpstr>
      <vt:lpstr>         Цели урока</vt:lpstr>
      <vt:lpstr>Слайд 5</vt:lpstr>
      <vt:lpstr> Химические свойства </vt:lpstr>
      <vt:lpstr> Химические свойства </vt:lpstr>
      <vt:lpstr>Применение солей аммония </vt:lpstr>
      <vt:lpstr>применение солей аммония</vt:lpstr>
      <vt:lpstr>применение солей аммония</vt:lpstr>
      <vt:lpstr>применение солей аммония</vt:lpstr>
      <vt:lpstr>применение солей аммония</vt:lpstr>
      <vt:lpstr>применение солей аммония</vt:lpstr>
      <vt:lpstr>применение солей аммония</vt:lpstr>
      <vt:lpstr>  получение солей аммония</vt:lpstr>
      <vt:lpstr>Задания на развитие творческого мышления.</vt:lpstr>
      <vt:lpstr>Заключение</vt:lpstr>
      <vt:lpstr>Задание на дом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соли аммония</dc:title>
  <cp:lastModifiedBy>Татьяна</cp:lastModifiedBy>
  <cp:revision>23</cp:revision>
  <dcterms:modified xsi:type="dcterms:W3CDTF">2011-12-14T10:02:50Z</dcterms:modified>
</cp:coreProperties>
</file>