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0" r:id="rId2"/>
    <p:sldId id="262" r:id="rId3"/>
    <p:sldId id="261" r:id="rId4"/>
    <p:sldId id="266" r:id="rId5"/>
    <p:sldId id="267" r:id="rId6"/>
    <p:sldId id="263" r:id="rId7"/>
    <p:sldId id="264" r:id="rId8"/>
    <p:sldId id="265" r:id="rId9"/>
    <p:sldId id="256" r:id="rId10"/>
    <p:sldId id="269" r:id="rId11"/>
    <p:sldId id="268" r:id="rId12"/>
    <p:sldId id="257" r:id="rId13"/>
    <p:sldId id="25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8550"/>
    <a:srgbClr val="FFD47D"/>
    <a:srgbClr val="FFD88B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>
        <p:scale>
          <a:sx n="80" d="100"/>
          <a:sy n="80" d="100"/>
        </p:scale>
        <p:origin x="-780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A10541-84BA-444A-BB6E-D4FBC1E60E56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E1D0A0-667C-41EE-B6A5-B4879A8CFA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1D0A0-667C-41EE-B6A5-B4879A8CFA1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>
          <a:xfrm>
            <a:off x="0" y="3500438"/>
            <a:ext cx="9144000" cy="2357454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7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50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yrillicOld" pitchFamily="2" charset="0"/>
                <a:ea typeface="+mj-ea"/>
                <a:cs typeface="+mj-cs"/>
              </a:rPr>
              <a:t>Русский герой сказок –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DS Yermak_D" pitchFamily="66" charset="-52"/>
                <a:ea typeface="+mj-ea"/>
                <a:cs typeface="+mj-cs"/>
              </a:rPr>
              <a:t>И</a:t>
            </a:r>
            <a:r>
              <a:rPr kumimoji="0" lang="ru-RU" sz="60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DS Yermak_D" pitchFamily="66" charset="-52"/>
                <a:ea typeface="+mj-ea"/>
                <a:cs typeface="+mj-cs"/>
              </a:rPr>
              <a:t>ван</a:t>
            </a:r>
            <a:r>
              <a:rPr kumimoji="0" lang="ru-RU" sz="60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  <a:r>
              <a:rPr kumimoji="0" lang="ru-RU" sz="60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DS Yermak_D" pitchFamily="66" charset="-52"/>
                <a:ea typeface="+mj-ea"/>
                <a:cs typeface="+mj-cs"/>
              </a:rPr>
              <a:t>дурак</a:t>
            </a:r>
            <a:endParaRPr kumimoji="0" lang="ru-RU" sz="60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DS Yermak_D" pitchFamily="66" charset="-52"/>
              <a:ea typeface="+mj-ea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0"/>
            <a:ext cx="5704590" cy="3715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Рамка 5"/>
          <p:cNvSpPr/>
          <p:nvPr/>
        </p:nvSpPr>
        <p:spPr>
          <a:xfrm>
            <a:off x="3286116" y="5857892"/>
            <a:ext cx="2714625" cy="500063"/>
          </a:xfrm>
          <a:prstGeom prst="fram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Prezentacii.com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6248" y="214290"/>
            <a:ext cx="485775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000" b="1" dirty="0" err="1" smtClean="0">
                <a:solidFill>
                  <a:srgbClr val="FF0000"/>
                </a:solidFill>
                <a:latin typeface="Arial Narrow" pitchFamily="34" charset="0"/>
              </a:rPr>
              <a:t>Иванушка-дурачок</a:t>
            </a: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 – младший крестьянский сын. Родные и соседи считают его глупым</a:t>
            </a:r>
          </a:p>
          <a:p>
            <a:pPr algn="ctr">
              <a:lnSpc>
                <a:spcPct val="80000"/>
              </a:lnSpc>
            </a:pP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и сумасбродным</a:t>
            </a:r>
          </a:p>
          <a:p>
            <a:pPr algn="ctr">
              <a:lnSpc>
                <a:spcPct val="80000"/>
              </a:lnSpc>
            </a:pP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отроком, которого можно заставить выполнять любую чёрную работу, </a:t>
            </a:r>
          </a:p>
          <a:p>
            <a:pPr algn="ctr">
              <a:lnSpc>
                <a:spcPct val="80000"/>
              </a:lnSpc>
            </a:pP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не требующую</a:t>
            </a:r>
          </a:p>
          <a:p>
            <a:pPr algn="ctr">
              <a:lnSpc>
                <a:spcPct val="80000"/>
              </a:lnSpc>
            </a:pP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особых навыков</a:t>
            </a:r>
          </a:p>
          <a:p>
            <a:pPr algn="ctr">
              <a:lnSpc>
                <a:spcPct val="80000"/>
              </a:lnSpc>
            </a:pP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и познаний.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14282" y="857232"/>
            <a:ext cx="434928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00298" y="0"/>
            <a:ext cx="6643702" cy="698652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На самом же деле </a:t>
            </a:r>
            <a:r>
              <a:rPr lang="ru-RU" sz="4000" b="1" dirty="0" smtClean="0">
                <a:solidFill>
                  <a:srgbClr val="FF0000"/>
                </a:solidFill>
                <a:latin typeface="Arial Narrow" pitchFamily="34" charset="0"/>
              </a:rPr>
              <a:t>Иванушка</a:t>
            </a: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 – баловень судьбы и любимец природы; он сдружился с </a:t>
            </a:r>
            <a:r>
              <a:rPr lang="ru-RU" sz="4000" b="1" dirty="0" err="1" smtClean="0">
                <a:solidFill>
                  <a:srgbClr val="00B050"/>
                </a:solidFill>
                <a:latin typeface="Arial Narrow" pitchFamily="34" charset="0"/>
              </a:rPr>
              <a:t>жи-вотными</a:t>
            </a: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, птицами и рыбами, живёт не разумом, а сердцем, поэтому его поступки кажутся нелогичными для других.  Благодаря своему  «не уму» и нерациональному поведению ему удаются дела, </a:t>
            </a:r>
            <a:r>
              <a:rPr lang="ru-RU" sz="4000" b="1" dirty="0" err="1" smtClean="0">
                <a:solidFill>
                  <a:srgbClr val="00B050"/>
                </a:solidFill>
                <a:latin typeface="Arial Narrow" pitchFamily="34" charset="0"/>
              </a:rPr>
              <a:t>невозмож-ные</a:t>
            </a: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 для других. Он ведает, где спрятана смерть Кощея, знает слабые места нечисти и врагов.</a:t>
            </a:r>
            <a:endParaRPr lang="ru-RU" sz="4000" b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785794"/>
            <a:ext cx="2357444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428660" y="857232"/>
            <a:ext cx="2857510" cy="428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1857356" y="0"/>
            <a:ext cx="7286644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solidFill>
                  <a:srgbClr val="FF0000"/>
                </a:solidFill>
                <a:latin typeface="Arial Narrow" pitchFamily="34" charset="0"/>
              </a:rPr>
              <a:t>Иван-царевич </a:t>
            </a: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– младший сын царя, самый любимый и самый умных из трёх братьев. Не имея прав на престол отца, занимается любимыми делами: оттачивает мастерство владения мечом и луком, обучается премудростям ведения боя, верховой езде. </a:t>
            </a:r>
            <a:r>
              <a:rPr lang="ru-RU" sz="4000" b="1" dirty="0" err="1" smtClean="0">
                <a:solidFill>
                  <a:srgbClr val="00B050"/>
                </a:solidFill>
                <a:latin typeface="Arial Narrow" pitchFamily="34" charset="0"/>
              </a:rPr>
              <a:t>Бо-рется</a:t>
            </a: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 со всяким злом, защищает со своей дружиной </a:t>
            </a:r>
            <a:r>
              <a:rPr lang="ru-RU" sz="4000" b="1" dirty="0" err="1" smtClean="0">
                <a:solidFill>
                  <a:srgbClr val="00B050"/>
                </a:solidFill>
                <a:latin typeface="Arial Narrow" pitchFamily="34" charset="0"/>
              </a:rPr>
              <a:t>пригранич-ные</a:t>
            </a: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 земли от вражеских набегов.</a:t>
            </a:r>
            <a:endParaRPr lang="ru-RU" sz="4000" b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sp>
        <p:nvSpPr>
          <p:cNvPr id="11" name="Равнобедренный треугольник 10"/>
          <p:cNvSpPr/>
          <p:nvPr/>
        </p:nvSpPr>
        <p:spPr>
          <a:xfrm rot="17592298">
            <a:off x="419209" y="4579585"/>
            <a:ext cx="642942" cy="714380"/>
          </a:xfrm>
          <a:prstGeom prst="triangl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43380"/>
            <a:ext cx="3071802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75000"/>
              </a:lnSpc>
            </a:pP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В русских народных сказках </a:t>
            </a:r>
            <a:r>
              <a:rPr lang="ru-RU" sz="4000" b="1" dirty="0" err="1" smtClean="0">
                <a:solidFill>
                  <a:srgbClr val="FF0000"/>
                </a:solidFill>
                <a:latin typeface="Arial Narrow" pitchFamily="34" charset="0"/>
              </a:rPr>
              <a:t>Ивашка</a:t>
            </a:r>
            <a:r>
              <a:rPr lang="ru-RU" sz="4000" b="1" dirty="0" smtClean="0">
                <a:solidFill>
                  <a:srgbClr val="FF0000"/>
                </a:solidFill>
                <a:latin typeface="Arial Narrow" pitchFamily="34" charset="0"/>
              </a:rPr>
              <a:t>, Иванушка, </a:t>
            </a:r>
            <a:r>
              <a:rPr lang="ru-RU" sz="4000" b="1" dirty="0" err="1" smtClean="0">
                <a:solidFill>
                  <a:srgbClr val="FF0000"/>
                </a:solidFill>
                <a:latin typeface="Arial Narrow" pitchFamily="34" charset="0"/>
              </a:rPr>
              <a:t>Иванушка-дурачок</a:t>
            </a:r>
            <a:r>
              <a:rPr lang="ru-RU" sz="4000" b="1" dirty="0" smtClean="0">
                <a:solidFill>
                  <a:srgbClr val="FF0000"/>
                </a:solidFill>
                <a:latin typeface="Arial Narrow" pitchFamily="34" charset="0"/>
              </a:rPr>
              <a:t>, </a:t>
            </a:r>
            <a:r>
              <a:rPr lang="ru-RU" sz="4000" b="1" dirty="0" err="1" smtClean="0">
                <a:solidFill>
                  <a:srgbClr val="FF0000"/>
                </a:solidFill>
                <a:latin typeface="Arial Narrow" pitchFamily="34" charset="0"/>
              </a:rPr>
              <a:t>Иван-дурак</a:t>
            </a:r>
            <a:r>
              <a:rPr lang="ru-RU" sz="4000" b="1" dirty="0" smtClean="0">
                <a:solidFill>
                  <a:srgbClr val="FF0000"/>
                </a:solidFill>
                <a:latin typeface="Arial Narrow" pitchFamily="34" charset="0"/>
              </a:rPr>
              <a:t>, Иван-царевич </a:t>
            </a: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– герой положительный, потому что беззлобный, смекалистый, зачастую романтик, не ищет выгоды ни в одном деле, во всём видит хорошее, живёт по совести – герой, самый </a:t>
            </a:r>
            <a:r>
              <a:rPr lang="ru-RU" sz="4000" b="1" dirty="0" err="1" smtClean="0">
                <a:solidFill>
                  <a:srgbClr val="00B050"/>
                </a:solidFill>
                <a:latin typeface="Arial Narrow" pitchFamily="34" charset="0"/>
              </a:rPr>
              <a:t>люби-мый</a:t>
            </a: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 народом.</a:t>
            </a:r>
            <a:endParaRPr lang="ru-RU" sz="4000" b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192868" y="4143380"/>
            <a:ext cx="2951132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4143380"/>
            <a:ext cx="3336392" cy="2404268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285992"/>
            <a:ext cx="6858048" cy="4293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500306"/>
            <a:ext cx="1128714" cy="1410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710" y="2357430"/>
            <a:ext cx="114300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Поэтому в конце сказок и награда достаётся ЕМУ, а не старшим братьям, которые хитрят, обманывают, </a:t>
            </a:r>
          </a:p>
          <a:p>
            <a:pPr algn="ctr">
              <a:lnSpc>
                <a:spcPct val="95000"/>
              </a:lnSpc>
            </a:pP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ищут выгоду.</a:t>
            </a:r>
            <a:endParaRPr lang="ru-RU" sz="4000" b="1" dirty="0">
              <a:solidFill>
                <a:srgbClr val="00B05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4302" y="0"/>
            <a:ext cx="6324694" cy="464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14282" y="0"/>
            <a:ext cx="8929718" cy="501172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4457343"/>
            <a:ext cx="900115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75000"/>
              </a:lnSpc>
              <a:spcBef>
                <a:spcPct val="0"/>
              </a:spcBef>
              <a:defRPr/>
            </a:pP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До принятия христианства и длительное время после этого существовала </a:t>
            </a:r>
            <a:r>
              <a:rPr lang="ru-RU" sz="4000" b="1" dirty="0" smtClean="0">
                <a:solidFill>
                  <a:srgbClr val="FF0000"/>
                </a:solidFill>
                <a:latin typeface="Arial Narrow" pitchFamily="34" charset="0"/>
              </a:rPr>
              <a:t>языческая</a:t>
            </a: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 традиция не называть детей «взрослыми» именами, чтобы, пока они беспомощны, их не похитили злые духи.</a:t>
            </a:r>
            <a:endParaRPr lang="ru-RU" sz="4000" b="1" dirty="0">
              <a:solidFill>
                <a:srgbClr val="00B05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38929"/>
            <a:ext cx="4572000" cy="171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138929"/>
            <a:ext cx="4572000" cy="171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357554" y="0"/>
            <a:ext cx="5786446" cy="514351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«Взрослое» имя ребёнок получал на посвящении в 10-13 лет, а до того носил ненастоящее, «детское». Одним из таких имён являлось имя </a:t>
            </a:r>
            <a:r>
              <a:rPr lang="ru-RU" sz="4000" b="1" dirty="0" err="1" smtClean="0">
                <a:solidFill>
                  <a:srgbClr val="FF0000"/>
                </a:solidFill>
                <a:latin typeface="Arial Narrow" pitchFamily="34" charset="0"/>
              </a:rPr>
              <a:t>Дурак</a:t>
            </a:r>
            <a:r>
              <a:rPr lang="ru-RU" sz="4000" b="1" dirty="0" smtClean="0">
                <a:solidFill>
                  <a:srgbClr val="FF0000"/>
                </a:solidFill>
                <a:latin typeface="Arial Narrow" pitchFamily="34" charset="0"/>
              </a:rPr>
              <a:t>.</a:t>
            </a:r>
            <a:endParaRPr lang="ru-RU" sz="40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000108"/>
            <a:ext cx="3577219" cy="3319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38929"/>
            <a:ext cx="4572000" cy="171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138929"/>
            <a:ext cx="4572000" cy="171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357554" y="0"/>
            <a:ext cx="5786446" cy="514351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Большое распространение имели детские имена, образованные   </a:t>
            </a:r>
            <a:b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</a:b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от числительных –</a:t>
            </a:r>
            <a:b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</a:br>
            <a:r>
              <a:rPr lang="ru-RU" sz="4000" b="1" dirty="0" err="1" smtClean="0">
                <a:solidFill>
                  <a:srgbClr val="00B050"/>
                </a:solidFill>
                <a:latin typeface="Arial Narrow" pitchFamily="34" charset="0"/>
              </a:rPr>
              <a:t>Первак</a:t>
            </a: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, Вторак, Третьяк. </a:t>
            </a:r>
            <a:b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</a:b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А также и </a:t>
            </a:r>
            <a:r>
              <a:rPr lang="ru-RU" sz="4000" b="1" dirty="0" err="1" smtClean="0">
                <a:solidFill>
                  <a:srgbClr val="FF0000"/>
                </a:solidFill>
                <a:latin typeface="Arial Narrow" pitchFamily="34" charset="0"/>
              </a:rPr>
              <a:t>Другак</a:t>
            </a: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, то есть «другой», следующий.</a:t>
            </a:r>
            <a:endParaRPr lang="ru-RU" sz="4000" b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785794"/>
            <a:ext cx="2941834" cy="3919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38929"/>
            <a:ext cx="4572000" cy="171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138929"/>
            <a:ext cx="4572000" cy="171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929190" y="0"/>
            <a:ext cx="4214810" cy="5143512"/>
          </a:xfrm>
        </p:spPr>
        <p:txBody>
          <a:bodyPr>
            <a:noAutofit/>
          </a:bodyPr>
          <a:lstStyle/>
          <a:p>
            <a:pPr>
              <a:lnSpc>
                <a:spcPct val="75000"/>
              </a:lnSpc>
            </a:pP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Так как оно было самым популярным, обозначающим, в большинстве случаев, младшего ребёнка, то в результате стало нарицательным и упростилось до </a:t>
            </a:r>
            <a:r>
              <a:rPr lang="ru-RU" sz="4000" b="1" dirty="0" smtClean="0">
                <a:solidFill>
                  <a:srgbClr val="FF0000"/>
                </a:solidFill>
                <a:latin typeface="Arial Narrow" pitchFamily="34" charset="0"/>
              </a:rPr>
              <a:t>«</a:t>
            </a:r>
            <a:r>
              <a:rPr lang="ru-RU" sz="4000" b="1" dirty="0" err="1" smtClean="0">
                <a:solidFill>
                  <a:srgbClr val="FF0000"/>
                </a:solidFill>
                <a:latin typeface="Arial Narrow" pitchFamily="34" charset="0"/>
              </a:rPr>
              <a:t>Дурак</a:t>
            </a:r>
            <a:r>
              <a:rPr lang="ru-RU" sz="4000" b="1" dirty="0" smtClean="0">
                <a:solidFill>
                  <a:srgbClr val="FF0000"/>
                </a:solidFill>
                <a:latin typeface="Arial Narrow" pitchFamily="34" charset="0"/>
              </a:rPr>
              <a:t>».</a:t>
            </a:r>
            <a:endParaRPr lang="ru-RU" sz="40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857232"/>
            <a:ext cx="4638962" cy="3476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38929"/>
            <a:ext cx="4572000" cy="171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138929"/>
            <a:ext cx="4572000" cy="171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286248" y="0"/>
            <a:ext cx="4572032" cy="507207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Позже это имя стало обозначать </a:t>
            </a:r>
            <a:b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Arial Narrow" pitchFamily="34" charset="0"/>
              </a:rPr>
              <a:t>ребёнка</a:t>
            </a:r>
            <a:br>
              <a:rPr lang="ru-RU" sz="4000" b="1" dirty="0" smtClean="0">
                <a:solidFill>
                  <a:srgbClr val="FF0000"/>
                </a:solidFill>
                <a:latin typeface="Arial Narrow" pitchFamily="34" charset="0"/>
              </a:rPr>
            </a:b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вообще,</a:t>
            </a:r>
            <a:b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</a:b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а со временем</a:t>
            </a:r>
            <a:b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</a:b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и просто</a:t>
            </a:r>
            <a:b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Arial Narrow" pitchFamily="34" charset="0"/>
              </a:rPr>
              <a:t>младшего</a:t>
            </a: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.</a:t>
            </a:r>
            <a:endParaRPr lang="ru-RU" sz="4000" b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571480"/>
            <a:ext cx="3439491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38929"/>
            <a:ext cx="4572000" cy="171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138929"/>
            <a:ext cx="4572000" cy="171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929190" y="0"/>
            <a:ext cx="4214810" cy="514351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Имя</a:t>
            </a:r>
            <a:r>
              <a:rPr lang="ru-RU" sz="40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br>
              <a:rPr lang="ru-RU" sz="4000" b="1" dirty="0" smtClean="0">
                <a:solidFill>
                  <a:srgbClr val="FF0000"/>
                </a:solidFill>
                <a:latin typeface="Arial Narrow" pitchFamily="34" charset="0"/>
              </a:rPr>
            </a:br>
            <a:r>
              <a:rPr lang="ru-RU" sz="4000" b="1" dirty="0" err="1" smtClean="0">
                <a:solidFill>
                  <a:srgbClr val="FF0000"/>
                </a:solidFill>
                <a:latin typeface="Arial Narrow" pitchFamily="34" charset="0"/>
              </a:rPr>
              <a:t>Дурак</a:t>
            </a: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 </a:t>
            </a:r>
            <a:b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</a:b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встречается и </a:t>
            </a:r>
            <a:b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</a:b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в церковных документах </a:t>
            </a:r>
            <a:b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</a:b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до XIV-XV веков.</a:t>
            </a:r>
            <a:endParaRPr lang="ru-RU" sz="4000" b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57166"/>
            <a:ext cx="353296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38929"/>
            <a:ext cx="4572000" cy="171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138929"/>
            <a:ext cx="4572000" cy="171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214810" y="0"/>
            <a:ext cx="4929190" cy="5143512"/>
          </a:xfrm>
        </p:spPr>
        <p:txBody>
          <a:bodyPr>
            <a:noAutofit/>
          </a:bodyPr>
          <a:lstStyle/>
          <a:p>
            <a:pPr>
              <a:lnSpc>
                <a:spcPct val="85000"/>
              </a:lnSpc>
            </a:pP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Примерно с XVII века это имя уже стало значить то, </a:t>
            </a:r>
            <a:b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</a:b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что и сейчас, –</a:t>
            </a:r>
            <a:b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Arial Narrow" pitchFamily="34" charset="0"/>
              </a:rPr>
              <a:t>глупого человека</a:t>
            </a: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, потому что самый младший – самый неопытный и несмышлёный.</a:t>
            </a:r>
            <a:endParaRPr lang="ru-RU" sz="4000" b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60711"/>
            <a:ext cx="4000528" cy="5000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86380" y="0"/>
            <a:ext cx="3857620" cy="6858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Но так как сказки сочинялись намного раньше, то </a:t>
            </a:r>
            <a:r>
              <a:rPr lang="ru-RU" sz="4000" b="1" dirty="0" err="1" smtClean="0">
                <a:solidFill>
                  <a:srgbClr val="FF0000"/>
                </a:solidFill>
                <a:latin typeface="Arial Narrow" pitchFamily="34" charset="0"/>
              </a:rPr>
              <a:t>Иван-дурак</a:t>
            </a: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 был  вовсе </a:t>
            </a:r>
            <a:b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</a:b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не глупцом,</a:t>
            </a:r>
            <a:b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</a:br>
            <a:r>
              <a:rPr lang="ru-RU" sz="4000" b="1" dirty="0" smtClean="0">
                <a:solidFill>
                  <a:srgbClr val="00B050"/>
                </a:solidFill>
                <a:latin typeface="Arial Narrow" pitchFamily="34" charset="0"/>
              </a:rPr>
              <a:t>а просто младшим среди трёх братьев.</a:t>
            </a:r>
            <a:endParaRPr lang="ru-RU" sz="4000" b="1" dirty="0">
              <a:solidFill>
                <a:srgbClr val="00B050"/>
              </a:solidFill>
              <a:latin typeface="Arial Narrow" pitchFamily="34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494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356</Words>
  <Application>Microsoft Office PowerPoint</Application>
  <PresentationFormat>Экран (4:3)</PresentationFormat>
  <Paragraphs>23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«Взрослое» имя ребёнок получал на посвящении в 10-13 лет, а до того носил ненастоящее, «детское». Одним из таких имён являлось имя Дурак.</vt:lpstr>
      <vt:lpstr>Большое распространение имели детские имена, образованные    от числительных – Первак, Вторак, Третьяк.  А также и Другак, то есть «другой», следующий.</vt:lpstr>
      <vt:lpstr>Так как оно было самым популярным, обозначающим, в большинстве случаев, младшего ребёнка, то в результате стало нарицательным и упростилось до «Дурак».</vt:lpstr>
      <vt:lpstr>Позже это имя стало обозначать  ребёнка вообще, а со временем и просто младшего.</vt:lpstr>
      <vt:lpstr>Имя  Дурак  встречается и  в церковных документах  до XIV-XV веков.</vt:lpstr>
      <vt:lpstr>Примерно с XVII века это имя уже стало значить то,  что и сейчас, – глупого человека, потому что самый младший – самый неопытный и несмышлёный.</vt:lpstr>
      <vt:lpstr>Но так как сказки сочинялись намного раньше, то Иван-дурак был  вовсе  не глупцом, а просто младшим среди трёх братьев.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Литература</dc:title>
  <dc:subject>Русский герой сказок – Иван-дурак</dc:subject>
  <dc:creator>Орлова Т. И. (г. Камышин)</dc:creator>
  <cp:keywords>Положительный, отрицательный герой сказок</cp:keywords>
  <dc:description>Автор: Орлова Т. И. – учитель начальных классов МБОУ СОШ № 19 г. Камышин ∙ 2012 Презентация к уроку по теме: Герои сказок</dc:description>
  <cp:lastModifiedBy>Admin</cp:lastModifiedBy>
  <cp:revision>68</cp:revision>
  <dcterms:modified xsi:type="dcterms:W3CDTF">2012-04-24T18:01:50Z</dcterms:modified>
  <cp:category>3-4 класс</cp:category>
</cp:coreProperties>
</file>