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4" r:id="rId9"/>
    <p:sldId id="265" r:id="rId10"/>
    <p:sldId id="268" r:id="rId11"/>
    <p:sldId id="269" r:id="rId12"/>
    <p:sldId id="270" r:id="rId13"/>
    <p:sldId id="272" r:id="rId14"/>
    <p:sldId id="263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3606" autoAdjust="0"/>
  </p:normalViewPr>
  <p:slideViewPr>
    <p:cSldViewPr>
      <p:cViewPr>
        <p:scale>
          <a:sx n="50" d="100"/>
          <a:sy n="50" d="100"/>
        </p:scale>
        <p:origin x="-1962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EB408ED-7650-49CA-922E-78CF202BD97C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5ED6F5-DED4-490C-9796-E68A59166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myshared.ru/408824/slide_2.jpg" TargetMode="External"/><Relationship Id="rId13" Type="http://schemas.openxmlformats.org/officeDocument/2006/relationships/hyperlink" Target="http://www.syl.ru/misc/i/ai/66594/62790.jpg" TargetMode="External"/><Relationship Id="rId3" Type="http://schemas.openxmlformats.org/officeDocument/2006/relationships/hyperlink" Target="http://www.chemicalnew.com/images/main.jpg" TargetMode="External"/><Relationship Id="rId7" Type="http://schemas.openxmlformats.org/officeDocument/2006/relationships/hyperlink" Target="http://associationplus.kz/ru/wpcontent/themes/association/images/pic1.jpg" TargetMode="External"/><Relationship Id="rId12" Type="http://schemas.openxmlformats.org/officeDocument/2006/relationships/hyperlink" Target="http://www.syl.ru/misc/i/ai/179232/706080.jpg" TargetMode="External"/><Relationship Id="rId2" Type="http://schemas.openxmlformats.org/officeDocument/2006/relationships/hyperlink" Target="http://tdtka.ru/wpcontent/uploads/2012/10/aneclab_banky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ua.prom.st/23326677_w200_h200_chemistry17070901.jpg" TargetMode="External"/><Relationship Id="rId11" Type="http://schemas.openxmlformats.org/officeDocument/2006/relationships/hyperlink" Target="http://vsuet.ru/school-y-chemist/dictionary/8.jpg" TargetMode="External"/><Relationship Id="rId5" Type="http://schemas.openxmlformats.org/officeDocument/2006/relationships/hyperlink" Target="http://polnota.3dn.ru/Kartinki2/ximia.jpg" TargetMode="External"/><Relationship Id="rId10" Type="http://schemas.openxmlformats.org/officeDocument/2006/relationships/hyperlink" Target="http://3.bp.blogspot.com/-lZSv3fbm0Y8/Tws3W8giKBI/AAAAAAAAABM/u2J7b3Ywkag/s758/a3584d36.jpg" TargetMode="External"/><Relationship Id="rId4" Type="http://schemas.openxmlformats.org/officeDocument/2006/relationships/hyperlink" Target="https://encryptedtbn3.gstatic.com/images?q=tbn:ANd9GcTgTDZ65NpmSQPa3OSKckFCyY9nXOZDwdz6cToSB0BYlKEeridtgw" TargetMode="External"/><Relationship Id="rId9" Type="http://schemas.openxmlformats.org/officeDocument/2006/relationships/hyperlink" Target="http://www.provisor.com.ua/archive/2008/N02/img/vitro_208r2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85720" y="320674"/>
            <a:ext cx="7858180" cy="5322903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+mn-lt"/>
              </a:rPr>
              <a:t/>
            </a:r>
            <a:br>
              <a:rPr lang="ru-RU" sz="4400" dirty="0" smtClean="0">
                <a:latin typeface="+mn-lt"/>
              </a:rPr>
            </a:br>
            <a:r>
              <a:rPr lang="ru-RU" sz="4400" dirty="0" smtClean="0">
                <a:latin typeface="+mn-lt"/>
              </a:rPr>
              <a:t/>
            </a:r>
            <a:br>
              <a:rPr lang="ru-RU" sz="4400" dirty="0" smtClean="0">
                <a:latin typeface="+mn-lt"/>
              </a:rPr>
            </a:br>
            <a:r>
              <a:rPr lang="ru-RU" sz="4400" dirty="0" smtClean="0">
                <a:latin typeface="+mn-lt"/>
              </a:rPr>
              <a:t/>
            </a:r>
            <a:br>
              <a:rPr lang="ru-RU" sz="4400" dirty="0" smtClean="0">
                <a:latin typeface="+mn-lt"/>
              </a:rPr>
            </a:br>
            <a:r>
              <a:rPr lang="ru-RU" sz="4400" dirty="0" smtClean="0">
                <a:latin typeface="+mn-lt"/>
              </a:rPr>
              <a:t/>
            </a:r>
            <a:br>
              <a:rPr lang="ru-RU" sz="4400" dirty="0" smtClean="0">
                <a:latin typeface="+mn-lt"/>
              </a:rPr>
            </a:br>
            <a:r>
              <a:rPr lang="ru-RU" sz="4400" dirty="0" smtClean="0">
                <a:latin typeface="+mn-lt"/>
              </a:rPr>
              <a:t> </a:t>
            </a:r>
            <a:endParaRPr lang="ru-RU" sz="44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42918"/>
            <a:ext cx="753633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Растворы</a:t>
            </a:r>
          </a:p>
          <a:p>
            <a:pPr algn="ctr"/>
            <a:r>
              <a:rPr lang="ru-RU" sz="44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7984" y="4653136"/>
            <a:ext cx="3635992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Учитель химии МОБУ СОШ ЛГО 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с. Пантелеймоновка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Г. П. Яценко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302"/>
          <a:stretch/>
        </p:blipFill>
        <p:spPr bwMode="auto">
          <a:xfrm rot="20985498">
            <a:off x="371918" y="3009703"/>
            <a:ext cx="3816000" cy="342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14254">
            <a:off x="3792191" y="694310"/>
            <a:ext cx="4032000" cy="268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2676" y="2226940"/>
            <a:ext cx="29337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60648"/>
            <a:ext cx="8244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Выражение концентраций растворов.</a:t>
            </a:r>
            <a:endParaRPr lang="ru-RU" sz="3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06979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Эквивалентная концентрация  (нормальность) – </a:t>
            </a:r>
            <a:r>
              <a:rPr lang="ru-RU" sz="2400" dirty="0" smtClean="0"/>
              <a:t>число эквивалентов растворенного вещества в 1л раствора.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022676" y="3789040"/>
            <a:ext cx="32217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en-US" sz="2400" dirty="0" smtClean="0"/>
              <a:t>ʋ</a:t>
            </a:r>
            <a:r>
              <a:rPr lang="ru-RU" sz="2400" dirty="0" smtClean="0"/>
              <a:t> </a:t>
            </a:r>
            <a:r>
              <a:rPr lang="ru-RU" sz="1600" dirty="0" err="1" smtClean="0"/>
              <a:t>экв</a:t>
            </a:r>
            <a:r>
              <a:rPr lang="ru-RU" sz="1600" dirty="0" smtClean="0"/>
              <a:t>.</a:t>
            </a:r>
            <a:r>
              <a:rPr lang="ru-RU" sz="2400" dirty="0" smtClean="0"/>
              <a:t> - количество эквивалентов;</a:t>
            </a:r>
          </a:p>
          <a:p>
            <a:r>
              <a:rPr lang="ru-RU" sz="2400" dirty="0" smtClean="0"/>
              <a:t>V – объём раствора, л.</a:t>
            </a:r>
            <a:endParaRPr lang="ru-RU" sz="24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61095"/>
            <a:ext cx="4896000" cy="397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577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97897" y="2841683"/>
            <a:ext cx="3456000" cy="97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332656"/>
            <a:ext cx="8244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Выражение концентраций растворов.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24744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Моляльная концентрация (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моляльность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400" dirty="0" smtClean="0"/>
              <a:t>– число молей растворенного вещества на 1000 г растворителя.</a:t>
            </a:r>
            <a:endParaRPr lang="ru-RU" sz="2400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0700" y="2261264"/>
            <a:ext cx="4500000" cy="459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7387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растворы.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052736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Минеральная вода.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Кровь животных.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Морская вода.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2366508"/>
            <a:ext cx="1603829" cy="449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123728" y="4213956"/>
            <a:ext cx="2412000" cy="252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40798" y="1179275"/>
            <a:ext cx="3384000" cy="237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956969" y="1574019"/>
            <a:ext cx="1783829" cy="245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0798" y="4429431"/>
            <a:ext cx="3204000" cy="23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9296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0024" y="4749818"/>
            <a:ext cx="2471738" cy="205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18318" y="4892514"/>
            <a:ext cx="3024000" cy="193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46557" y="1636956"/>
            <a:ext cx="2757054" cy="169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1377" y="1340768"/>
            <a:ext cx="1907968" cy="264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58126" y="4948205"/>
            <a:ext cx="2496457" cy="1898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332656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применение растворов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1532985"/>
            <a:ext cx="412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Продукты питания.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Лекарственные препараты.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Минеральные столовые воды.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Сырье промышленности.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Биологическое значение растворов.</a:t>
            </a:r>
          </a:p>
          <a:p>
            <a:pPr marL="457200" indent="-457200"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76081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68760"/>
            <a:ext cx="7776864" cy="5509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rgbClr val="FF0000"/>
              </a:solidFill>
              <a:hlinkClick r:id="rId2"/>
            </a:endParaRPr>
          </a:p>
          <a:p>
            <a:endParaRPr lang="ru-RU" sz="2000" dirty="0">
              <a:solidFill>
                <a:srgbClr val="FF0000"/>
              </a:solidFill>
              <a:hlinkClick r:id="rId2"/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2"/>
              </a:rPr>
              <a:t>http://tdtka.ru/wpcontent/uploads/2012/10/aneclab_banky.jpg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3"/>
              </a:rPr>
              <a:t>http://www.chemicalnew.com/images/main.jpg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4"/>
              </a:rPr>
              <a:t>https://encryptedtbn3.gstatic.com/images?q=tbn:ANd9GcTgTDZ65NpmSQPa3OSKckFCyY9nXOZDwdz6cToSB0BYlKEeridtgw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5"/>
              </a:rPr>
              <a:t>http://polnota.3dn.ru/Kartinki2/ximia.jpg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6"/>
              </a:rPr>
              <a:t>http://images.ua.prom.st/23326677_w200_h200_chemistry17070901.jpg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7"/>
              </a:rPr>
              <a:t>http://associationplus.kz/ru/wpcontent/themes/association/images/pic1.jpg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8"/>
              </a:rPr>
              <a:t>http://images.myshared.ru/408824/slide_2.jpg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9"/>
              </a:rPr>
              <a:t>http://www.provisor.com.ua/archive/2008/N02/img/vitro_208r2.jpg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  <a:hlinkClick r:id="rId10"/>
              </a:rPr>
              <a:t>http://3.bp.blogspot.com/-lZSv3fbm0Y8/Tws3W8giKBI/AAAAAAAAABM/u2J7b3Ywkag/s758/a3584d36.jpg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  <a:hlinkClick r:id="rId11"/>
              </a:rPr>
              <a:t>http://vsuet.ru/school-y-chemist/dictionary/8.jpg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12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12"/>
              </a:rPr>
              <a:t>www.syl.ru/misc/i/ai/179232/706080.jpg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  <a:hlinkClick r:id="rId13"/>
              </a:rPr>
              <a:t>http://</a:t>
            </a:r>
            <a:r>
              <a:rPr lang="en-US" dirty="0" smtClean="0">
                <a:solidFill>
                  <a:srgbClr val="FF0000"/>
                </a:solidFill>
                <a:hlinkClick r:id="rId13"/>
              </a:rPr>
              <a:t>www.syl.ru/misc/i/ai/66594/62790.jpg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60648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Материалы, используемые для оформления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6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3575"/>
            <a:ext cx="4248000" cy="31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8864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для педагога.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73448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Ресурс предназначен для учащихся </a:t>
            </a:r>
            <a:r>
              <a:rPr lang="ru-RU" sz="2400" dirty="0" smtClean="0"/>
              <a:t>11 </a:t>
            </a:r>
            <a:r>
              <a:rPr lang="ru-RU" sz="2400" dirty="0"/>
              <a:t>класса. Является иллюстрацией при освоении темы </a:t>
            </a:r>
            <a:r>
              <a:rPr lang="ru-RU" sz="2400" dirty="0" smtClean="0"/>
              <a:t>«Растворы. Количественные характеристики растворов».</a:t>
            </a:r>
            <a:endParaRPr lang="ru-RU" sz="2400" dirty="0"/>
          </a:p>
          <a:p>
            <a:r>
              <a:rPr lang="ru-RU" sz="2400" dirty="0"/>
              <a:t>В презентации рассматриваются основные понятия темы, </a:t>
            </a:r>
            <a:r>
              <a:rPr lang="ru-RU" sz="2400" dirty="0" smtClean="0"/>
              <a:t>формулы количественных выражений концентраций растворов.</a:t>
            </a:r>
            <a:endParaRPr lang="ru-RU" sz="2400" dirty="0"/>
          </a:p>
          <a:p>
            <a:r>
              <a:rPr lang="ru-RU" sz="2400" dirty="0"/>
              <a:t>Материал может быть </a:t>
            </a:r>
            <a:endParaRPr lang="ru-RU" sz="2400" dirty="0" smtClean="0"/>
          </a:p>
          <a:p>
            <a:r>
              <a:rPr lang="ru-RU" sz="2400" dirty="0" smtClean="0"/>
              <a:t>фрагментарно </a:t>
            </a:r>
            <a:r>
              <a:rPr lang="ru-RU" sz="2400" dirty="0"/>
              <a:t>использован </a:t>
            </a:r>
            <a:r>
              <a:rPr lang="ru-RU" sz="2400" dirty="0" smtClean="0"/>
              <a:t> на </a:t>
            </a:r>
          </a:p>
          <a:p>
            <a:r>
              <a:rPr lang="ru-RU" sz="2400" dirty="0" smtClean="0"/>
              <a:t>уроках химии в 8 – 9 классах.</a:t>
            </a:r>
            <a:endParaRPr lang="ru-RU" sz="2400" dirty="0"/>
          </a:p>
          <a:p>
            <a:r>
              <a:rPr lang="ru-RU" sz="2400" dirty="0"/>
              <a:t>Ресурс  рассчитан </a:t>
            </a:r>
            <a:r>
              <a:rPr lang="ru-RU" sz="2400" dirty="0" smtClean="0"/>
              <a:t>на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использование УМК </a:t>
            </a:r>
            <a:endParaRPr lang="ru-RU" sz="2400" dirty="0" smtClean="0"/>
          </a:p>
          <a:p>
            <a:r>
              <a:rPr lang="ru-RU" sz="2400" dirty="0" err="1" smtClean="0"/>
              <a:t>О.С.Габриеляна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4183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928670"/>
            <a:ext cx="74295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Растворы –</a:t>
            </a:r>
            <a:r>
              <a:rPr lang="ru-RU" sz="2400" dirty="0" smtClean="0"/>
              <a:t> это гомогенные (однородные) системы, состоящие из двух и более компонентов и продуктов их взаимодействия.</a:t>
            </a:r>
          </a:p>
          <a:p>
            <a:pPr algn="ctr"/>
            <a:r>
              <a:rPr lang="ru-RU" sz="2400" dirty="0" smtClean="0"/>
              <a:t>Точное определение раствора ( 1887 год Д.И.Менделеев):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 </a:t>
            </a:r>
            <a:r>
              <a:rPr lang="ru-RU" sz="3200" dirty="0" smtClean="0"/>
              <a:t>– гомогенная (однородная) система, состоящая из</a:t>
            </a:r>
          </a:p>
          <a:p>
            <a:r>
              <a:rPr lang="ru-RU" sz="3200" dirty="0" smtClean="0"/>
              <a:t> частиц растворенного</a:t>
            </a:r>
          </a:p>
          <a:p>
            <a:r>
              <a:rPr lang="ru-RU" sz="3200" dirty="0" smtClean="0"/>
              <a:t> вещества, растворителя </a:t>
            </a:r>
          </a:p>
          <a:p>
            <a:r>
              <a:rPr lang="ru-RU" sz="3200" dirty="0" smtClean="0"/>
              <a:t>и продуктов</a:t>
            </a:r>
          </a:p>
          <a:p>
            <a:r>
              <a:rPr lang="ru-RU" sz="3200" dirty="0" smtClean="0"/>
              <a:t> их взаимодействия.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07191" y="305200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Справочник.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59"/>
          <a:stretch/>
        </p:blipFill>
        <p:spPr bwMode="auto">
          <a:xfrm>
            <a:off x="4932000" y="3297130"/>
            <a:ext cx="4212000" cy="3560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7191" y="116632"/>
            <a:ext cx="749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Справочник.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76438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Растворы подразделяются: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Молекулярные – водные растворы </a:t>
            </a:r>
            <a:r>
              <a:rPr lang="ru-RU" sz="2400" dirty="0" err="1" smtClean="0"/>
              <a:t>неэлектролитов</a:t>
            </a:r>
            <a:r>
              <a:rPr lang="ru-RU" sz="2400" dirty="0" smtClean="0"/>
              <a:t> </a:t>
            </a:r>
          </a:p>
          <a:p>
            <a:pPr marL="457200" indent="-457200"/>
            <a:r>
              <a:rPr lang="ru-RU" sz="2400" dirty="0"/>
              <a:t> </a:t>
            </a:r>
            <a:r>
              <a:rPr lang="ru-RU" sz="2400" dirty="0" smtClean="0"/>
              <a:t>    ( спиртовой раствор </a:t>
            </a:r>
            <a:r>
              <a:rPr lang="ru-RU" sz="2400" dirty="0" err="1" smtClean="0"/>
              <a:t>иода</a:t>
            </a:r>
            <a:r>
              <a:rPr lang="ru-RU" sz="2400" dirty="0" smtClean="0"/>
              <a:t>, </a:t>
            </a:r>
            <a:r>
              <a:rPr lang="ru-RU" sz="2400" dirty="0" err="1" smtClean="0"/>
              <a:t>раствор</a:t>
            </a:r>
            <a:r>
              <a:rPr lang="ru-RU" sz="2400" dirty="0" smtClean="0"/>
              <a:t> глюкозы).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Молекулярно-ионные – растворы слабых электролитов ( азотистая и угольная кислоты, аммиачная вода).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Ионные растворы –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растворы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электролитов.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7166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Справочник.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54"/>
          <a:stretch/>
        </p:blipFill>
        <p:spPr bwMode="auto">
          <a:xfrm>
            <a:off x="3888000" y="3194243"/>
            <a:ext cx="5256000" cy="364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75009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Растворение</a:t>
            </a:r>
            <a:r>
              <a:rPr lang="ru-RU" sz="2800" dirty="0" smtClean="0"/>
              <a:t> – </a:t>
            </a:r>
          </a:p>
          <a:p>
            <a:pPr algn="ctr"/>
            <a:r>
              <a:rPr lang="ru-RU" sz="2800" dirty="0" err="1" smtClean="0"/>
              <a:t>физико</a:t>
            </a:r>
            <a:r>
              <a:rPr lang="ru-RU" sz="2800" dirty="0" smtClean="0"/>
              <a:t> – химический процесс, в котором наряду с образованием обычной механической смеси веществ идет процесс взаимодействия частиц растворенного вещества с растворителем.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428604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Справочник.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000" y="3839678"/>
            <a:ext cx="4860000" cy="301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286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Растворимость –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свойство вещества растворяться в воде или другом растворе.</a:t>
            </a:r>
          </a:p>
          <a:p>
            <a:r>
              <a:rPr lang="ru-RU" sz="2400" dirty="0" smtClean="0"/>
              <a:t>Коэффициент растворимости (</a:t>
            </a:r>
            <a:r>
              <a:rPr lang="en-US" sz="2400" dirty="0" smtClean="0"/>
              <a:t>S</a:t>
            </a:r>
            <a:r>
              <a:rPr lang="ru-RU" sz="2400" dirty="0" smtClean="0"/>
              <a:t>) – максимальное число г  вещества , которое может раствориться в 100г растворителя при данной температуре.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57148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4" name="Овал 3"/>
          <p:cNvSpPr/>
          <p:nvPr/>
        </p:nvSpPr>
        <p:spPr>
          <a:xfrm>
            <a:off x="2676314" y="2928934"/>
            <a:ext cx="2967256" cy="121444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8860" y="4707825"/>
            <a:ext cx="2357454" cy="207170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16453" y="4743544"/>
            <a:ext cx="2428892" cy="207170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15008" y="4743544"/>
            <a:ext cx="2357422" cy="200026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86137" y="5286388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Хорошо растворимые </a:t>
            </a:r>
            <a:endParaRPr lang="en-US" sz="2400" dirty="0" smtClean="0"/>
          </a:p>
          <a:p>
            <a:pPr algn="ctr"/>
            <a:r>
              <a:rPr lang="en-US" sz="2400" dirty="0" smtClean="0"/>
              <a:t>S &gt; 1</a:t>
            </a:r>
            <a:r>
              <a:rPr lang="ru-RU" sz="2400" dirty="0" smtClean="0"/>
              <a:t>г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5143512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Мало растворимые</a:t>
            </a:r>
          </a:p>
          <a:p>
            <a:pPr algn="ctr"/>
            <a:r>
              <a:rPr lang="en-US" sz="2400" dirty="0" smtClean="0"/>
              <a:t>S</a:t>
            </a:r>
            <a:r>
              <a:rPr lang="ru-RU" sz="2400" dirty="0" smtClean="0"/>
              <a:t> =0,01 – 1 г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335756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Вещества.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976" y="5319955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Нерастворимые</a:t>
            </a:r>
            <a:endParaRPr lang="en-US" sz="2400" dirty="0" smtClean="0"/>
          </a:p>
          <a:p>
            <a:pPr algn="ctr"/>
            <a:r>
              <a:rPr lang="en-US" sz="2400" dirty="0" smtClean="0"/>
              <a:t>S&lt;</a:t>
            </a:r>
            <a:r>
              <a:rPr lang="ru-RU" sz="2400" dirty="0" smtClean="0"/>
              <a:t> 0,01 г</a:t>
            </a:r>
            <a:endParaRPr lang="ru-RU" sz="2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260933" y="4144174"/>
            <a:ext cx="2025315" cy="7779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4"/>
            <a:endCxn id="7" idx="1"/>
          </p:cNvCxnSpPr>
          <p:nvPr/>
        </p:nvCxnSpPr>
        <p:spPr>
          <a:xfrm>
            <a:off x="4159942" y="4143380"/>
            <a:ext cx="1900302" cy="893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6" idx="0"/>
          </p:cNvCxnSpPr>
          <p:nvPr/>
        </p:nvCxnSpPr>
        <p:spPr>
          <a:xfrm>
            <a:off x="4214810" y="4143380"/>
            <a:ext cx="16089" cy="6001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811" y="2385889"/>
            <a:ext cx="3420000" cy="228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различных факторов на растворимость.</a:t>
            </a:r>
            <a:endParaRPr lang="ru-RU" sz="3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2968677" y="1643608"/>
            <a:ext cx="2448272" cy="864096"/>
          </a:xfrm>
          <a:prstGeom prst="round1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184482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Растворимость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474618"/>
            <a:ext cx="2232248" cy="10081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39652" y="3097146"/>
            <a:ext cx="2376264" cy="12003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474617"/>
            <a:ext cx="2232248" cy="10081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34822" y="3097146"/>
            <a:ext cx="2385450" cy="1200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940152" y="1643608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Температура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174784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Давление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3097146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Природа растворенных веществ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439652" y="3097146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Природа растворителя</a:t>
            </a:r>
            <a:endParaRPr lang="ru-RU" sz="2400" dirty="0"/>
          </a:p>
        </p:txBody>
      </p: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 flipH="1">
            <a:off x="2843808" y="2507704"/>
            <a:ext cx="1349005" cy="58944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  <a:endCxn id="9" idx="0"/>
          </p:cNvCxnSpPr>
          <p:nvPr/>
        </p:nvCxnSpPr>
        <p:spPr>
          <a:xfrm>
            <a:off x="4192813" y="2507704"/>
            <a:ext cx="1634734" cy="58944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411760" y="2075656"/>
            <a:ext cx="556917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416949" y="2075656"/>
            <a:ext cx="52320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975931" y="4415132"/>
            <a:ext cx="3152205" cy="244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786"/>
          <a:stretch/>
        </p:blipFill>
        <p:spPr bwMode="auto">
          <a:xfrm>
            <a:off x="0" y="4427985"/>
            <a:ext cx="3564000" cy="241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756084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Концентрация раствора </a:t>
            </a:r>
            <a:r>
              <a:rPr lang="ru-RU" sz="3600" dirty="0" smtClean="0"/>
              <a:t>–</a:t>
            </a:r>
          </a:p>
          <a:p>
            <a:pPr algn="ctr"/>
            <a:r>
              <a:rPr lang="ru-RU" sz="2400" dirty="0" smtClean="0"/>
              <a:t> </a:t>
            </a:r>
          </a:p>
          <a:p>
            <a:pPr algn="ctr"/>
            <a:r>
              <a:rPr lang="ru-RU" sz="2800" dirty="0" smtClean="0"/>
              <a:t>это </a:t>
            </a:r>
            <a:r>
              <a:rPr lang="ru-RU" sz="2800" dirty="0"/>
              <a:t>содержание вещества в определенной массе или объеме раствора.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347864" y="2204864"/>
            <a:ext cx="5364000" cy="449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6400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Выражение концентраций растворов.</a:t>
            </a:r>
            <a:endParaRPr lang="ru-RU" sz="3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69269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</a:t>
            </a:r>
            <a:endParaRPr lang="ru-RU" sz="2400" dirty="0"/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Массовая доля растворенного вещества в растворе</a:t>
            </a:r>
            <a:r>
              <a:rPr lang="ru-RU" sz="2400" dirty="0" smtClean="0"/>
              <a:t> – отношение массы растворенного вещества к массе раствора. ( доли единицы/ проценты)</a:t>
            </a:r>
            <a:endParaRPr lang="ru-RU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1948" y="3857518"/>
            <a:ext cx="8064000" cy="300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62356"/>
            <a:ext cx="3384000" cy="153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640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Выражение концентраций растворов.</a:t>
            </a:r>
            <a:endParaRPr lang="ru-RU" sz="3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06979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 </a:t>
            </a:r>
            <a:r>
              <a:rPr lang="ru-RU" sz="2800" b="1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Молярность</a:t>
            </a:r>
            <a:r>
              <a:rPr lang="ru-RU" sz="2400" dirty="0" smtClean="0"/>
              <a:t> - число молей растворенного вещества в 1 л раствора.</a:t>
            </a:r>
          </a:p>
          <a:p>
            <a:pPr algn="ctr"/>
            <a:endParaRPr lang="ru-RU" sz="2400" dirty="0"/>
          </a:p>
          <a:p>
            <a:pPr algn="ctr"/>
            <a:endParaRPr lang="ru-RU" sz="24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92376" y="2332060"/>
            <a:ext cx="4680024" cy="108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2376" y="2912100"/>
            <a:ext cx="4680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endParaRPr lang="ru-RU" sz="2400" dirty="0"/>
          </a:p>
          <a:p>
            <a:r>
              <a:rPr lang="en-US" sz="2400" dirty="0" smtClean="0"/>
              <a:t>ʋ</a:t>
            </a:r>
            <a:r>
              <a:rPr lang="ru-RU" sz="2400" dirty="0" smtClean="0"/>
              <a:t> - количество вещества  (моль); </a:t>
            </a:r>
          </a:p>
          <a:p>
            <a:r>
              <a:rPr lang="ru-RU" sz="2400" dirty="0" smtClean="0"/>
              <a:t>  V – объем раствора (л);</a:t>
            </a:r>
          </a:p>
          <a:p>
            <a:endParaRPr lang="ru-RU" sz="2400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04" y="1722587"/>
            <a:ext cx="3456000" cy="511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449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303</TotalTime>
  <Words>467</Words>
  <Application>Microsoft Office PowerPoint</Application>
  <PresentationFormat>Экран (4:3)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растворы. Процессы, происходящие в растворах.</dc:title>
  <dc:creator>Владелец</dc:creator>
  <cp:lastModifiedBy>ОЛЕГ</cp:lastModifiedBy>
  <cp:revision>33</cp:revision>
  <dcterms:created xsi:type="dcterms:W3CDTF">2015-04-22T01:41:39Z</dcterms:created>
  <dcterms:modified xsi:type="dcterms:W3CDTF">2015-04-22T12:24:20Z</dcterms:modified>
</cp:coreProperties>
</file>