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9" r:id="rId3"/>
    <p:sldId id="257" r:id="rId4"/>
    <p:sldId id="264" r:id="rId5"/>
    <p:sldId id="262" r:id="rId6"/>
    <p:sldId id="263" r:id="rId7"/>
    <p:sldId id="268" r:id="rId8"/>
    <p:sldId id="269" r:id="rId9"/>
    <p:sldId id="270" r:id="rId10"/>
    <p:sldId id="274" r:id="rId11"/>
    <p:sldId id="276" r:id="rId12"/>
    <p:sldId id="277" r:id="rId13"/>
    <p:sldId id="271" r:id="rId14"/>
    <p:sldId id="278" r:id="rId15"/>
    <p:sldId id="282" r:id="rId16"/>
    <p:sldId id="275" r:id="rId17"/>
    <p:sldId id="286" r:id="rId18"/>
    <p:sldId id="279" r:id="rId19"/>
    <p:sldId id="283" r:id="rId20"/>
    <p:sldId id="28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800000"/>
    <a:srgbClr val="FF00FF"/>
    <a:srgbClr val="00FF00"/>
    <a:srgbClr val="FF3300"/>
    <a:srgbClr val="FFFF00"/>
    <a:srgbClr val="CC99FF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77590-DFD4-45EA-8E8F-52592EC6E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2B169-0DF4-4720-BD7D-F8026C576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995D4-5335-4E48-A871-C3C2C0C29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C529A-48F6-4916-ABBA-7AC8DE3CE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D75B2-FE3E-4C8E-9C7D-6EC1FD755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F028D-51CE-4B88-B182-D01C239BD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6DA94-083B-4D23-A9E0-8FE16814A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58EE2-8129-4F66-8B3B-F8AB5A58AB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47848-65DB-4CFE-AB27-1F5DFC9C0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F4E25-61C9-48FD-933E-EBCCD5900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928F2-B163-4F28-AED5-A301A1326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29E0F40-6D20-4372-9EAC-DAA5A2BA8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13" Type="http://schemas.openxmlformats.org/officeDocument/2006/relationships/image" Target="../media/image9.gif"/><Relationship Id="rId3" Type="http://schemas.openxmlformats.org/officeDocument/2006/relationships/image" Target="../media/image2.jpeg"/><Relationship Id="rId7" Type="http://schemas.openxmlformats.org/officeDocument/2006/relationships/image" Target="http://www.gifpark.ru/Gifs/LETTERS/30/2FL.gif" TargetMode="External"/><Relationship Id="rId12" Type="http://schemas.openxmlformats.org/officeDocument/2006/relationships/image" Target="../media/image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11" Type="http://schemas.openxmlformats.org/officeDocument/2006/relationships/image" Target="../media/image7.gif"/><Relationship Id="rId5" Type="http://schemas.openxmlformats.org/officeDocument/2006/relationships/image" Target="http://www.gifpark.ru/Gifs/LETTERS/30/1FL.gif" TargetMode="External"/><Relationship Id="rId10" Type="http://schemas.openxmlformats.org/officeDocument/2006/relationships/image" Target="../media/image6.gif"/><Relationship Id="rId4" Type="http://schemas.openxmlformats.org/officeDocument/2006/relationships/image" Target="../media/image3.gif"/><Relationship Id="rId9" Type="http://schemas.openxmlformats.org/officeDocument/2006/relationships/image" Target="http://www.gifpark.ru/Gifs/LETTERS/30/3FL.gif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2.gif"/><Relationship Id="rId4" Type="http://schemas.openxmlformats.org/officeDocument/2006/relationships/image" Target="../media/image45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13" Type="http://schemas.openxmlformats.org/officeDocument/2006/relationships/image" Target="../media/image55.gif"/><Relationship Id="rId3" Type="http://schemas.openxmlformats.org/officeDocument/2006/relationships/image" Target="../media/image48.png"/><Relationship Id="rId7" Type="http://schemas.openxmlformats.org/officeDocument/2006/relationships/hyperlink" Target="http://www.medresponder.ru/files/statey/help_vzroslim/2010-05/ozogi/ozog_2_maxi.jpg" TargetMode="External"/><Relationship Id="rId12" Type="http://schemas.openxmlformats.org/officeDocument/2006/relationships/image" Target="../media/image5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gif"/><Relationship Id="rId11" Type="http://schemas.openxmlformats.org/officeDocument/2006/relationships/image" Target="../media/image53.png"/><Relationship Id="rId5" Type="http://schemas.openxmlformats.org/officeDocument/2006/relationships/image" Target="../media/image49.jpeg"/><Relationship Id="rId10" Type="http://schemas.openxmlformats.org/officeDocument/2006/relationships/image" Target="../media/image52.jpeg"/><Relationship Id="rId4" Type="http://schemas.openxmlformats.org/officeDocument/2006/relationships/hyperlink" Target="http://www.medresponder.ru/files/statey/help_vzroslim/2010-05/ozogi/ozog_1_maxi.jpg" TargetMode="External"/><Relationship Id="rId9" Type="http://schemas.openxmlformats.org/officeDocument/2006/relationships/hyperlink" Target="http://www.medresponder.ru/files/statey/help_vzroslim/2010-05/ozogi/ozog_4_maxi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61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gif"/><Relationship Id="rId5" Type="http://schemas.openxmlformats.org/officeDocument/2006/relationships/image" Target="../media/image59.png"/><Relationship Id="rId4" Type="http://schemas.openxmlformats.org/officeDocument/2006/relationships/image" Target="../media/image5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feeds.feedburner.com/medresponderr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gif"/><Relationship Id="rId5" Type="http://schemas.openxmlformats.org/officeDocument/2006/relationships/image" Target="../media/image63.gif"/><Relationship Id="rId4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6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mobil-content.ru/files/anim/17/1055.gif" TargetMode="External"/><Relationship Id="rId2" Type="http://schemas.openxmlformats.org/officeDocument/2006/relationships/image" Target="../media/image6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gif"/><Relationship Id="rId3" Type="http://schemas.openxmlformats.org/officeDocument/2006/relationships/image" Target="../media/image16.jpeg"/><Relationship Id="rId7" Type="http://schemas.openxmlformats.org/officeDocument/2006/relationships/image" Target="../media/image71.g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gif"/><Relationship Id="rId5" Type="http://schemas.openxmlformats.org/officeDocument/2006/relationships/image" Target="../media/image69.gif"/><Relationship Id="rId4" Type="http://schemas.openxmlformats.org/officeDocument/2006/relationships/image" Target="../media/image68.gif"/><Relationship Id="rId9" Type="http://schemas.openxmlformats.org/officeDocument/2006/relationships/image" Target="../media/image73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gif"/><Relationship Id="rId3" Type="http://schemas.openxmlformats.org/officeDocument/2006/relationships/image" Target="../media/image68.gif"/><Relationship Id="rId7" Type="http://schemas.openxmlformats.org/officeDocument/2006/relationships/image" Target="../media/image70.g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gif"/><Relationship Id="rId5" Type="http://schemas.openxmlformats.org/officeDocument/2006/relationships/image" Target="../media/image74.gif"/><Relationship Id="rId4" Type="http://schemas.openxmlformats.org/officeDocument/2006/relationships/image" Target="../media/image16.jpeg"/><Relationship Id="rId9" Type="http://schemas.openxmlformats.org/officeDocument/2006/relationships/image" Target="../media/image73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gif"/><Relationship Id="rId3" Type="http://schemas.openxmlformats.org/officeDocument/2006/relationships/image" Target="../media/image68.gif"/><Relationship Id="rId7" Type="http://schemas.openxmlformats.org/officeDocument/2006/relationships/image" Target="../media/image78.g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gif"/><Relationship Id="rId5" Type="http://schemas.openxmlformats.org/officeDocument/2006/relationships/image" Target="../media/image16.jpeg"/><Relationship Id="rId4" Type="http://schemas.openxmlformats.org/officeDocument/2006/relationships/image" Target="../media/image7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gif"/><Relationship Id="rId3" Type="http://schemas.openxmlformats.org/officeDocument/2006/relationships/image" Target="../media/image79.gif"/><Relationship Id="rId7" Type="http://schemas.openxmlformats.org/officeDocument/2006/relationships/image" Target="../media/image83.g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gif"/><Relationship Id="rId5" Type="http://schemas.openxmlformats.org/officeDocument/2006/relationships/image" Target="../media/image81.gif"/><Relationship Id="rId10" Type="http://schemas.openxmlformats.org/officeDocument/2006/relationships/image" Target="../media/image86.gif"/><Relationship Id="rId4" Type="http://schemas.openxmlformats.org/officeDocument/2006/relationships/image" Target="../media/image80.gif"/><Relationship Id="rId9" Type="http://schemas.openxmlformats.org/officeDocument/2006/relationships/image" Target="../media/image85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15.gif"/><Relationship Id="rId7" Type="http://schemas.openxmlformats.org/officeDocument/2006/relationships/image" Target="../media/image18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.jpeg"/><Relationship Id="rId4" Type="http://schemas.openxmlformats.org/officeDocument/2006/relationships/image" Target="../media/image16.jpeg"/><Relationship Id="rId9" Type="http://schemas.openxmlformats.org/officeDocument/2006/relationships/image" Target="../media/image2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2.jpeg"/><Relationship Id="rId7" Type="http://schemas.openxmlformats.org/officeDocument/2006/relationships/image" Target="http://gif-collection.at.ua/_ph/17/1/669610719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10" Type="http://schemas.openxmlformats.org/officeDocument/2006/relationships/image" Target="../media/image33.gif"/><Relationship Id="rId4" Type="http://schemas.openxmlformats.org/officeDocument/2006/relationships/image" Target="../media/image29.jpeg"/><Relationship Id="rId9" Type="http://schemas.openxmlformats.org/officeDocument/2006/relationships/image" Target="http://www.gifpark.ru/Gifs/FIRE/i20.gi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http://www.artgif.ru/OGON/ogon034.gi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image" Target="../media/image2.jpeg"/><Relationship Id="rId7" Type="http://schemas.openxmlformats.org/officeDocument/2006/relationships/image" Target="../media/image40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gif"/><Relationship Id="rId11" Type="http://schemas.openxmlformats.org/officeDocument/2006/relationships/image" Target="../media/image44.gif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4" descr="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1371600" y="152400"/>
            <a:ext cx="6564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CC00"/>
            </a:outerShdw>
          </a:effectLst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CC3300"/>
                </a:solidFill>
              </a:rPr>
              <a:t>Существует 5 классов пиротехники</a:t>
            </a:r>
            <a:r>
              <a:rPr lang="ru-RU">
                <a:solidFill>
                  <a:srgbClr val="CC3300"/>
                </a:solidFill>
              </a:rPr>
              <a:t> 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2819400" y="762000"/>
            <a:ext cx="391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Пиротехника </a:t>
            </a:r>
            <a:r>
              <a:rPr lang="ru-RU" sz="24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1–3 </a:t>
            </a:r>
            <a:r>
              <a:rPr lang="ru-RU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класса</a:t>
            </a:r>
            <a:r>
              <a:rPr lang="ru-RU"/>
              <a:t> 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1447800" y="1447800"/>
            <a:ext cx="540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FFFF00"/>
                </a:solidFill>
              </a:rPr>
              <a:t>Бытовая. Самая простейшая — петарды 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914400" y="2362200"/>
            <a:ext cx="3332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FFFF00"/>
                </a:solidFill>
              </a:rPr>
              <a:t>Потом идут фейерверки 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1981200" y="3352800"/>
            <a:ext cx="3863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FFFF00"/>
                </a:solidFill>
              </a:rPr>
              <a:t>Следующий класс — ракеты</a:t>
            </a:r>
            <a:r>
              <a:rPr lang="ru-RU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381000" y="4724400"/>
            <a:ext cx="8077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FFFF00"/>
                </a:solidFill>
              </a:rPr>
              <a:t>Для работы с пиротехникой 4–5-го класса требуется специальная подготовка. Ее даже не продают просто так. </a:t>
            </a:r>
          </a:p>
          <a:p>
            <a:pPr>
              <a:defRPr/>
            </a:pPr>
            <a:r>
              <a:rPr lang="ru-RU" sz="2000" b="1">
                <a:solidFill>
                  <a:srgbClr val="FFFF00"/>
                </a:solidFill>
              </a:rPr>
              <a:t>Компания имеет право торговать ею, только имея специальную лицензию. </a:t>
            </a:r>
          </a:p>
          <a:p>
            <a:pPr>
              <a:defRPr/>
            </a:pPr>
            <a:r>
              <a:rPr lang="ru-RU" sz="2000" b="1">
                <a:solidFill>
                  <a:srgbClr val="FFFF00"/>
                </a:solidFill>
              </a:rPr>
              <a:t>А пользоваться такими «салютиками» могут только обученные пиротехническому делу люди. </a:t>
            </a: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2971800" y="4114800"/>
            <a:ext cx="3848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Пиротехника </a:t>
            </a:r>
            <a:r>
              <a:rPr lang="ru-RU" sz="24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4–5</a:t>
            </a:r>
            <a:r>
              <a:rPr lang="ru-RU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класса</a:t>
            </a:r>
          </a:p>
        </p:txBody>
      </p:sp>
      <p:pic>
        <p:nvPicPr>
          <p:cNvPr id="19470" name="Picture 16" descr="http://www.gifpark.ru/Gifs/LETTERS/30/1FL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609600" y="1295400"/>
            <a:ext cx="6159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7" descr="http://www.gifpark.ru/Gifs/LETTERS/30/2FL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304800" y="2209800"/>
            <a:ext cx="6000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18" descr="http://www.gifpark.ru/Gifs/LETTERS/30/3FL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609600" y="3124200"/>
            <a:ext cx="6334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Picture 20" descr="feyerverk_126_936791_efglnqtvz2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67200" y="1600200"/>
            <a:ext cx="13858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4" name="Picture 21" descr="76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58063" y="4876800"/>
            <a:ext cx="178593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8" name="Picture 26" descr="sss192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05600" y="914400"/>
            <a:ext cx="16287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9" name="Picture 27" descr="__186e4_5b15dba6_orig_126_934973_fhorxyz268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943600" y="2667000"/>
            <a:ext cx="114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/>
      <p:bldP spid="13323" grpId="0"/>
      <p:bldP spid="13324" grpId="0"/>
      <p:bldP spid="133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6" name="Picture 4" descr="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WordArt 10" descr="glitter_CCC_0016"/>
          <p:cNvSpPr>
            <a:spLocks noChangeArrowheads="1" noChangeShapeType="1" noTextEdit="1"/>
          </p:cNvSpPr>
          <p:nvPr/>
        </p:nvSpPr>
        <p:spPr bwMode="auto">
          <a:xfrm>
            <a:off x="1676400" y="457200"/>
            <a:ext cx="5867400" cy="29718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FF6600">
                      <a:alpha val="79999"/>
                    </a:srgbClr>
                  </a:outerShdw>
                </a:effectLst>
                <a:latin typeface="Impact"/>
              </a:rPr>
              <a:t>Первая </a:t>
            </a:r>
          </a:p>
          <a:p>
            <a:pPr algn="ctr"/>
            <a:r>
              <a:rPr lang="ru-RU" sz="3600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FF6600">
                      <a:alpha val="79999"/>
                    </a:srgbClr>
                  </a:outerShdw>
                </a:effectLst>
                <a:latin typeface="Impact"/>
              </a:rPr>
              <a:t>помощь</a:t>
            </a:r>
          </a:p>
        </p:txBody>
      </p:sp>
      <p:pic>
        <p:nvPicPr>
          <p:cNvPr id="28680" name="Picture 13" descr="6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5334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304800" y="3733800"/>
            <a:ext cx="82296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00FF00"/>
                </a:solidFill>
              </a:rPr>
              <a:t>Близятся новогодние праздники. </a:t>
            </a:r>
          </a:p>
          <a:p>
            <a:pPr>
              <a:defRPr/>
            </a:pPr>
            <a:endParaRPr lang="ru-RU" sz="2000" b="1">
              <a:solidFill>
                <a:srgbClr val="00FF00"/>
              </a:solidFill>
            </a:endParaRPr>
          </a:p>
          <a:p>
            <a:pPr algn="ctr">
              <a:defRPr/>
            </a:pPr>
            <a:r>
              <a:rPr lang="ru-RU" sz="2000" b="1">
                <a:solidFill>
                  <a:srgbClr val="FFFF00"/>
                </a:solidFill>
              </a:rPr>
              <a:t>Ну, а какие праздники без фейерверков? </a:t>
            </a:r>
          </a:p>
          <a:p>
            <a:pPr algn="ctr">
              <a:defRPr/>
            </a:pPr>
            <a:endParaRPr lang="ru-RU" sz="2000" b="1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ru-RU" sz="2000" b="1">
                <a:solidFill>
                  <a:srgbClr val="FF6600"/>
                </a:solidFill>
              </a:rPr>
              <a:t>Зачастую мы не уделяем должного внимания элементарным правилам безопасности при обращении с пиротехникой. </a:t>
            </a:r>
          </a:p>
          <a:p>
            <a:pPr algn="ctr">
              <a:defRPr/>
            </a:pPr>
            <a:endParaRPr lang="ru-RU" sz="2000" b="1">
              <a:solidFill>
                <a:srgbClr val="FF6600"/>
              </a:solidFill>
            </a:endParaRPr>
          </a:p>
          <a:p>
            <a:pPr algn="ctr">
              <a:defRPr/>
            </a:pPr>
            <a:r>
              <a:rPr lang="ru-RU" sz="2000" b="1">
                <a:solidFill>
                  <a:srgbClr val="FF00FF"/>
                </a:solidFill>
              </a:rPr>
              <a:t>Самой частой травмой, получаемой при использовании петард, хлопушек и бенгальских огней, являются ожоги.</a:t>
            </a:r>
          </a:p>
        </p:txBody>
      </p:sp>
      <p:pic>
        <p:nvPicPr>
          <p:cNvPr id="28682" name="Picture 17" descr="d635c90e8ee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762000"/>
            <a:ext cx="1905000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7" name="Picture 19" descr="скор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2514600"/>
            <a:ext cx="977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2 -0.0111 L 0.29653 -0.00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700" name="Picture 4" descr="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304800" y="914400"/>
            <a:ext cx="8610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2000" b="1">
              <a:solidFill>
                <a:srgbClr val="FFFF00"/>
              </a:solidFill>
            </a:endParaRPr>
          </a:p>
          <a:p>
            <a:pPr>
              <a:defRPr/>
            </a:pPr>
            <a:r>
              <a:rPr lang="ru-RU" sz="2000" b="1">
                <a:solidFill>
                  <a:srgbClr val="FFFF00"/>
                </a:solidFill>
              </a:rPr>
              <a:t>Ожог кожи - это травмы, полученная в результате воздействия высокой температуры: пламени, кипятка, пара; электрического тока, химического вещества: кислоты или щёлочи; ионизирующего излучения, т.е. радиации.</a:t>
            </a:r>
          </a:p>
        </p:txBody>
      </p:sp>
      <p:pic>
        <p:nvPicPr>
          <p:cNvPr id="29702" name="Picture 6" descr="doctor_war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486400"/>
            <a:ext cx="14097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 descr="ozog_1_mini">
            <a:hlinkClick r:id="rId4" tooltip="&quot;Ожог первой степени&quot;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3810000"/>
            <a:ext cx="1905000" cy="19050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29704" name="WordArt 9" descr="5637712"/>
          <p:cNvSpPr>
            <a:spLocks noChangeArrowheads="1" noChangeShapeType="1" noTextEdit="1"/>
          </p:cNvSpPr>
          <p:nvPr/>
        </p:nvSpPr>
        <p:spPr bwMode="auto">
          <a:xfrm rot="5400000">
            <a:off x="46831" y="3305969"/>
            <a:ext cx="887413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FF6600"/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pic>
        <p:nvPicPr>
          <p:cNvPr id="24586" name="Picture 10" descr="ozog_2_mini">
            <a:hlinkClick r:id="rId7" tooltip="&quot;Ожог второй степени&quot;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38600" y="4343400"/>
            <a:ext cx="1905000" cy="19050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29706" name="WordArt 11" descr="5637712"/>
          <p:cNvSpPr>
            <a:spLocks noChangeArrowheads="1" noChangeShapeType="1" noTextEdit="1"/>
          </p:cNvSpPr>
          <p:nvPr/>
        </p:nvSpPr>
        <p:spPr bwMode="auto">
          <a:xfrm rot="5400000">
            <a:off x="2942431" y="3839369"/>
            <a:ext cx="887413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FF6600"/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pic>
        <p:nvPicPr>
          <p:cNvPr id="24588" name="Picture 12" descr="ozog_4_mini">
            <a:hlinkClick r:id="rId9" tooltip="&quot;Комбинированный ожог 3 А; 3 Б степень и 4 степень.&quot;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34200" y="4724400"/>
            <a:ext cx="1905000" cy="19050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29708" name="WordArt 13" descr="5637712"/>
          <p:cNvSpPr>
            <a:spLocks noChangeArrowheads="1" noChangeShapeType="1" noTextEdit="1"/>
          </p:cNvSpPr>
          <p:nvPr/>
        </p:nvSpPr>
        <p:spPr bwMode="auto">
          <a:xfrm rot="5400000">
            <a:off x="5990431" y="4753769"/>
            <a:ext cx="887413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FF6600"/>
                  </a:outerShdw>
                </a:effectLst>
                <a:latin typeface="Arial"/>
                <a:cs typeface="Arial"/>
              </a:rPr>
              <a:t>4</a:t>
            </a:r>
          </a:p>
        </p:txBody>
      </p:sp>
      <p:pic>
        <p:nvPicPr>
          <p:cNvPr id="29709" name="Picture 15" descr="noses_book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67600" y="2514600"/>
            <a:ext cx="14192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0" name="WordArt 16" descr="5523089958fd"/>
          <p:cNvSpPr>
            <a:spLocks noChangeArrowheads="1" noChangeShapeType="1" noTextEdit="1"/>
          </p:cNvSpPr>
          <p:nvPr/>
        </p:nvSpPr>
        <p:spPr bwMode="auto">
          <a:xfrm>
            <a:off x="2209800" y="304800"/>
            <a:ext cx="5029200" cy="66675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blipFill dpi="0" rotWithShape="1">
                  <a:blip r:embed="rId12"/>
                  <a:srcRect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FF660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 такое ожог?</a:t>
            </a:r>
          </a:p>
        </p:txBody>
      </p:sp>
      <p:sp>
        <p:nvSpPr>
          <p:cNvPr id="29711" name="WordArt 17" descr="6ed5a57170f4"/>
          <p:cNvSpPr>
            <a:spLocks noChangeArrowheads="1" noChangeShapeType="1" noTextEdit="1"/>
          </p:cNvSpPr>
          <p:nvPr/>
        </p:nvSpPr>
        <p:spPr bwMode="auto">
          <a:xfrm>
            <a:off x="1814513" y="2646363"/>
            <a:ext cx="5514975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blipFill dpi="0" rotWithShape="1">
                  <a:blip r:embed="rId13"/>
                  <a:srcRect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FFFF0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Степени </a:t>
            </a:r>
          </a:p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blipFill dpi="0" rotWithShape="1">
                  <a:blip r:embed="rId13"/>
                  <a:srcRect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FFFF0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термического ожога кожи: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Picture 4" descr="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scrn_big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876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b38a74d28cf6bbc509be153ab00b6ac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934200" y="1828800"/>
            <a:ext cx="1905000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8" name="Picture 4" descr="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228600" y="488950"/>
            <a:ext cx="8534400" cy="581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0000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CC00"/>
                </a:solidFill>
              </a:rPr>
              <a:t>обильное обливание участков пораженной кожи холодной водой </a:t>
            </a:r>
          </a:p>
          <a:p>
            <a:pPr>
              <a:defRPr/>
            </a:pPr>
            <a:endParaRPr lang="ru-RU" sz="2400" b="1">
              <a:solidFill>
                <a:srgbClr val="FFCC00"/>
              </a:solidFill>
            </a:endParaRPr>
          </a:p>
          <a:p>
            <a:pPr>
              <a:defRPr/>
            </a:pPr>
            <a:r>
              <a:rPr lang="ru-RU" sz="2400" b="1">
                <a:solidFill>
                  <a:srgbClr val="FFCC00"/>
                </a:solidFill>
              </a:rPr>
              <a:t>аккуратное освобождение поверхности ожога </a:t>
            </a:r>
          </a:p>
          <a:p>
            <a:pPr>
              <a:defRPr/>
            </a:pPr>
            <a:r>
              <a:rPr lang="ru-RU" sz="2400" b="1">
                <a:solidFill>
                  <a:srgbClr val="FFCC00"/>
                </a:solidFill>
              </a:rPr>
              <a:t>от одежды;</a:t>
            </a:r>
          </a:p>
          <a:p>
            <a:pPr>
              <a:defRPr/>
            </a:pPr>
            <a:endParaRPr lang="ru-RU" sz="2400" b="1">
              <a:solidFill>
                <a:srgbClr val="FFCC00"/>
              </a:solidFill>
            </a:endParaRPr>
          </a:p>
          <a:p>
            <a:pPr>
              <a:defRPr/>
            </a:pPr>
            <a:r>
              <a:rPr lang="ru-RU" sz="2400" b="1">
                <a:solidFill>
                  <a:srgbClr val="FFCC00"/>
                </a:solidFill>
              </a:rPr>
              <a:t>наложение на рану влажной стерильной повязки </a:t>
            </a:r>
          </a:p>
          <a:p>
            <a:pPr>
              <a:defRPr/>
            </a:pPr>
            <a:r>
              <a:rPr lang="ru-RU" sz="2400" b="1">
                <a:solidFill>
                  <a:srgbClr val="FFCC00"/>
                </a:solidFill>
              </a:rPr>
              <a:t>с антисептиком (например, с фурацилином).</a:t>
            </a:r>
          </a:p>
          <a:p>
            <a:pPr>
              <a:defRPr/>
            </a:pPr>
            <a:endParaRPr lang="ru-RU" sz="2400" b="1">
              <a:solidFill>
                <a:srgbClr val="FFCC00"/>
              </a:solidFill>
            </a:endParaRPr>
          </a:p>
          <a:p>
            <a:pPr>
              <a:defRPr/>
            </a:pPr>
            <a:r>
              <a:rPr lang="ru-RU" b="1">
                <a:solidFill>
                  <a:srgbClr val="FFCC00"/>
                </a:solidFill>
              </a:rPr>
              <a:t> </a:t>
            </a:r>
            <a:r>
              <a:rPr lang="ru-RU" sz="2400" b="1">
                <a:solidFill>
                  <a:srgbClr val="FFCC00"/>
                </a:solidFill>
              </a:rPr>
              <a:t>при химических ожогах глаз -  надо срочно и длительно (до 30 минут) промыть водой.</a:t>
            </a:r>
          </a:p>
          <a:p>
            <a:pPr>
              <a:defRPr/>
            </a:pPr>
            <a:endParaRPr lang="ru-RU" sz="2400" b="1">
              <a:solidFill>
                <a:srgbClr val="FFCC00"/>
              </a:solidFill>
            </a:endParaRPr>
          </a:p>
          <a:p>
            <a:pPr algn="ctr">
              <a:defRPr/>
            </a:pPr>
            <a:r>
              <a:rPr lang="ru-RU" sz="2400" b="1">
                <a:solidFill>
                  <a:srgbClr val="FFCC00"/>
                </a:solidFill>
              </a:rPr>
              <a:t>Наносить на область термического ожога</a:t>
            </a:r>
            <a:r>
              <a:rPr lang="ru-RU" b="1">
                <a:solidFill>
                  <a:srgbClr val="FFCC00"/>
                </a:solidFill>
              </a:rPr>
              <a:t> </a:t>
            </a:r>
          </a:p>
          <a:p>
            <a:pPr algn="ctr">
              <a:defRPr/>
            </a:pPr>
            <a:r>
              <a:rPr lang="ru-RU" sz="2400" b="1">
                <a:solidFill>
                  <a:srgbClr val="FFCC00"/>
                </a:solidFill>
              </a:rPr>
              <a:t>мази, пасты, кремы, порошки и т.п.</a:t>
            </a:r>
          </a:p>
          <a:p>
            <a:pPr algn="ctr">
              <a:defRPr/>
            </a:pPr>
            <a:r>
              <a:rPr lang="ru-RU" sz="2400" b="1">
                <a:solidFill>
                  <a:srgbClr val="FFCC00"/>
                </a:solidFill>
              </a:rPr>
              <a:t> </a:t>
            </a:r>
            <a:r>
              <a:rPr lang="ru-RU" sz="4000" b="1">
                <a:solidFill>
                  <a:srgbClr val="FFCC00"/>
                </a:solidFill>
              </a:rPr>
              <a:t>не рекомендуется.</a:t>
            </a:r>
            <a:r>
              <a:rPr lang="ru-RU" sz="3200" b="1">
                <a:solidFill>
                  <a:srgbClr val="FFCC00"/>
                </a:solidFill>
              </a:rPr>
              <a:t> </a:t>
            </a:r>
          </a:p>
        </p:txBody>
      </p:sp>
      <p:pic>
        <p:nvPicPr>
          <p:cNvPr id="31750" name="Picture 7" descr="noses_boo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38800"/>
            <a:ext cx="15716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капля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914400"/>
            <a:ext cx="10668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 descr="пелен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3200400"/>
            <a:ext cx="1752600" cy="4873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1753" name="Picture 10" descr="3762172705f93f04a440a97f3cb332c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96200" y="5257800"/>
            <a:ext cx="1143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9" name="AutoShape 13"/>
          <p:cNvSpPr>
            <a:spLocks noChangeArrowheads="1"/>
          </p:cNvSpPr>
          <p:nvPr/>
        </p:nvSpPr>
        <p:spPr bwMode="auto">
          <a:xfrm rot="18817289" flipV="1">
            <a:off x="8236744" y="5274469"/>
            <a:ext cx="93662" cy="1676400"/>
          </a:xfrm>
          <a:prstGeom prst="flowChartInputOutpu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70" name="AutoShape 14"/>
          <p:cNvSpPr>
            <a:spLocks noChangeArrowheads="1"/>
          </p:cNvSpPr>
          <p:nvPr/>
        </p:nvSpPr>
        <p:spPr bwMode="auto">
          <a:xfrm rot="2486675">
            <a:off x="8153400" y="5181600"/>
            <a:ext cx="103188" cy="1676400"/>
          </a:xfrm>
          <a:prstGeom prst="flowChartInputOutpu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9471" name="Picture 15" descr="капля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191000"/>
            <a:ext cx="9144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Picture 17" descr="6f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7400" y="1905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9" grpId="0" animBg="1"/>
      <p:bldP spid="1947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2" name="Picture 4" descr="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81000" y="484188"/>
            <a:ext cx="8763000" cy="600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/>
              <a:t> </a:t>
            </a:r>
            <a:r>
              <a:rPr lang="ru-RU" sz="4000" b="1">
                <a:solidFill>
                  <a:srgbClr val="FFFF00"/>
                </a:solidFill>
              </a:rPr>
              <a:t>При ожогах                   </a:t>
            </a:r>
            <a:r>
              <a:rPr lang="ru-RU" sz="4000" b="1">
                <a:solidFill>
                  <a:srgbClr val="FF6600"/>
                </a:solidFill>
              </a:rPr>
              <a:t>Н</a:t>
            </a:r>
            <a:r>
              <a:rPr lang="ru-RU" sz="4800" b="1">
                <a:solidFill>
                  <a:srgbClr val="FF6600"/>
                </a:solidFill>
              </a:rPr>
              <a:t>ельзя:</a:t>
            </a:r>
          </a:p>
          <a:p>
            <a:pPr algn="ctr">
              <a:defRPr/>
            </a:pPr>
            <a:endParaRPr lang="ru-RU" sz="4000" b="1">
              <a:solidFill>
                <a:srgbClr val="FF6600"/>
              </a:solidFill>
            </a:endParaRPr>
          </a:p>
          <a:p>
            <a:pPr>
              <a:buFontTx/>
              <a:buChar char="-"/>
              <a:defRPr/>
            </a:pPr>
            <a:r>
              <a:rPr lang="ru-RU" sz="2000" b="1">
                <a:solidFill>
                  <a:srgbClr val="FFFF00"/>
                </a:solidFill>
              </a:rPr>
              <a:t>смазывать обожженную поверхность маслами и жирами; </a:t>
            </a:r>
          </a:p>
          <a:p>
            <a:pPr>
              <a:buFontTx/>
              <a:buChar char="-"/>
              <a:defRPr/>
            </a:pPr>
            <a:endParaRPr lang="ru-RU" sz="2000" b="1">
              <a:solidFill>
                <a:srgbClr val="FFFF00"/>
              </a:solidFill>
            </a:endParaRPr>
          </a:p>
          <a:p>
            <a:pPr>
              <a:buFontTx/>
              <a:buChar char="-"/>
              <a:defRPr/>
            </a:pPr>
            <a:r>
              <a:rPr lang="ru-RU" sz="2000" b="1">
                <a:solidFill>
                  <a:srgbClr val="FFFF00"/>
                </a:solidFill>
              </a:rPr>
              <a:t>сдирать с обожженной поверхности остатки одежды; </a:t>
            </a:r>
          </a:p>
          <a:p>
            <a:pPr>
              <a:buFontTx/>
              <a:buChar char="-"/>
              <a:defRPr/>
            </a:pPr>
            <a:endParaRPr lang="ru-RU" sz="2000" b="1">
              <a:solidFill>
                <a:srgbClr val="FFFF00"/>
              </a:solidFill>
            </a:endParaRPr>
          </a:p>
          <a:p>
            <a:pPr>
              <a:buFontTx/>
              <a:buChar char="-"/>
              <a:defRPr/>
            </a:pPr>
            <a:r>
              <a:rPr lang="ru-RU" sz="2000" b="1">
                <a:solidFill>
                  <a:srgbClr val="FFFF00"/>
                </a:solidFill>
              </a:rPr>
              <a:t>вскрывать ожоговые пузыри; </a:t>
            </a:r>
          </a:p>
          <a:p>
            <a:pPr>
              <a:buFontTx/>
              <a:buChar char="-"/>
              <a:defRPr/>
            </a:pPr>
            <a:endParaRPr lang="ru-RU" sz="2000" b="1">
              <a:solidFill>
                <a:srgbClr val="FFFF00"/>
              </a:solidFill>
            </a:endParaRPr>
          </a:p>
          <a:p>
            <a:pPr>
              <a:buFontTx/>
              <a:buChar char="-"/>
              <a:defRPr/>
            </a:pPr>
            <a:r>
              <a:rPr lang="ru-RU" sz="2000" b="1">
                <a:solidFill>
                  <a:srgbClr val="FFFF00"/>
                </a:solidFill>
              </a:rPr>
              <a:t>туго бинтовать обожженную поверхность; </a:t>
            </a:r>
          </a:p>
          <a:p>
            <a:pPr>
              <a:buFontTx/>
              <a:buChar char="-"/>
              <a:defRPr/>
            </a:pPr>
            <a:endParaRPr lang="ru-RU" sz="2000" b="1">
              <a:solidFill>
                <a:srgbClr val="FFFF00"/>
              </a:solidFill>
            </a:endParaRPr>
          </a:p>
          <a:p>
            <a:pPr>
              <a:buFontTx/>
              <a:buChar char="-"/>
              <a:defRPr/>
            </a:pPr>
            <a:r>
              <a:rPr lang="ru-RU" sz="2000" b="1">
                <a:solidFill>
                  <a:srgbClr val="FFFF00"/>
                </a:solidFill>
              </a:rPr>
              <a:t>накладывать пластырь; </a:t>
            </a:r>
          </a:p>
          <a:p>
            <a:pPr>
              <a:buFontTx/>
              <a:buChar char="-"/>
              <a:defRPr/>
            </a:pPr>
            <a:endParaRPr lang="ru-RU" sz="2000" b="1">
              <a:solidFill>
                <a:srgbClr val="FFFF00"/>
              </a:solidFill>
            </a:endParaRPr>
          </a:p>
          <a:p>
            <a:pPr>
              <a:buFontTx/>
              <a:buChar char="-"/>
              <a:defRPr/>
            </a:pPr>
            <a:r>
              <a:rPr lang="ru-RU" sz="2000" b="1">
                <a:solidFill>
                  <a:srgbClr val="FFFF00"/>
                </a:solidFill>
              </a:rPr>
              <a:t>присыпать порошками и ерахмалом; </a:t>
            </a:r>
          </a:p>
          <a:p>
            <a:pPr>
              <a:buFontTx/>
              <a:buChar char="-"/>
              <a:defRPr/>
            </a:pPr>
            <a:endParaRPr lang="ru-RU" sz="2000" b="1">
              <a:solidFill>
                <a:srgbClr val="FFFF00"/>
              </a:solidFill>
            </a:endParaRPr>
          </a:p>
          <a:p>
            <a:pPr>
              <a:buFontTx/>
              <a:buChar char="-"/>
              <a:defRPr/>
            </a:pPr>
            <a:r>
              <a:rPr lang="ru-RU" sz="2000" b="1">
                <a:solidFill>
                  <a:srgbClr val="FFFF00"/>
                </a:solidFill>
              </a:rPr>
              <a:t>смазывать йодом, зеленкой, лосьонами, мазями; </a:t>
            </a:r>
          </a:p>
          <a:p>
            <a:pPr>
              <a:buFontTx/>
              <a:buChar char="-"/>
              <a:defRPr/>
            </a:pPr>
            <a:endParaRPr lang="ru-RU" sz="2000" b="1">
              <a:solidFill>
                <a:srgbClr val="FFFF00"/>
              </a:solidFill>
            </a:endParaRPr>
          </a:p>
          <a:p>
            <a:pPr>
              <a:defRPr/>
            </a:pPr>
            <a:r>
              <a:rPr lang="ru-RU" sz="2000" b="1">
                <a:solidFill>
                  <a:srgbClr val="FFFF00"/>
                </a:solidFill>
              </a:rPr>
              <a:t>- предлагать пострадавшему газированную воду.</a:t>
            </a:r>
          </a:p>
        </p:txBody>
      </p:sp>
      <p:pic>
        <p:nvPicPr>
          <p:cNvPr id="32774" name="Picture 8" descr="doctor_rs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8956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4" descr="h4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228600"/>
            <a:ext cx="1952625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15" descr="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914400"/>
            <a:ext cx="609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3796" name="Picture 4" descr="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WordArt 6" descr="0c1f9060c4f5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3790950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FFCC00">
                      <a:alpha val="79999"/>
                    </a:srgbClr>
                  </a:outerShdw>
                </a:effectLst>
                <a:latin typeface="Impact"/>
              </a:rPr>
              <a:t>Как правильно </a:t>
            </a:r>
          </a:p>
          <a:p>
            <a:pPr algn="ctr"/>
            <a:r>
              <a:rPr lang="ru-RU" sz="3600" kern="1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FFCC00">
                      <a:alpha val="79999"/>
                    </a:srgbClr>
                  </a:outerShdw>
                </a:effectLst>
                <a:latin typeface="Impact"/>
              </a:rPr>
              <a:t>использовать </a:t>
            </a:r>
          </a:p>
          <a:p>
            <a:pPr algn="ctr"/>
            <a:r>
              <a:rPr lang="ru-RU" sz="3600" kern="1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FFCC00">
                      <a:alpha val="79999"/>
                    </a:srgbClr>
                  </a:outerShdw>
                </a:effectLst>
                <a:latin typeface="Impact"/>
              </a:rPr>
              <a:t>бенгальский огонь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228600" y="3108325"/>
            <a:ext cx="86868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0000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FFCC00"/>
                </a:solidFill>
              </a:rPr>
              <a:t>Несмотря на обыденность, бенгальский огонь очень красивый (а главное доступный) фейерверк.</a:t>
            </a:r>
          </a:p>
          <a:p>
            <a:pPr>
              <a:defRPr/>
            </a:pPr>
            <a:r>
              <a:rPr lang="ru-RU" sz="2000" b="1">
                <a:solidFill>
                  <a:srgbClr val="FFCC00"/>
                </a:solidFill>
              </a:rPr>
              <a:t>Использовать бенгальскую свечу рекомендуется, держа в руке за свободную от пиротехнического состава часть, </a:t>
            </a:r>
          </a:p>
          <a:p>
            <a:pPr>
              <a:defRPr/>
            </a:pPr>
            <a:endParaRPr lang="ru-RU" sz="2000" b="1">
              <a:solidFill>
                <a:srgbClr val="FFCC00"/>
              </a:solidFill>
            </a:endParaRPr>
          </a:p>
          <a:p>
            <a:pPr>
              <a:defRPr/>
            </a:pPr>
            <a:r>
              <a:rPr lang="ru-RU" sz="2000" b="1">
                <a:solidFill>
                  <a:srgbClr val="FFCC00"/>
                </a:solidFill>
              </a:rPr>
              <a:t>Угол наклона должен быть 30-45 градусов. </a:t>
            </a:r>
          </a:p>
          <a:p>
            <a:pPr>
              <a:defRPr/>
            </a:pPr>
            <a:endParaRPr lang="ru-RU" sz="2000" b="1">
              <a:solidFill>
                <a:srgbClr val="FFCC00"/>
              </a:solidFill>
            </a:endParaRPr>
          </a:p>
          <a:p>
            <a:pPr>
              <a:defRPr/>
            </a:pPr>
            <a:r>
              <a:rPr lang="ru-RU" sz="2000" b="1">
                <a:solidFill>
                  <a:srgbClr val="FFCC00"/>
                </a:solidFill>
              </a:rPr>
              <a:t>А цветные бенгальские свечи следует применять только на открытом воздухе, вне помещений, потому в составе пиротехнического состава, используемого при их изготовлении, присутствуют агрессивные окислители, выделяемые продуктами горения. 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4343400" y="304800"/>
            <a:ext cx="445452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0000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FFCC00"/>
                </a:solidFill>
              </a:rPr>
              <a:t>Бенгальские огни, как и любая пиротехника, являются огнеопасными. </a:t>
            </a:r>
          </a:p>
          <a:p>
            <a:pPr algn="ctr">
              <a:defRPr/>
            </a:pPr>
            <a:r>
              <a:rPr lang="ru-RU" sz="2000" b="1">
                <a:solidFill>
                  <a:srgbClr val="FFCC00"/>
                </a:solidFill>
              </a:rPr>
              <a:t>Применять бенгальские огни надо только после тщательного осмотра на предмет повреждений и ознакомления </a:t>
            </a:r>
          </a:p>
          <a:p>
            <a:pPr algn="ctr">
              <a:defRPr/>
            </a:pPr>
            <a:r>
              <a:rPr lang="ru-RU" sz="2000" b="1">
                <a:solidFill>
                  <a:srgbClr val="FFCC00"/>
                </a:solidFill>
              </a:rPr>
              <a:t>с инструкцией. </a:t>
            </a:r>
          </a:p>
        </p:txBody>
      </p:sp>
      <p:pic>
        <p:nvPicPr>
          <p:cNvPr id="33800" name="Picture 9" descr="13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667000"/>
            <a:ext cx="2038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10" descr="13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334000" y="2819400"/>
            <a:ext cx="245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11" descr="13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269365">
            <a:off x="6858000" y="4648200"/>
            <a:ext cx="2038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12" descr="sss19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168718">
            <a:off x="699294" y="2501106"/>
            <a:ext cx="738188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13" descr="sss19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2461436">
            <a:off x="7239000" y="4191000"/>
            <a:ext cx="89058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Picture 14" descr="sss19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168718">
            <a:off x="927894" y="2501106"/>
            <a:ext cx="738188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Picture 15" descr="sss19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168718">
            <a:off x="1156494" y="2501106"/>
            <a:ext cx="738188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7" name="Picture 16" descr="sss19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2914030">
            <a:off x="7466013" y="4421187"/>
            <a:ext cx="91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8" name="Picture 17" descr="sss19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283113">
            <a:off x="6965157" y="4083843"/>
            <a:ext cx="984250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9" name="Picture 18" descr="sss19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567477">
            <a:off x="6782594" y="2666206"/>
            <a:ext cx="738188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20" name="Picture 9" descr="http://mobil-content.ru/files/anim/17/1055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WordArt 11" descr="0c1f9060c4f5"/>
          <p:cNvSpPr>
            <a:spLocks noChangeArrowheads="1" noChangeShapeType="1" noTextEdit="1"/>
          </p:cNvSpPr>
          <p:nvPr/>
        </p:nvSpPr>
        <p:spPr bwMode="auto">
          <a:xfrm>
            <a:off x="2438400" y="1524000"/>
            <a:ext cx="5562600" cy="2057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pattFill prst="solidDmnd">
                    <a:fgClr>
                      <a:srgbClr val="FFFF00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Викторина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 flipV="1">
            <a:off x="457200" y="6126163"/>
            <a:ext cx="8229600" cy="1222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 smtClean="0"/>
          </a:p>
        </p:txBody>
      </p:sp>
      <p:sp>
        <p:nvSpPr>
          <p:cNvPr id="35843" name="WordArt 5" descr="lybov"/>
          <p:cNvSpPr>
            <a:spLocks noChangeArrowheads="1" noChangeShapeType="1" noTextEdit="1"/>
          </p:cNvSpPr>
          <p:nvPr/>
        </p:nvSpPr>
        <p:spPr bwMode="auto">
          <a:xfrm>
            <a:off x="304800" y="381000"/>
            <a:ext cx="775335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80000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Самые </a:t>
            </a:r>
          </a:p>
          <a:p>
            <a:pPr algn="ctr"/>
            <a:r>
              <a:rPr lang="ru-RU" sz="36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dist="45791" dir="2021404" algn="ctr" rotWithShape="0">
                    <a:srgbClr val="80000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новогодние виды огня – это…</a:t>
            </a:r>
          </a:p>
        </p:txBody>
      </p:sp>
      <p:pic>
        <p:nvPicPr>
          <p:cNvPr id="35844" name="Picture 7" descr="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124200"/>
            <a:ext cx="206216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8" descr="4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41148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10" descr="kerstballen_98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2895600"/>
            <a:ext cx="4648200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5105400" y="4572000"/>
            <a:ext cx="29670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0000"/>
            </a:outerShdw>
          </a:effectLst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Бенгальские огни,</a:t>
            </a:r>
          </a:p>
          <a:p>
            <a:pPr algn="ctr">
              <a:defRPr/>
            </a:pP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ёлочные свечи.</a:t>
            </a:r>
            <a:r>
              <a:rPr lang="ru-RU" sz="20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35848" name="Picture 12" descr="kerstballen_1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0"/>
            <a:ext cx="11811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9" name="Picture 13" descr="11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0" y="5562600"/>
            <a:ext cx="88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0" name="Picture 20" descr="62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5200" y="5181600"/>
            <a:ext cx="15240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7" name="Picture 6" descr="4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2971800"/>
            <a:ext cx="2024063" cy="3611563"/>
          </a:xfrm>
          <a:noFill/>
        </p:spPr>
      </p:pic>
      <p:sp>
        <p:nvSpPr>
          <p:cNvPr id="36868" name="WordArt 8" descr="lybov"/>
          <p:cNvSpPr>
            <a:spLocks noChangeArrowheads="1" noChangeShapeType="1" noTextEdit="1"/>
          </p:cNvSpPr>
          <p:nvPr/>
        </p:nvSpPr>
        <p:spPr bwMode="auto">
          <a:xfrm>
            <a:off x="533400" y="457200"/>
            <a:ext cx="8153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Человек, </a:t>
            </a:r>
          </a:p>
          <a:p>
            <a:pPr algn="ctr"/>
            <a:r>
              <a:rPr lang="ru-RU" sz="3600" b="1" kern="1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«работающий с огоньком», </a:t>
            </a:r>
          </a:p>
          <a:p>
            <a:pPr algn="ctr"/>
            <a:r>
              <a:rPr lang="ru-RU" sz="3600" b="1" kern="1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– это… Кто?</a:t>
            </a:r>
          </a:p>
        </p:txBody>
      </p:sp>
      <p:pic>
        <p:nvPicPr>
          <p:cNvPr id="36869" name="Picture 9" descr="kerstballen_1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0"/>
            <a:ext cx="15192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10" descr="4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3505200"/>
            <a:ext cx="297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11" descr="kerstballen_98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43400" y="2895600"/>
            <a:ext cx="4267200" cy="377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5410200" y="4953000"/>
            <a:ext cx="2263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0000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Пиротехник.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36873" name="Picture 14" descr="kaars6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0" y="5410200"/>
            <a:ext cx="7032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4" name="Picture 16" descr="62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5200" y="5181600"/>
            <a:ext cx="15240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 flipV="1">
            <a:off x="457200" y="6126163"/>
            <a:ext cx="8229600" cy="80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 smtClean="0"/>
          </a:p>
        </p:txBody>
      </p:sp>
      <p:pic>
        <p:nvPicPr>
          <p:cNvPr id="37891" name="Picture 6" descr="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0"/>
            <a:ext cx="2362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7" descr="kerstballen_9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2895600"/>
            <a:ext cx="4267200" cy="377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WordArt 9" descr="lybov"/>
          <p:cNvSpPr>
            <a:spLocks noChangeArrowheads="1" noChangeShapeType="1" noTextEdit="1"/>
          </p:cNvSpPr>
          <p:nvPr/>
        </p:nvSpPr>
        <p:spPr bwMode="auto">
          <a:xfrm>
            <a:off x="533400" y="381000"/>
            <a:ext cx="6477000" cy="2095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Что пожарные запрещают </a:t>
            </a:r>
          </a:p>
          <a:p>
            <a:pPr algn="ctr"/>
            <a:r>
              <a:rPr lang="ru-RU" sz="3600" b="1" kern="1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своим детям делать</a:t>
            </a:r>
          </a:p>
          <a:p>
            <a:pPr algn="ctr"/>
            <a:r>
              <a:rPr lang="ru-RU" sz="3600" b="1" kern="1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 на Новогоднем утреннике?</a:t>
            </a:r>
          </a:p>
        </p:txBody>
      </p:sp>
      <p:pic>
        <p:nvPicPr>
          <p:cNvPr id="37894" name="Picture 10" descr="kerstballen_1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37400" y="0"/>
            <a:ext cx="1320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5295900" y="4633913"/>
            <a:ext cx="2565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0000"/>
            </a:outerShdw>
          </a:effectLst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Кричать: </a:t>
            </a:r>
          </a:p>
          <a:p>
            <a:pPr algn="ctr">
              <a:defRPr/>
            </a:pPr>
            <a:r>
              <a:rPr 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"Раз, два, три! </a:t>
            </a:r>
          </a:p>
          <a:p>
            <a:pPr algn="ctr">
              <a:defRPr/>
            </a:pPr>
            <a:r>
              <a:rPr 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Елочка, гори!"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37896" name="Picture 12" descr="4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7800" y="39624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7" name="Picture 13" descr="6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05200" y="5181600"/>
            <a:ext cx="15240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52400"/>
            <a:ext cx="8229600" cy="122238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 flipV="1">
            <a:off x="457200" y="7162800"/>
            <a:ext cx="8229600" cy="1984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 smtClean="0"/>
          </a:p>
        </p:txBody>
      </p:sp>
      <p:pic>
        <p:nvPicPr>
          <p:cNvPr id="20484" name="Picture 4" descr="vw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9563" y="2476500"/>
            <a:ext cx="9048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vw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15208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vw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934200" y="381000"/>
            <a:ext cx="16652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ceec0712338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295400"/>
            <a:ext cx="5562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514600" y="381000"/>
            <a:ext cx="41671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FFFF00"/>
                </a:solidFill>
              </a:rPr>
              <a:t>Есть правила на свете, </a:t>
            </a:r>
            <a:br>
              <a:rPr lang="ru-RU" sz="2000" b="1">
                <a:solidFill>
                  <a:srgbClr val="FFFF00"/>
                </a:solidFill>
              </a:rPr>
            </a:br>
            <a:r>
              <a:rPr lang="ru-RU" sz="2000" b="1">
                <a:solidFill>
                  <a:srgbClr val="FFFF00"/>
                </a:solidFill>
              </a:rPr>
              <a:t>Должны их знать все дети.</a:t>
            </a:r>
            <a:br>
              <a:rPr lang="ru-RU" sz="2000" b="1">
                <a:solidFill>
                  <a:srgbClr val="FFFF00"/>
                </a:solidFill>
              </a:rPr>
            </a:br>
            <a:r>
              <a:rPr lang="ru-RU" sz="2000" b="1">
                <a:solidFill>
                  <a:srgbClr val="FFFF00"/>
                </a:solidFill>
              </a:rPr>
              <a:t>Сейчас отправимся мы в путь, </a:t>
            </a:r>
            <a:br>
              <a:rPr lang="ru-RU" sz="2000" b="1">
                <a:solidFill>
                  <a:srgbClr val="FFFF00"/>
                </a:solidFill>
              </a:rPr>
            </a:br>
            <a:r>
              <a:rPr lang="ru-RU" sz="2000" b="1">
                <a:solidFill>
                  <a:srgbClr val="FFFF00"/>
                </a:solidFill>
              </a:rPr>
              <a:t>В страну, где правила живут.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590800" y="4648200"/>
            <a:ext cx="41132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00FF00"/>
                </a:solidFill>
              </a:rPr>
              <a:t>Ты помни правила всегда,</a:t>
            </a:r>
            <a:br>
              <a:rPr lang="ru-RU" sz="2000" b="1">
                <a:solidFill>
                  <a:srgbClr val="00FF00"/>
                </a:solidFill>
              </a:rPr>
            </a:br>
            <a:r>
              <a:rPr lang="ru-RU" sz="2000" b="1">
                <a:solidFill>
                  <a:srgbClr val="00FF00"/>
                </a:solidFill>
              </a:rPr>
              <a:t>Чтоб не случилась вдруг беда,</a:t>
            </a:r>
            <a:br>
              <a:rPr lang="ru-RU" sz="2000" b="1">
                <a:solidFill>
                  <a:srgbClr val="00FF00"/>
                </a:solidFill>
              </a:rPr>
            </a:br>
            <a:r>
              <a:rPr lang="ru-RU" sz="2000" b="1">
                <a:solidFill>
                  <a:srgbClr val="00FF00"/>
                </a:solidFill>
              </a:rPr>
              <a:t>И неприятность не пришла</a:t>
            </a:r>
            <a:br>
              <a:rPr lang="ru-RU" sz="2000" b="1">
                <a:solidFill>
                  <a:srgbClr val="00FF00"/>
                </a:solidFill>
              </a:rPr>
            </a:br>
            <a:r>
              <a:rPr lang="ru-RU" sz="2000" b="1">
                <a:solidFill>
                  <a:srgbClr val="00FF00"/>
                </a:solidFill>
              </a:rPr>
              <a:t>И где-то вдруг тебя нашла.</a:t>
            </a:r>
            <a:br>
              <a:rPr lang="ru-RU" sz="2000" b="1">
                <a:solidFill>
                  <a:srgbClr val="00FF00"/>
                </a:solidFill>
              </a:rPr>
            </a:br>
            <a:r>
              <a:rPr lang="ru-RU" sz="2000" b="1">
                <a:solidFill>
                  <a:srgbClr val="00FF00"/>
                </a:solidFill>
              </a:rPr>
              <a:t>И надо их не только знать,</a:t>
            </a:r>
            <a:br>
              <a:rPr lang="ru-RU" sz="2000" b="1">
                <a:solidFill>
                  <a:srgbClr val="00FF00"/>
                </a:solidFill>
              </a:rPr>
            </a:br>
            <a:r>
              <a:rPr lang="ru-RU" sz="2000" b="1">
                <a:solidFill>
                  <a:srgbClr val="00FF00"/>
                </a:solidFill>
              </a:rPr>
              <a:t>А постоянно выполнять.</a:t>
            </a:r>
          </a:p>
        </p:txBody>
      </p:sp>
      <p:pic>
        <p:nvPicPr>
          <p:cNvPr id="20490" name="Picture 12" descr="84d7d42dadf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3" descr="84d7d42dadf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15" descr="nieuwjaar_10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495800"/>
            <a:ext cx="1701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16" descr="nieuwjaar_10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4267200"/>
            <a:ext cx="18557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4114800" y="4114800"/>
            <a:ext cx="5029200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0000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rgbClr val="FF3300"/>
                </a:solidFill>
              </a:rPr>
              <a:t/>
            </a:r>
            <a:br>
              <a:rPr lang="ru-RU" sz="3200" b="1">
                <a:solidFill>
                  <a:srgbClr val="FF3300"/>
                </a:solidFill>
              </a:rPr>
            </a:br>
            <a:r>
              <a:rPr lang="ru-RU" sz="2400" b="1">
                <a:solidFill>
                  <a:srgbClr val="FF3300"/>
                </a:solidFill>
              </a:rPr>
              <a:t>Чтоб с успехом </a:t>
            </a:r>
          </a:p>
          <a:p>
            <a:pPr algn="ctr">
              <a:defRPr/>
            </a:pPr>
            <a:r>
              <a:rPr lang="ru-RU" sz="2400" b="1">
                <a:solidFill>
                  <a:srgbClr val="FF3300"/>
                </a:solidFill>
              </a:rPr>
              <a:t>Вам трудиться,</a:t>
            </a:r>
            <a:br>
              <a:rPr lang="ru-RU" sz="2400" b="1">
                <a:solidFill>
                  <a:srgbClr val="FF3300"/>
                </a:solidFill>
              </a:rPr>
            </a:br>
            <a:r>
              <a:rPr lang="ru-RU" sz="2400" b="1">
                <a:solidFill>
                  <a:srgbClr val="FF3300"/>
                </a:solidFill>
              </a:rPr>
              <a:t>А на праздник - веселиться,</a:t>
            </a:r>
            <a:br>
              <a:rPr lang="ru-RU" sz="2400" b="1">
                <a:solidFill>
                  <a:srgbClr val="FF3300"/>
                </a:solidFill>
              </a:rPr>
            </a:br>
            <a:r>
              <a:rPr lang="ru-RU" sz="2400" b="1">
                <a:solidFill>
                  <a:srgbClr val="FF3300"/>
                </a:solidFill>
              </a:rPr>
              <a:t>И удачи Вам в делах,</a:t>
            </a:r>
            <a:br>
              <a:rPr lang="ru-RU" sz="2400" b="1">
                <a:solidFill>
                  <a:srgbClr val="FF3300"/>
                </a:solidFill>
              </a:rPr>
            </a:br>
            <a:r>
              <a:rPr lang="ru-RU" sz="2400" b="1">
                <a:solidFill>
                  <a:srgbClr val="FF3300"/>
                </a:solidFill>
              </a:rPr>
              <a:t>И улыбок на устах. </a:t>
            </a:r>
          </a:p>
        </p:txBody>
      </p:sp>
      <p:sp>
        <p:nvSpPr>
          <p:cNvPr id="38916" name="Rectangle 18"/>
          <p:cNvSpPr>
            <a:spLocks noGrp="1" noChangeArrowheads="1"/>
          </p:cNvSpPr>
          <p:nvPr>
            <p:ph type="body" idx="1"/>
          </p:nvPr>
        </p:nvSpPr>
        <p:spPr>
          <a:xfrm flipV="1">
            <a:off x="457200" y="6126163"/>
            <a:ext cx="8229600" cy="746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 smtClean="0"/>
          </a:p>
        </p:txBody>
      </p:sp>
      <p:pic>
        <p:nvPicPr>
          <p:cNvPr id="38917" name="Picture 20" descr="elk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57200"/>
            <a:ext cx="3810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4267200" y="762000"/>
            <a:ext cx="46482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0000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3300"/>
                </a:solidFill>
              </a:rPr>
              <a:t>С Новым годом поздравляем!</a:t>
            </a:r>
            <a:br>
              <a:rPr lang="ru-RU" sz="2400" b="1" dirty="0">
                <a:solidFill>
                  <a:srgbClr val="FF3300"/>
                </a:solidFill>
              </a:rPr>
            </a:br>
            <a:r>
              <a:rPr lang="ru-RU" sz="2400" b="1" dirty="0">
                <a:solidFill>
                  <a:srgbClr val="FF3300"/>
                </a:solidFill>
              </a:rPr>
              <a:t>Счастья всей душой желаем!</a:t>
            </a:r>
            <a:br>
              <a:rPr lang="ru-RU" sz="2400" b="1" dirty="0">
                <a:solidFill>
                  <a:srgbClr val="FF3300"/>
                </a:solidFill>
              </a:rPr>
            </a:br>
            <a:r>
              <a:rPr lang="ru-RU" sz="2400" b="1" dirty="0">
                <a:solidFill>
                  <a:srgbClr val="FF3300"/>
                </a:solidFill>
              </a:rPr>
              <a:t>Чтоб прожить Вам этот год</a:t>
            </a:r>
            <a:br>
              <a:rPr lang="ru-RU" sz="2400" b="1" dirty="0">
                <a:solidFill>
                  <a:srgbClr val="FF3300"/>
                </a:solidFill>
              </a:rPr>
            </a:br>
            <a:r>
              <a:rPr lang="ru-RU" sz="2400" b="1" dirty="0">
                <a:solidFill>
                  <a:srgbClr val="FF3300"/>
                </a:solidFill>
              </a:rPr>
              <a:t>Без печали и забот.</a:t>
            </a:r>
            <a:br>
              <a:rPr lang="ru-RU" sz="2400" b="1" dirty="0">
                <a:solidFill>
                  <a:srgbClr val="FF3300"/>
                </a:solidFill>
              </a:rPr>
            </a:br>
            <a:endParaRPr lang="ru-RU" sz="2400" b="1" dirty="0">
              <a:solidFill>
                <a:srgbClr val="FF3300"/>
              </a:solidFill>
            </a:endParaRPr>
          </a:p>
        </p:txBody>
      </p:sp>
      <p:pic>
        <p:nvPicPr>
          <p:cNvPr id="38919" name="Picture 23" descr="santa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343275"/>
            <a:ext cx="2640013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24" descr="santa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04800" y="3195638"/>
            <a:ext cx="2420938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37" descr="animal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00200" y="4648200"/>
            <a:ext cx="10556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51" descr="lign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152400"/>
            <a:ext cx="2286000" cy="21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52" descr="lign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5000" y="685800"/>
            <a:ext cx="26670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4" name="Picture 53" descr="lign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2362200"/>
            <a:ext cx="2286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5" name="Picture 54" descr="pr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81600" y="2971800"/>
            <a:ext cx="35814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6" name="Picture 55" descr="lign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28600" y="1219200"/>
            <a:ext cx="2286000" cy="21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7" name="Picture 59" descr="new_year198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8" name="Picture 60" descr="kerstballen_14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00800" y="3429000"/>
            <a:ext cx="92868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4" descr="732189190573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fbbf76a67f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524000"/>
            <a:ext cx="42672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0" name="WordArt 10" descr="lybov"/>
          <p:cNvSpPr>
            <a:spLocks noChangeArrowheads="1" noChangeShapeType="1" noTextEdit="1"/>
          </p:cNvSpPr>
          <p:nvPr/>
        </p:nvSpPr>
        <p:spPr bwMode="auto">
          <a:xfrm>
            <a:off x="1066800" y="381000"/>
            <a:ext cx="73152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chemeClr val="tx2">
                      <a:alpha val="79999"/>
                    </a:schemeClr>
                  </a:outerShdw>
                </a:effectLst>
                <a:latin typeface="Impact"/>
              </a:rPr>
              <a:t>Правила </a:t>
            </a:r>
          </a:p>
          <a:p>
            <a:pPr algn="ctr"/>
            <a:r>
              <a:rPr lang="ru-RU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chemeClr val="tx2">
                      <a:alpha val="79999"/>
                    </a:schemeClr>
                  </a:outerShdw>
                </a:effectLst>
                <a:latin typeface="Impact"/>
              </a:rPr>
              <a:t>пользования</a:t>
            </a:r>
          </a:p>
          <a:p>
            <a:pPr algn="ctr"/>
            <a:r>
              <a:rPr lang="ru-RU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chemeClr val="tx2">
                      <a:alpha val="79999"/>
                    </a:schemeClr>
                  </a:outerShdw>
                </a:effectLst>
                <a:latin typeface="Impact"/>
              </a:rPr>
              <a:t>пиротехникой</a:t>
            </a:r>
          </a:p>
        </p:txBody>
      </p:sp>
      <p:pic>
        <p:nvPicPr>
          <p:cNvPr id="21511" name="Picture 11" descr="84d7d42dadf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2" descr="84d7d42dadf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3" descr="Ogon_ramk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2209800"/>
            <a:ext cx="3124200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5" descr="nieuwjaar_102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2514600"/>
            <a:ext cx="20669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16" descr="nieuwjaar_103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24600" y="4343400"/>
            <a:ext cx="213360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17" descr="nieuwjaar_104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86600" y="2438400"/>
            <a:ext cx="11763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Рамка 12"/>
          <p:cNvSpPr/>
          <p:nvPr/>
        </p:nvSpPr>
        <p:spPr>
          <a:xfrm>
            <a:off x="3429000" y="6400800"/>
            <a:ext cx="2590800" cy="4572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Prezentacii.com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4" descr="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 descr="3acfd26faab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28600"/>
            <a:ext cx="87630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 descr="84d7d42dadf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629400"/>
            <a:ext cx="914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9" descr="84d7d42dadf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6" name="Picture 4" descr="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Rectangle 20"/>
          <p:cNvSpPr>
            <a:spLocks noChangeArrowheads="1"/>
          </p:cNvSpPr>
          <p:nvPr/>
        </p:nvSpPr>
        <p:spPr bwMode="auto">
          <a:xfrm>
            <a:off x="0" y="261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0" name="Rectangle 29"/>
          <p:cNvSpPr>
            <a:spLocks noChangeArrowheads="1"/>
          </p:cNvSpPr>
          <p:nvPr/>
        </p:nvSpPr>
        <p:spPr bwMode="auto">
          <a:xfrm>
            <a:off x="0" y="385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3561" name="Picture 34" descr="pirotehnika_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95400"/>
            <a:ext cx="8686800" cy="55626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23562" name="WordArt 35" descr="G5"/>
          <p:cNvSpPr>
            <a:spLocks noChangeArrowheads="1" noChangeShapeType="1" noTextEdit="1"/>
          </p:cNvSpPr>
          <p:nvPr/>
        </p:nvSpPr>
        <p:spPr bwMode="auto">
          <a:xfrm>
            <a:off x="609600" y="304800"/>
            <a:ext cx="8001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outerShdw dist="45791" dir="2021404" algn="ctr" rotWithShape="0">
                    <a:schemeClr val="tx2">
                      <a:alpha val="79999"/>
                    </a:schemeClr>
                  </a:outerShdw>
                </a:effectLst>
                <a:latin typeface="Times New Roman"/>
                <a:cs typeface="Times New Roman"/>
              </a:rPr>
              <a:t>Основные правила поведения </a:t>
            </a:r>
          </a:p>
          <a:p>
            <a:pPr algn="ctr"/>
            <a:r>
              <a:rPr lang="ru-RU" sz="3600" b="1" kern="1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stretch>
                    <a:fillRect/>
                  </a:stretch>
                </a:blipFill>
                <a:effectLst>
                  <a:outerShdw dist="45791" dir="2021404" algn="ctr" rotWithShape="0">
                    <a:schemeClr val="tx2">
                      <a:alpha val="79999"/>
                    </a:schemeClr>
                  </a:outerShdw>
                </a:effectLst>
                <a:latin typeface="Times New Roman"/>
                <a:cs typeface="Times New Roman"/>
              </a:rPr>
              <a:t>при запуске фейерверков: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Picture 4" descr="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533400" y="2743200"/>
            <a:ext cx="83058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00FF00"/>
                </a:solidFill>
              </a:rPr>
              <a:t>Не допускайте открытого огня в помещении, где хранится пиротехника. </a:t>
            </a:r>
          </a:p>
          <a:p>
            <a:pPr>
              <a:defRPr/>
            </a:pPr>
            <a:endParaRPr lang="ru-RU" sz="2000" b="1">
              <a:solidFill>
                <a:srgbClr val="00FF00"/>
              </a:solidFill>
            </a:endParaRPr>
          </a:p>
          <a:p>
            <a:pPr>
              <a:defRPr/>
            </a:pPr>
            <a:r>
              <a:rPr lang="ru-RU" sz="2000" b="1">
                <a:solidFill>
                  <a:schemeClr val="accent1"/>
                </a:solidFill>
              </a:rPr>
              <a:t>Располагайте пиротехнику вдали от нагревательных приборов. </a:t>
            </a:r>
          </a:p>
          <a:p>
            <a:pPr>
              <a:defRPr/>
            </a:pPr>
            <a:endParaRPr lang="ru-RU" sz="2000" b="1">
              <a:solidFill>
                <a:schemeClr val="accent1"/>
              </a:solidFill>
            </a:endParaRPr>
          </a:p>
          <a:p>
            <a:pPr>
              <a:defRPr/>
            </a:pPr>
            <a:r>
              <a:rPr lang="ru-RU" sz="2000" b="1">
                <a:solidFill>
                  <a:srgbClr val="CC99FF"/>
                </a:solidFill>
              </a:rPr>
              <a:t>Помните, что пиротехнические изделия боятся сырости, и это может отразиться на их работе.</a:t>
            </a:r>
            <a:r>
              <a:rPr lang="ru-RU" sz="2000" b="1">
                <a:solidFill>
                  <a:srgbClr val="66FF33"/>
                </a:solidFill>
              </a:rPr>
              <a:t> </a:t>
            </a:r>
          </a:p>
          <a:p>
            <a:pPr>
              <a:defRPr/>
            </a:pPr>
            <a:endParaRPr lang="ru-RU" sz="2000" b="1">
              <a:solidFill>
                <a:srgbClr val="66FF33"/>
              </a:solidFill>
            </a:endParaRPr>
          </a:p>
          <a:p>
            <a:pPr>
              <a:defRPr/>
            </a:pPr>
            <a:r>
              <a:rPr lang="ru-RU" sz="2000" b="1">
                <a:solidFill>
                  <a:srgbClr val="66FFFF"/>
                </a:solidFill>
              </a:rPr>
              <a:t>Любую пиротехнику надо зажигать</a:t>
            </a:r>
          </a:p>
          <a:p>
            <a:pPr>
              <a:defRPr/>
            </a:pPr>
            <a:r>
              <a:rPr lang="ru-RU" sz="2000" b="1">
                <a:solidFill>
                  <a:srgbClr val="66FFFF"/>
                </a:solidFill>
              </a:rPr>
              <a:t> на расстоянии вытянутой руки</a:t>
            </a:r>
          </a:p>
        </p:txBody>
      </p:sp>
      <p:pic>
        <p:nvPicPr>
          <p:cNvPr id="24584" name="Picture 11" descr="32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4495800"/>
            <a:ext cx="2209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14" descr="салют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2133600"/>
            <a:ext cx="35814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9" descr="__186e2_2_8261a2_orig_126_934794_a5x2hgk91o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-1143000"/>
            <a:ext cx="20796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20" descr="Photo%2012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304800"/>
            <a:ext cx="32385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228600" y="304800"/>
            <a:ext cx="84582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FFFF00"/>
                </a:solidFill>
              </a:rPr>
              <a:t>Нельзя носить пиротехнические изделия</a:t>
            </a:r>
          </a:p>
          <a:p>
            <a:pPr>
              <a:defRPr/>
            </a:pPr>
            <a:r>
              <a:rPr lang="ru-RU" sz="2000" b="1">
                <a:solidFill>
                  <a:srgbClr val="FFFF00"/>
                </a:solidFill>
              </a:rPr>
              <a:t>в карманах. </a:t>
            </a:r>
          </a:p>
          <a:p>
            <a:pPr>
              <a:defRPr/>
            </a:pPr>
            <a:endParaRPr lang="ru-RU" sz="2000" b="1">
              <a:solidFill>
                <a:srgbClr val="FFFF00"/>
              </a:solidFill>
            </a:endParaRPr>
          </a:p>
          <a:p>
            <a:pPr>
              <a:defRPr/>
            </a:pPr>
            <a:r>
              <a:rPr lang="ru-RU" sz="2000" b="1">
                <a:solidFill>
                  <a:srgbClr val="CC3300"/>
                </a:solidFill>
              </a:rPr>
              <a:t>Нельзя сжигать пиротехнику в костре.</a:t>
            </a:r>
            <a:r>
              <a:rPr lang="ru-RU" sz="2000" b="1">
                <a:solidFill>
                  <a:srgbClr val="FFFF00"/>
                </a:solidFill>
              </a:rPr>
              <a:t> </a:t>
            </a:r>
          </a:p>
          <a:p>
            <a:pPr>
              <a:defRPr/>
            </a:pPr>
            <a:endParaRPr lang="ru-RU" sz="2000" b="1">
              <a:solidFill>
                <a:srgbClr val="FFFF00"/>
              </a:solidFill>
            </a:endParaRPr>
          </a:p>
          <a:p>
            <a:pPr>
              <a:defRPr/>
            </a:pPr>
            <a:r>
              <a:rPr lang="ru-RU" sz="2000" b="1">
                <a:solidFill>
                  <a:srgbClr val="FF6600"/>
                </a:solidFill>
              </a:rPr>
              <a:t>Нельзя разбирать пиротехнические изделия и подвергать их механическим воздействиям.</a:t>
            </a:r>
            <a:r>
              <a:rPr lang="ru-RU" sz="2000" b="1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  <p:bldP spid="112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4" name="Picture 4" descr="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48-13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0"/>
            <a:ext cx="449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9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10" descr="d679d76dcf7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4163" y="4267200"/>
            <a:ext cx="22447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12" descr="http://gif-collection.at.ua/_ph/17/1/669610719.jpg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7467600" y="6096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13" descr="http://www.gifpark.ru/Gifs/FIRE/i20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2895600" y="609600"/>
            <a:ext cx="40386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14" descr="57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4600" y="5334000"/>
            <a:ext cx="8270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17" descr="http://gif-collection.at.ua/_ph/17/1/669610719.jpg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6477000" y="2438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36994E-6 L -0.21667 0.5105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98844E-6 L -0.06667 0.49943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8" name="Picture 4" descr="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0_186c0_856b2bc8_ori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676400"/>
            <a:ext cx="2362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 descr="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2768600"/>
            <a:ext cx="6553200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4" descr="0_186c0_856b2bc8_ori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381000"/>
            <a:ext cx="2362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15" descr="0_186c0_856b2bc8_ori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762000"/>
            <a:ext cx="2362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6" descr="0_186c0_856b2bc8_ori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0"/>
            <a:ext cx="2362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7" descr="http://www.artgif.ru/OGON/ogon034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685800" y="457200"/>
            <a:ext cx="8001000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2" name="Picture 4" descr="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1540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84d7d42dadf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 descr="d635c90e8ee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04800"/>
            <a:ext cx="2057400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8" descr="6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181475"/>
            <a:ext cx="14287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WordArt 10" descr="glitter_CCC_0003"/>
          <p:cNvSpPr>
            <a:spLocks noChangeArrowheads="1" noChangeShapeType="1" noTextEdit="1"/>
          </p:cNvSpPr>
          <p:nvPr/>
        </p:nvSpPr>
        <p:spPr bwMode="auto">
          <a:xfrm>
            <a:off x="1600200" y="609600"/>
            <a:ext cx="6172200" cy="38100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blipFill dpi="0" rotWithShape="0">
                  <a:blip r:embed="rId6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FF6600">
                      <a:alpha val="79999"/>
                    </a:srgbClr>
                  </a:outerShdw>
                </a:effectLst>
                <a:latin typeface="Impact"/>
              </a:rPr>
              <a:t>Телефоны</a:t>
            </a:r>
          </a:p>
          <a:p>
            <a:pPr algn="ctr"/>
            <a:r>
              <a:rPr lang="ru-RU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blipFill dpi="0" rotWithShape="0">
                  <a:blip r:embed="rId6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FF6600">
                      <a:alpha val="79999"/>
                    </a:srgbClr>
                  </a:outerShdw>
                </a:effectLst>
                <a:latin typeface="Impact"/>
              </a:rPr>
              <a:t>службы спасения</a:t>
            </a:r>
          </a:p>
        </p:txBody>
      </p:sp>
      <p:sp>
        <p:nvSpPr>
          <p:cNvPr id="18443" name="WordArt 11" descr="1"/>
          <p:cNvSpPr>
            <a:spLocks noChangeArrowheads="1" noChangeShapeType="1" noTextEdit="1"/>
          </p:cNvSpPr>
          <p:nvPr/>
        </p:nvSpPr>
        <p:spPr bwMode="auto">
          <a:xfrm>
            <a:off x="2514600" y="3505200"/>
            <a:ext cx="1600200" cy="19812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7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chemeClr val="tx2"/>
                  </a:outerShdw>
                </a:effectLst>
                <a:latin typeface="Impact"/>
              </a:rPr>
              <a:t>01</a:t>
            </a:r>
          </a:p>
        </p:txBody>
      </p:sp>
      <p:sp>
        <p:nvSpPr>
          <p:cNvPr id="18444" name="WordArt 12" descr="14"/>
          <p:cNvSpPr>
            <a:spLocks noChangeArrowheads="1" noChangeShapeType="1" noTextEdit="1"/>
          </p:cNvSpPr>
          <p:nvPr/>
        </p:nvSpPr>
        <p:spPr bwMode="auto">
          <a:xfrm>
            <a:off x="5105400" y="3429000"/>
            <a:ext cx="1447800" cy="2209800"/>
          </a:xfrm>
          <a:prstGeom prst="rect">
            <a:avLst/>
          </a:prstGeom>
        </p:spPr>
        <p:txBody>
          <a:bodyPr wrap="none" fromWordArt="1">
            <a:prstTxWarp prst="textCascadeDown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8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FF6600"/>
                  </a:outerShdw>
                </a:effectLst>
                <a:latin typeface="Impact"/>
              </a:rPr>
              <a:t>03</a:t>
            </a:r>
          </a:p>
        </p:txBody>
      </p:sp>
      <p:pic>
        <p:nvPicPr>
          <p:cNvPr id="27660" name="Picture 13" descr="6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4800" y="0"/>
            <a:ext cx="22955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1" name="Picture 15" descr="49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81800" y="4114800"/>
            <a:ext cx="1208088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2" name="Picture 17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05200" y="4800600"/>
            <a:ext cx="25908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3" grpId="0" animBg="1"/>
      <p:bldP spid="18444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</TotalTime>
  <Words>383</Words>
  <Application>Microsoft Office PowerPoint</Application>
  <PresentationFormat>Экран (4:3)</PresentationFormat>
  <Paragraphs>112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105</cp:revision>
  <cp:lastPrinted>1601-01-01T00:00:00Z</cp:lastPrinted>
  <dcterms:created xsi:type="dcterms:W3CDTF">1601-01-01T00:00:00Z</dcterms:created>
  <dcterms:modified xsi:type="dcterms:W3CDTF">2012-02-15T11:53:32Z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