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21"/>
  </p:notesMasterIdLst>
  <p:sldIdLst>
    <p:sldId id="359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05C"/>
    <a:srgbClr val="C6A606"/>
    <a:srgbClr val="E2D280"/>
    <a:srgbClr val="D8C252"/>
    <a:srgbClr val="52AC7F"/>
    <a:srgbClr val="D20238"/>
    <a:srgbClr val="210B8D"/>
    <a:srgbClr val="A2E6D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42" autoAdjust="0"/>
    <p:restoredTop sz="94660"/>
  </p:normalViewPr>
  <p:slideViewPr>
    <p:cSldViewPr>
      <p:cViewPr>
        <p:scale>
          <a:sx n="100" d="100"/>
          <a:sy n="100" d="100"/>
        </p:scale>
        <p:origin x="-90" y="-90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34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56890A-3B2B-4B63-83B2-2B4AFE315B0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9AE85-0178-4F17-804C-022F964B59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C3F93-4078-4592-9554-F1F928C54B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1BFE3-61F4-4E4A-BC97-74450B2A1E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CF37B6-4FC0-43B8-A1CA-5CCCDA4A2C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AD83-AC59-42F1-AF90-923B5AF8A7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BBDF5-002F-494F-8C76-8DCCCE05D6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4152B-A95A-4042-8A43-E04DB2D7F8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FEB8E-89D6-4230-923F-3C77FFD54C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D7AF0-DFF6-4598-ADD1-63993DC911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45018-75CB-4455-8907-EE0DCFD6C5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520CC-538E-42B3-A5DF-38C6CD339A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8ED16-71C8-463C-97DC-0737EBE31C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76078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76078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A3A61FC-AF5F-439A-A2CF-B648C7D0D55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Text Box 2"/>
          <p:cNvSpPr txBox="1">
            <a:spLocks noChangeArrowheads="1"/>
          </p:cNvSpPr>
          <p:nvPr/>
        </p:nvSpPr>
        <p:spPr bwMode="auto">
          <a:xfrm>
            <a:off x="2286000" y="0"/>
            <a:ext cx="4841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0163" name="Text Box 3"/>
          <p:cNvSpPr txBox="1">
            <a:spLocks noChangeArrowheads="1"/>
          </p:cNvSpPr>
          <p:nvPr/>
        </p:nvSpPr>
        <p:spPr bwMode="auto">
          <a:xfrm>
            <a:off x="60325" y="574675"/>
            <a:ext cx="452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«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pestis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» - зараза   «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cido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» - убиваю</a:t>
            </a:r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0" y="1081088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  <a:latin typeface="Times New Roman" pitchFamily="18" charset="0"/>
              </a:rPr>
              <a:t>Пестициды</a:t>
            </a:r>
            <a:r>
              <a:rPr lang="ru-RU" sz="2000">
                <a:latin typeface="Times New Roman" pitchFamily="18" charset="0"/>
              </a:rPr>
              <a:t> – химические вещества, используемые для борьбы с вредителями и возбудителями заболеваний растений, животных, грибов или микроорганизмов, а также применяемые в качестве  регуляторов роста растений (средств, тормозящих прорастание корнеплодов при хранении и др.)</a:t>
            </a:r>
          </a:p>
        </p:txBody>
      </p:sp>
      <p:graphicFrame>
        <p:nvGraphicFramePr>
          <p:cNvPr id="220165" name="Object 5"/>
          <p:cNvGraphicFramePr>
            <a:graphicFrameLocks noChangeAspect="1"/>
          </p:cNvGraphicFramePr>
          <p:nvPr/>
        </p:nvGraphicFramePr>
        <p:xfrm>
          <a:off x="1066800" y="2306638"/>
          <a:ext cx="6477000" cy="4551362"/>
        </p:xfrm>
        <a:graphic>
          <a:graphicData uri="http://schemas.openxmlformats.org/presentationml/2006/ole">
            <p:oleObj spid="_x0000_s220165" name="Точечный рисунок" r:id="rId3" imgW="4323810" imgH="3038095" progId="Paint.Picture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9379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1465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Анти-ХЭ </a:t>
            </a:r>
          </a:p>
        </p:txBody>
      </p:sp>
      <p:pic>
        <p:nvPicPr>
          <p:cNvPr id="229380" name="Picture 4"/>
          <p:cNvPicPr>
            <a:picLocks noChangeAspect="1" noChangeArrowheads="1"/>
          </p:cNvPicPr>
          <p:nvPr/>
        </p:nvPicPr>
        <p:blipFill>
          <a:blip r:embed="rId2" cstate="print">
            <a:lum bright="-18000" contrast="54000"/>
          </a:blip>
          <a:srcRect/>
          <a:stretch>
            <a:fillRect/>
          </a:stretch>
        </p:blipFill>
        <p:spPr bwMode="auto">
          <a:xfrm>
            <a:off x="0" y="5013325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3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975"/>
            <a:ext cx="9144000" cy="303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0403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1465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Анти-ХЭ </a:t>
            </a:r>
          </a:p>
        </p:txBody>
      </p:sp>
      <p:pic>
        <p:nvPicPr>
          <p:cNvPr id="2304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413"/>
            <a:ext cx="9144000" cy="53292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1427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849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ФОС</a:t>
            </a:r>
          </a:p>
        </p:txBody>
      </p:sp>
      <p:pic>
        <p:nvPicPr>
          <p:cNvPr id="2314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849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ФОС</a:t>
            </a:r>
          </a:p>
        </p:txBody>
      </p:sp>
      <p:pic>
        <p:nvPicPr>
          <p:cNvPr id="2324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9144000" cy="5256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3475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849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ФОС</a:t>
            </a:r>
          </a:p>
        </p:txBody>
      </p:sp>
      <p:pic>
        <p:nvPicPr>
          <p:cNvPr id="2334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9144000" cy="4824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4499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849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ФОС</a:t>
            </a:r>
          </a:p>
        </p:txBody>
      </p:sp>
      <p:pic>
        <p:nvPicPr>
          <p:cNvPr id="2345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9144000" cy="5489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8" y="765175"/>
            <a:ext cx="9117012" cy="4248150"/>
          </a:xfrm>
          <a:prstGeom prst="rect">
            <a:avLst/>
          </a:prstGeom>
          <a:noFill/>
        </p:spPr>
      </p:pic>
      <p:sp>
        <p:nvSpPr>
          <p:cNvPr id="235523" name="Text Box 3"/>
          <p:cNvSpPr txBox="1">
            <a:spLocks noChangeArrowheads="1"/>
          </p:cNvSpPr>
          <p:nvPr/>
        </p:nvSpPr>
        <p:spPr bwMode="auto">
          <a:xfrm>
            <a:off x="2590800" y="152400"/>
            <a:ext cx="2538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Метаболизм ФОС</a:t>
            </a:r>
          </a:p>
        </p:txBody>
      </p:sp>
      <p:pic>
        <p:nvPicPr>
          <p:cNvPr id="235524" name="Picture 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700338" y="5265738"/>
            <a:ext cx="3952875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Text Box 2"/>
          <p:cNvSpPr txBox="1">
            <a:spLocks noChangeArrowheads="1"/>
          </p:cNvSpPr>
          <p:nvPr/>
        </p:nvSpPr>
        <p:spPr bwMode="auto">
          <a:xfrm>
            <a:off x="158750" y="568325"/>
            <a:ext cx="420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Эфиры карбаминовой кислоты</a:t>
            </a:r>
          </a:p>
        </p:txBody>
      </p:sp>
      <p:pic>
        <p:nvPicPr>
          <p:cNvPr id="2365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052513"/>
            <a:ext cx="5545138" cy="5805487"/>
          </a:xfrm>
          <a:prstGeom prst="rect">
            <a:avLst/>
          </a:prstGeom>
          <a:noFill/>
        </p:spPr>
      </p:pic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395288" y="6092825"/>
            <a:ext cx="263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DL</a:t>
            </a:r>
            <a:r>
              <a:rPr lang="ru-RU" sz="2400" baseline="-25000">
                <a:latin typeface="Times New Roman" pitchFamily="18" charset="0"/>
              </a:rPr>
              <a:t>50</a:t>
            </a:r>
            <a:r>
              <a:rPr lang="ru-RU" sz="2400">
                <a:latin typeface="Times New Roman" pitchFamily="18" charset="0"/>
              </a:rPr>
              <a:t> 310-550 мг/кг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7571" name="Text Box 3"/>
          <p:cNvSpPr txBox="1">
            <a:spLocks noChangeArrowheads="1"/>
          </p:cNvSpPr>
          <p:nvPr/>
        </p:nvSpPr>
        <p:spPr bwMode="auto">
          <a:xfrm>
            <a:off x="158750" y="568325"/>
            <a:ext cx="2513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Нитросоединения</a:t>
            </a:r>
          </a:p>
        </p:txBody>
      </p:sp>
      <p:pic>
        <p:nvPicPr>
          <p:cNvPr id="237572" name="Picture 4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3492500" y="692150"/>
            <a:ext cx="2922588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7573" name="Text Box 5"/>
          <p:cNvSpPr txBox="1">
            <a:spLocks noChangeArrowheads="1"/>
          </p:cNvSpPr>
          <p:nvPr/>
        </p:nvSpPr>
        <p:spPr bwMode="auto">
          <a:xfrm>
            <a:off x="1116013" y="3429000"/>
            <a:ext cx="5153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2-метил-4,6-динитрокрезол (арборол) </a:t>
            </a:r>
          </a:p>
        </p:txBody>
      </p:sp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6588125" y="1773238"/>
            <a:ext cx="2333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DL</a:t>
            </a:r>
            <a:r>
              <a:rPr lang="ru-RU" sz="2400" baseline="-25000">
                <a:latin typeface="Times New Roman" pitchFamily="18" charset="0"/>
              </a:rPr>
              <a:t>50</a:t>
            </a:r>
            <a:r>
              <a:rPr lang="ru-RU" sz="2400">
                <a:latin typeface="Times New Roman" pitchFamily="18" charset="0"/>
              </a:rPr>
              <a:t> 40-85 мг/кг</a:t>
            </a:r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6588125" y="2205038"/>
            <a:ext cx="2189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DL</a:t>
            </a:r>
            <a:r>
              <a:rPr lang="ru-RU" sz="2400" baseline="-25000">
                <a:latin typeface="Times New Roman" pitchFamily="18" charset="0"/>
              </a:rPr>
              <a:t>100</a:t>
            </a:r>
            <a:r>
              <a:rPr lang="ru-RU" sz="2400">
                <a:latin typeface="Times New Roman" pitchFamily="18" charset="0"/>
              </a:rPr>
              <a:t> 0,35-2,0 г</a:t>
            </a:r>
          </a:p>
        </p:txBody>
      </p:sp>
      <p:sp>
        <p:nvSpPr>
          <p:cNvPr id="237576" name="Text Box 8"/>
          <p:cNvSpPr txBox="1">
            <a:spLocks noChangeArrowheads="1"/>
          </p:cNvSpPr>
          <p:nvPr/>
        </p:nvSpPr>
        <p:spPr bwMode="auto">
          <a:xfrm>
            <a:off x="250825" y="4076700"/>
            <a:ext cx="181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Пиретроиды</a:t>
            </a:r>
          </a:p>
        </p:txBody>
      </p:sp>
      <p:pic>
        <p:nvPicPr>
          <p:cNvPr id="2375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4724400"/>
            <a:ext cx="433070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1042988" y="3284538"/>
            <a:ext cx="278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Перметрин (амбуш)</a:t>
            </a:r>
          </a:p>
        </p:txBody>
      </p:sp>
      <p:sp>
        <p:nvSpPr>
          <p:cNvPr id="238596" name="Text Box 4"/>
          <p:cNvSpPr txBox="1">
            <a:spLocks noChangeArrowheads="1"/>
          </p:cNvSpPr>
          <p:nvPr/>
        </p:nvSpPr>
        <p:spPr bwMode="auto">
          <a:xfrm>
            <a:off x="250825" y="476250"/>
            <a:ext cx="181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Пиретроиды</a:t>
            </a:r>
          </a:p>
        </p:txBody>
      </p:sp>
      <p:pic>
        <p:nvPicPr>
          <p:cNvPr id="238597" name="Picture 5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250825" y="981075"/>
            <a:ext cx="4033838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8598" name="Picture 6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4932363" y="981075"/>
            <a:ext cx="37369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8599" name="Text Box 7"/>
          <p:cNvSpPr txBox="1">
            <a:spLocks noChangeArrowheads="1"/>
          </p:cNvSpPr>
          <p:nvPr/>
        </p:nvSpPr>
        <p:spPr bwMode="auto">
          <a:xfrm>
            <a:off x="6156325" y="3284538"/>
            <a:ext cx="2028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Дельтаметрин</a:t>
            </a:r>
          </a:p>
        </p:txBody>
      </p:sp>
      <p:pic>
        <p:nvPicPr>
          <p:cNvPr id="23860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313" y="3860800"/>
            <a:ext cx="4022725" cy="2552700"/>
          </a:xfrm>
          <a:prstGeom prst="rect">
            <a:avLst/>
          </a:prstGeom>
          <a:noFill/>
        </p:spPr>
      </p:pic>
      <p:sp>
        <p:nvSpPr>
          <p:cNvPr id="238601" name="Text Box 9"/>
          <p:cNvSpPr txBox="1">
            <a:spLocks noChangeArrowheads="1"/>
          </p:cNvSpPr>
          <p:nvPr/>
        </p:nvSpPr>
        <p:spPr bwMode="auto">
          <a:xfrm>
            <a:off x="3419475" y="6400800"/>
            <a:ext cx="1960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Циперметрин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1187" name="Text Box 3"/>
          <p:cNvSpPr txBox="1">
            <a:spLocks noChangeArrowheads="1"/>
          </p:cNvSpPr>
          <p:nvPr/>
        </p:nvSpPr>
        <p:spPr bwMode="auto">
          <a:xfrm>
            <a:off x="2590800" y="381000"/>
            <a:ext cx="3803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Классификация пестицидов</a:t>
            </a:r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0" y="914400"/>
            <a:ext cx="95900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300">
                <a:solidFill>
                  <a:srgbClr val="D20238"/>
                </a:solidFill>
                <a:latin typeface="Times New Roman" pitchFamily="18" charset="0"/>
              </a:rPr>
              <a:t>I</a:t>
            </a:r>
            <a:r>
              <a:rPr lang="ru-RU" sz="2300">
                <a:solidFill>
                  <a:srgbClr val="D20238"/>
                </a:solidFill>
                <a:latin typeface="Times New Roman" pitchFamily="18" charset="0"/>
              </a:rPr>
              <a:t>. Химическая</a:t>
            </a:r>
          </a:p>
          <a:p>
            <a:pPr>
              <a:buFontTx/>
              <a:buChar char="•"/>
            </a:pPr>
            <a:r>
              <a:rPr lang="ru-RU" sz="2300">
                <a:latin typeface="Times New Roman" pitchFamily="18" charset="0"/>
              </a:rPr>
              <a:t> Неорганические соединения</a:t>
            </a:r>
          </a:p>
          <a:p>
            <a:pPr>
              <a:buFontTx/>
              <a:buChar char="•"/>
            </a:pPr>
            <a:r>
              <a:rPr lang="ru-RU" sz="2300">
                <a:latin typeface="Times New Roman" pitchFamily="18" charset="0"/>
              </a:rPr>
              <a:t> Органические соединения</a:t>
            </a:r>
          </a:p>
          <a:p>
            <a:pPr>
              <a:buFontTx/>
              <a:buChar char="•"/>
            </a:pPr>
            <a:r>
              <a:rPr lang="ru-RU" sz="2300">
                <a:latin typeface="Times New Roman" pitchFamily="18" charset="0"/>
              </a:rPr>
              <a:t> Металлоорганические соединения (органические соединения </a:t>
            </a:r>
            <a:r>
              <a:rPr lang="en-US" sz="2300">
                <a:latin typeface="Times New Roman" pitchFamily="18" charset="0"/>
              </a:rPr>
              <a:t>Hg </a:t>
            </a:r>
            <a:r>
              <a:rPr lang="ru-RU" sz="2300">
                <a:latin typeface="Times New Roman" pitchFamily="18" charset="0"/>
              </a:rPr>
              <a:t>и </a:t>
            </a:r>
            <a:r>
              <a:rPr lang="en-US" sz="2300">
                <a:latin typeface="Times New Roman" pitchFamily="18" charset="0"/>
              </a:rPr>
              <a:t>Sn</a:t>
            </a:r>
            <a:endParaRPr lang="ru-RU" sz="2300">
              <a:latin typeface="Times New Roman" pitchFamily="18" charset="0"/>
            </a:endParaRPr>
          </a:p>
        </p:txBody>
      </p:sp>
      <p:sp>
        <p:nvSpPr>
          <p:cNvPr id="221189" name="Text Box 5"/>
          <p:cNvSpPr txBox="1">
            <a:spLocks noChangeArrowheads="1"/>
          </p:cNvSpPr>
          <p:nvPr/>
        </p:nvSpPr>
        <p:spPr bwMode="auto">
          <a:xfrm>
            <a:off x="2590800" y="2286000"/>
            <a:ext cx="343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Органические соединеия</a:t>
            </a:r>
          </a:p>
        </p:txBody>
      </p:sp>
      <p:sp>
        <p:nvSpPr>
          <p:cNvPr id="221190" name="Text Box 6"/>
          <p:cNvSpPr txBox="1">
            <a:spLocks noChangeArrowheads="1"/>
          </p:cNvSpPr>
          <p:nvPr/>
        </p:nvSpPr>
        <p:spPr bwMode="auto">
          <a:xfrm>
            <a:off x="0" y="2743200"/>
            <a:ext cx="927258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галогенсодержащие углеводороды</a:t>
            </a:r>
            <a:r>
              <a:rPr lang="ru-RU" sz="2000">
                <a:latin typeface="Times New Roman" pitchFamily="18" charset="0"/>
              </a:rPr>
              <a:t> (ДДТ и его аналоги, ТХЦГ,  гептахлор и др.)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амины и соли четвертичных аммониевых оснований </a:t>
            </a:r>
            <a:r>
              <a:rPr lang="ru-RU" sz="2000">
                <a:latin typeface="Times New Roman" pitchFamily="18" charset="0"/>
              </a:rPr>
              <a:t>(динват, паранват)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органические соединения фосфора</a:t>
            </a:r>
            <a:r>
              <a:rPr lang="ru-RU" sz="2000">
                <a:latin typeface="Times New Roman" pitchFamily="18" charset="0"/>
              </a:rPr>
              <a:t> (ФОП, ФОС: метафос, карбофос, фоксим)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кетоны, спирты, нитрофенолы, простые эфиры</a:t>
            </a:r>
            <a:r>
              <a:rPr lang="ru-RU" sz="2000">
                <a:latin typeface="Times New Roman" pitchFamily="18" charset="0"/>
              </a:rPr>
              <a:t> (динитрокрезол-ДНОК, нитрофен)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алифатические, ароматические, ациклические кислоты и их производные</a:t>
            </a:r>
          </a:p>
          <a:p>
            <a:r>
              <a:rPr lang="ru-RU" sz="2000">
                <a:latin typeface="Times New Roman" pitchFamily="18" charset="0"/>
              </a:rPr>
              <a:t>(пиретроиды): перметрин, дельтаметриф, фенвалерат</a:t>
            </a:r>
          </a:p>
          <a:p>
            <a:pPr>
              <a:buFontTx/>
              <a:buChar char="•"/>
            </a:pPr>
            <a:r>
              <a:rPr lang="ru-RU" sz="2000" u="sng">
                <a:latin typeface="Times New Roman" pitchFamily="18" charset="0"/>
              </a:rPr>
              <a:t> арилоксиалканкарбоновые кислоты и их производные</a:t>
            </a:r>
            <a:r>
              <a:rPr lang="ru-RU" sz="2000">
                <a:latin typeface="Times New Roman" pitchFamily="18" charset="0"/>
              </a:rPr>
              <a:t> (2,4-дихлорфеноксиуксус-</a:t>
            </a:r>
          </a:p>
          <a:p>
            <a:r>
              <a:rPr lang="ru-RU" sz="2000">
                <a:latin typeface="Times New Roman" pitchFamily="18" charset="0"/>
              </a:rPr>
              <a:t>ная кислота)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производные карбаминовой, тио- и дитиокарбаминовых кислот</a:t>
            </a:r>
            <a:r>
              <a:rPr lang="ru-RU" sz="2000">
                <a:latin typeface="Times New Roman" pitchFamily="18" charset="0"/>
              </a:rPr>
              <a:t>: карбарил и др.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</a:t>
            </a:r>
            <a:r>
              <a:rPr lang="ru-RU" sz="2000" u="sng">
                <a:latin typeface="Times New Roman" pitchFamily="18" charset="0"/>
              </a:rPr>
              <a:t>производные мочевины, тиомочевины и сернистой кислоты</a:t>
            </a:r>
          </a:p>
          <a:p>
            <a:pPr>
              <a:buFontTx/>
              <a:buChar char="•"/>
            </a:pPr>
            <a:endParaRPr lang="ru-RU" sz="2000" u="sng">
              <a:latin typeface="Times New Roman" pitchFamily="18" charset="0"/>
            </a:endParaRPr>
          </a:p>
          <a:p>
            <a:pPr>
              <a:buFontTx/>
              <a:buChar char="•"/>
            </a:pPr>
            <a:endParaRPr lang="ru-RU" sz="2000" u="sng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0" y="457200"/>
            <a:ext cx="426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Классификация ядохимикатов </a:t>
            </a:r>
          </a:p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в зависимости от их значения</a:t>
            </a:r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228600" y="1219200"/>
            <a:ext cx="341153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Акарициды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Альгициды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Антисептики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Арборициды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Бактерициды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Гербициды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Родентициды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Инсектициды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Моллюскоциды (лимациды)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Нематоциды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Фунгициды</a:t>
            </a:r>
          </a:p>
          <a:p>
            <a:r>
              <a:rPr lang="ru-RU" sz="2000">
                <a:latin typeface="Times New Roman" pitchFamily="18" charset="0"/>
              </a:rPr>
              <a:t> 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Дефолианты, десиканты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Репелленты, аттрактанты</a:t>
            </a:r>
          </a:p>
        </p:txBody>
      </p:sp>
      <p:sp>
        <p:nvSpPr>
          <p:cNvPr id="222213" name="Text Box 5"/>
          <p:cNvSpPr txBox="1">
            <a:spLocks noChangeArrowheads="1"/>
          </p:cNvSpPr>
          <p:nvPr/>
        </p:nvSpPr>
        <p:spPr bwMode="auto">
          <a:xfrm>
            <a:off x="4572000" y="533400"/>
            <a:ext cx="457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Классификация ядохимикатов </a:t>
            </a:r>
          </a:p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в зависимости от путей поступ - ления в организм насекомых</a:t>
            </a:r>
          </a:p>
        </p:txBody>
      </p:sp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31559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          ИНСЕКТИЦИДЫ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Контактные инсектициды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Кишечные инсектициды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Системные инсектициды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Фумиганты 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4572000" y="3429000"/>
            <a:ext cx="457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Классификация ядохимикатов </a:t>
            </a:r>
          </a:p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в зависимости от характера их действия</a:t>
            </a:r>
          </a:p>
        </p:txBody>
      </p:sp>
      <p:sp>
        <p:nvSpPr>
          <p:cNvPr id="222216" name="Text Box 8"/>
          <p:cNvSpPr txBox="1">
            <a:spLocks noChangeArrowheads="1"/>
          </p:cNvSpPr>
          <p:nvPr/>
        </p:nvSpPr>
        <p:spPr bwMode="auto">
          <a:xfrm>
            <a:off x="4529138" y="4648200"/>
            <a:ext cx="46148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          ГЕРБИЦИДЫ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Гербициды контактного действия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Гербициды системного действия</a:t>
            </a:r>
          </a:p>
          <a:p>
            <a:pPr>
              <a:buFontTx/>
              <a:buChar char="•"/>
            </a:pPr>
            <a:r>
              <a:rPr lang="ru-RU" sz="2000">
                <a:latin typeface="Times New Roman" pitchFamily="18" charset="0"/>
              </a:rPr>
              <a:t> Гербициды, действующие на корневую</a:t>
            </a:r>
          </a:p>
          <a:p>
            <a:r>
              <a:rPr lang="ru-RU" sz="2000">
                <a:latin typeface="Times New Roman" pitchFamily="18" charset="0"/>
              </a:rPr>
              <a:t>систему растений или на прорастающие </a:t>
            </a:r>
          </a:p>
          <a:p>
            <a:r>
              <a:rPr lang="ru-RU" sz="2000">
                <a:latin typeface="Times New Roman" pitchFamily="18" charset="0"/>
              </a:rPr>
              <a:t>семена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3235" name="Text Box 3"/>
          <p:cNvSpPr txBox="1">
            <a:spLocks noChangeArrowheads="1"/>
          </p:cNvSpPr>
          <p:nvPr/>
        </p:nvSpPr>
        <p:spPr bwMode="auto">
          <a:xfrm>
            <a:off x="1676400" y="457200"/>
            <a:ext cx="587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Токсикологическое значение ядохимикатов</a:t>
            </a: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0" y="908050"/>
            <a:ext cx="9045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ДОК</a:t>
            </a:r>
            <a:r>
              <a:rPr lang="ru-RU" sz="2400">
                <a:solidFill>
                  <a:srgbClr val="33CC33"/>
                </a:solidFill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– допустимая остаточная концентрация в природных объектах</a:t>
            </a:r>
          </a:p>
          <a:p>
            <a:r>
              <a:rPr lang="ru-RU" sz="2400">
                <a:latin typeface="Times New Roman" pitchFamily="18" charset="0"/>
              </a:rPr>
              <a:t>«остаточные количества пестицидов» (</a:t>
            </a:r>
            <a:r>
              <a:rPr lang="en-US" sz="2400">
                <a:latin typeface="Times New Roman" pitchFamily="18" charset="0"/>
              </a:rPr>
              <a:t>LD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≡ DL</a:t>
            </a:r>
            <a:r>
              <a:rPr lang="ru-RU" sz="2400" baseline="-25000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, мг/кг)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238" name="Rectangle 6"/>
          <p:cNvSpPr>
            <a:spLocks noChangeArrowheads="1"/>
          </p:cNvSpPr>
          <p:nvPr/>
        </p:nvSpPr>
        <p:spPr bwMode="auto">
          <a:xfrm>
            <a:off x="0" y="2714625"/>
            <a:ext cx="91440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450850" algn="just">
              <a:lnSpc>
                <a:spcPct val="130000"/>
              </a:lnSpc>
              <a:tabLst>
                <a:tab pos="679450" algn="l"/>
              </a:tabLst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Классификация по токсичности (при введении в желудок крысы):</a:t>
            </a:r>
          </a:p>
          <a:p>
            <a:pPr indent="450850" algn="just" eaLnBrk="0" hangingPunct="0">
              <a:lnSpc>
                <a:spcPct val="130000"/>
              </a:lnSpc>
              <a:tabLst>
                <a:tab pos="679450" algn="l"/>
              </a:tabLst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1.     Особо токсичные – до 50 мг/кг</a:t>
            </a:r>
            <a:endParaRPr lang="en-US">
              <a:latin typeface="Times New Roman" pitchFamily="18" charset="0"/>
              <a:cs typeface="Courier New" pitchFamily="49" charset="0"/>
            </a:endParaRPr>
          </a:p>
          <a:p>
            <a:pPr indent="450850" algn="just" eaLnBrk="0" hangingPunct="0">
              <a:lnSpc>
                <a:spcPct val="130000"/>
              </a:lnSpc>
              <a:tabLst>
                <a:tab pos="679450" algn="l"/>
              </a:tabLst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2.     Высокотоксичные – 50 – 200</a:t>
            </a:r>
            <a:endParaRPr lang="en-US">
              <a:latin typeface="Times New Roman" pitchFamily="18" charset="0"/>
              <a:cs typeface="Courier New" pitchFamily="49" charset="0"/>
            </a:endParaRPr>
          </a:p>
          <a:p>
            <a:pPr indent="450850" algn="just" eaLnBrk="0" hangingPunct="0">
              <a:lnSpc>
                <a:spcPct val="130000"/>
              </a:lnSpc>
              <a:tabLst>
                <a:tab pos="679450" algn="l"/>
              </a:tabLst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3.     Среднетоксичные – 200 – 1000</a:t>
            </a:r>
            <a:endParaRPr lang="en-US">
              <a:latin typeface="Times New Roman" pitchFamily="18" charset="0"/>
              <a:cs typeface="Courier New" pitchFamily="49" charset="0"/>
            </a:endParaRPr>
          </a:p>
          <a:p>
            <a:pPr indent="450850" algn="just" eaLnBrk="0" hangingPunct="0">
              <a:lnSpc>
                <a:spcPct val="130000"/>
              </a:lnSpc>
              <a:tabLst>
                <a:tab pos="679450" algn="l"/>
              </a:tabLst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4.     Малотоксичные - &gt;1000</a:t>
            </a:r>
            <a:endParaRPr lang="en-US">
              <a:latin typeface="Times New Roman" pitchFamily="18" charset="0"/>
              <a:cs typeface="Courier New" pitchFamily="49" charset="0"/>
            </a:endParaRPr>
          </a:p>
          <a:p>
            <a:pPr indent="450850" eaLnBrk="0" hangingPunct="0">
              <a:tabLst>
                <a:tab pos="679450" algn="l"/>
              </a:tabLst>
            </a:pPr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476250"/>
            <a:ext cx="5819775" cy="6381750"/>
          </a:xfrm>
          <a:prstGeom prst="rect">
            <a:avLst/>
          </a:prstGeom>
          <a:noFill/>
        </p:spPr>
      </p:pic>
      <p:sp>
        <p:nvSpPr>
          <p:cNvPr id="224259" name="Text Box 3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1692275" y="2133600"/>
            <a:ext cx="635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3CC33"/>
                </a:solidFill>
                <a:latin typeface="Times New Roman" pitchFamily="18" charset="0"/>
              </a:rPr>
              <a:t>ДДТ - (1,1-ди(4-хлорфенил)-2,2,2-трихлорэтан)</a:t>
            </a:r>
          </a:p>
        </p:txBody>
      </p:sp>
      <p:pic>
        <p:nvPicPr>
          <p:cNvPr id="225284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 contrast="36000"/>
          </a:blip>
          <a:srcRect/>
          <a:stretch>
            <a:fillRect/>
          </a:stretch>
        </p:blipFill>
        <p:spPr bwMode="auto">
          <a:xfrm>
            <a:off x="250825" y="3141663"/>
            <a:ext cx="8640763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85" name="Picture 5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1835150" y="620713"/>
            <a:ext cx="5538788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86" name="Text Box 6"/>
          <p:cNvSpPr txBox="1">
            <a:spLocks noChangeArrowheads="1"/>
          </p:cNvSpPr>
          <p:nvPr/>
        </p:nvSpPr>
        <p:spPr bwMode="auto">
          <a:xfrm>
            <a:off x="323850" y="333375"/>
            <a:ext cx="846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ХОП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Text Box 2"/>
          <p:cNvSpPr txBox="1">
            <a:spLocks noChangeArrowheads="1"/>
          </p:cNvSpPr>
          <p:nvPr/>
        </p:nvSpPr>
        <p:spPr bwMode="auto">
          <a:xfrm>
            <a:off x="2627313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pic>
        <p:nvPicPr>
          <p:cNvPr id="2263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93700"/>
            <a:ext cx="7488238" cy="6464300"/>
          </a:xfrm>
          <a:prstGeom prst="rect">
            <a:avLst/>
          </a:prstGeom>
          <a:noFill/>
        </p:spPr>
      </p:pic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0" y="0"/>
            <a:ext cx="846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ХОП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7331" name="Text Box 3"/>
          <p:cNvSpPr txBox="1">
            <a:spLocks noChangeArrowheads="1"/>
          </p:cNvSpPr>
          <p:nvPr/>
        </p:nvSpPr>
        <p:spPr bwMode="auto">
          <a:xfrm>
            <a:off x="73025" y="3644900"/>
            <a:ext cx="9070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3CC33"/>
                </a:solidFill>
                <a:latin typeface="Times New Roman" pitchFamily="18" charset="0"/>
              </a:rPr>
              <a:t>Гексахлоран - (1,2,3,4,5,6 – гексахлорциклогексан; </a:t>
            </a:r>
            <a:r>
              <a:rPr lang="el-GR" sz="240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240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-ГХЦГ; линдан</a:t>
            </a:r>
            <a:r>
              <a:rPr lang="ru-RU" sz="2400">
                <a:solidFill>
                  <a:srgbClr val="33CC33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227332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846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ХОП</a:t>
            </a:r>
          </a:p>
        </p:txBody>
      </p:sp>
      <p:pic>
        <p:nvPicPr>
          <p:cNvPr id="227333" name="Picture 5"/>
          <p:cNvPicPr>
            <a:picLocks noChangeAspect="1" noChangeArrowheads="1"/>
          </p:cNvPicPr>
          <p:nvPr/>
        </p:nvPicPr>
        <p:blipFill>
          <a:blip r:embed="rId2" cstate="print">
            <a:lum bright="6000" contrast="30000"/>
          </a:blip>
          <a:srcRect/>
          <a:stretch>
            <a:fillRect/>
          </a:stretch>
        </p:blipFill>
        <p:spPr bwMode="auto">
          <a:xfrm>
            <a:off x="0" y="4365625"/>
            <a:ext cx="9070975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620713"/>
            <a:ext cx="2689225" cy="27352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Text Box 2"/>
          <p:cNvSpPr txBox="1">
            <a:spLocks noChangeArrowheads="1"/>
          </p:cNvSpPr>
          <p:nvPr/>
        </p:nvSpPr>
        <p:spPr bwMode="auto">
          <a:xfrm>
            <a:off x="2590800" y="0"/>
            <a:ext cx="367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Пестициды (ядохимикаты)</a:t>
            </a:r>
          </a:p>
        </p:txBody>
      </p:sp>
      <p:sp>
        <p:nvSpPr>
          <p:cNvPr id="228355" name="Text Box 3"/>
          <p:cNvSpPr txBox="1">
            <a:spLocks noChangeArrowheads="1"/>
          </p:cNvSpPr>
          <p:nvPr/>
        </p:nvSpPr>
        <p:spPr bwMode="auto">
          <a:xfrm>
            <a:off x="323850" y="333375"/>
            <a:ext cx="846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ХОП</a:t>
            </a:r>
          </a:p>
        </p:txBody>
      </p:sp>
      <p:pic>
        <p:nvPicPr>
          <p:cNvPr id="228356" name="Picture 4"/>
          <p:cNvPicPr>
            <a:picLocks noChangeAspect="1" noChangeArrowheads="1"/>
          </p:cNvPicPr>
          <p:nvPr/>
        </p:nvPicPr>
        <p:blipFill>
          <a:blip r:embed="rId3" cstate="print">
            <a:lum contrast="48000"/>
          </a:blip>
          <a:srcRect/>
          <a:stretch>
            <a:fillRect/>
          </a:stretch>
        </p:blipFill>
        <p:spPr bwMode="auto">
          <a:xfrm>
            <a:off x="323850" y="765175"/>
            <a:ext cx="51022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357" name="Text Box 5"/>
          <p:cNvSpPr txBox="1">
            <a:spLocks noChangeArrowheads="1"/>
          </p:cNvSpPr>
          <p:nvPr/>
        </p:nvSpPr>
        <p:spPr bwMode="auto">
          <a:xfrm>
            <a:off x="0" y="2349500"/>
            <a:ext cx="532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ПБХ - (полихлорированные дифенилы)</a:t>
            </a:r>
          </a:p>
        </p:txBody>
      </p:sp>
      <p:pic>
        <p:nvPicPr>
          <p:cNvPr id="228358" name="Picture 6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381000" y="2819400"/>
            <a:ext cx="23590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359" name="Text Box 7"/>
          <p:cNvSpPr txBox="1">
            <a:spLocks noChangeArrowheads="1"/>
          </p:cNvSpPr>
          <p:nvPr/>
        </p:nvSpPr>
        <p:spPr bwMode="auto">
          <a:xfrm>
            <a:off x="0" y="5670550"/>
            <a:ext cx="36147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Препарат 2,4 = Д </a:t>
            </a:r>
          </a:p>
          <a:p>
            <a:pPr algn="ctr"/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(2,4-дихлорфеноксиуксус-</a:t>
            </a:r>
          </a:p>
          <a:p>
            <a:pPr algn="ctr"/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ная кислота; аквалин)</a:t>
            </a:r>
          </a:p>
        </p:txBody>
      </p:sp>
      <p:sp>
        <p:nvSpPr>
          <p:cNvPr id="228360" name="Text Box 8"/>
          <p:cNvSpPr txBox="1">
            <a:spLocks noChangeArrowheads="1"/>
          </p:cNvSpPr>
          <p:nvPr/>
        </p:nvSpPr>
        <p:spPr bwMode="auto">
          <a:xfrm>
            <a:off x="4238625" y="6092825"/>
            <a:ext cx="490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2,3,7,8-тетрахлордибензо-</a:t>
            </a:r>
            <a:r>
              <a:rPr lang="en-US" sz="2400">
                <a:solidFill>
                  <a:srgbClr val="210B8D"/>
                </a:solidFill>
                <a:latin typeface="Times New Roman" pitchFamily="18" charset="0"/>
              </a:rPr>
              <a:t>n</a:t>
            </a:r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-диоксин</a:t>
            </a:r>
          </a:p>
        </p:txBody>
      </p:sp>
      <p:pic>
        <p:nvPicPr>
          <p:cNvPr id="228361" name="Picture 9"/>
          <p:cNvPicPr>
            <a:picLocks noChangeAspect="1" noChangeArrowheads="1"/>
          </p:cNvPicPr>
          <p:nvPr/>
        </p:nvPicPr>
        <p:blipFill>
          <a:blip r:embed="rId5" cstate="print">
            <a:lum contrast="42000"/>
          </a:blip>
          <a:srcRect/>
          <a:stretch>
            <a:fillRect/>
          </a:stretch>
        </p:blipFill>
        <p:spPr bwMode="auto">
          <a:xfrm>
            <a:off x="4500563" y="4149725"/>
            <a:ext cx="4303712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8362" name="Object 10"/>
          <p:cNvGraphicFramePr>
            <a:graphicFrameLocks noChangeAspect="1"/>
          </p:cNvGraphicFramePr>
          <p:nvPr>
            <p:ph/>
          </p:nvPr>
        </p:nvGraphicFramePr>
        <p:xfrm>
          <a:off x="6248400" y="762000"/>
          <a:ext cx="2387600" cy="2286000"/>
        </p:xfrm>
        <a:graphic>
          <a:graphicData uri="http://schemas.openxmlformats.org/presentationml/2006/ole">
            <p:oleObj spid="_x0000_s228362" name="CS ChemDraw Drawing" r:id="rId6" imgW="1450440" imgH="1388880" progId="ChemDraw.Document.6.0">
              <p:embed/>
            </p:oleObj>
          </a:graphicData>
        </a:graphic>
      </p:graphicFrame>
      <p:sp>
        <p:nvSpPr>
          <p:cNvPr id="228363" name="Text Box 11"/>
          <p:cNvSpPr txBox="1">
            <a:spLocks noChangeArrowheads="1"/>
          </p:cNvSpPr>
          <p:nvPr/>
        </p:nvSpPr>
        <p:spPr bwMode="auto">
          <a:xfrm>
            <a:off x="4500563" y="2997200"/>
            <a:ext cx="4643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rgbClr val="210B8D"/>
                </a:solidFill>
                <a:latin typeface="Times New Roman" pitchFamily="18" charset="0"/>
              </a:rPr>
              <a:t>Гептахлор (везикол 104, гептазол)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3299</TotalTime>
  <Words>464</Words>
  <Application>Microsoft Office PowerPoint</Application>
  <PresentationFormat>Экран (4:3)</PresentationFormat>
  <Paragraphs>104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Times New Roman</vt:lpstr>
      <vt:lpstr>Courier New</vt:lpstr>
      <vt:lpstr>Оформление по умолчанию</vt:lpstr>
      <vt:lpstr>Точечный рисунок</vt:lpstr>
      <vt:lpstr>CS ChemDraw Drawing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 </dc:title>
  <dc:creator>Home</dc:creator>
  <cp:lastModifiedBy>Admin</cp:lastModifiedBy>
  <cp:revision>221</cp:revision>
  <cp:lastPrinted>1601-01-01T00:00:00Z</cp:lastPrinted>
  <dcterms:created xsi:type="dcterms:W3CDTF">2007-01-10T16:56:29Z</dcterms:created>
  <dcterms:modified xsi:type="dcterms:W3CDTF">2012-04-01T17:34:30Z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