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60" r:id="rId4"/>
    <p:sldId id="278" r:id="rId5"/>
    <p:sldId id="279" r:id="rId6"/>
    <p:sldId id="280" r:id="rId7"/>
    <p:sldId id="281" r:id="rId8"/>
    <p:sldId id="258" r:id="rId9"/>
    <p:sldId id="283" r:id="rId10"/>
    <p:sldId id="284" r:id="rId11"/>
    <p:sldId id="259" r:id="rId12"/>
    <p:sldId id="261" r:id="rId13"/>
    <p:sldId id="277" r:id="rId14"/>
    <p:sldId id="263" r:id="rId15"/>
    <p:sldId id="265" r:id="rId16"/>
    <p:sldId id="266" r:id="rId17"/>
    <p:sldId id="267" r:id="rId18"/>
    <p:sldId id="268" r:id="rId19"/>
    <p:sldId id="269" r:id="rId20"/>
    <p:sldId id="270" r:id="rId21"/>
    <p:sldId id="271" r:id="rId22"/>
    <p:sldId id="272" r:id="rId23"/>
    <p:sldId id="273" r:id="rId24"/>
    <p:sldId id="274" r:id="rId25"/>
    <p:sldId id="275" r:id="rId2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407" autoAdjust="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30BAC05-ECEB-45B5-9AF1-7E12FAD05E32}" type="datetimeFigureOut">
              <a:rPr lang="ru-RU"/>
              <a:pPr>
                <a:defRPr/>
              </a:pPr>
              <a:t>29.04.2013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1820707-C90A-4454-9103-A613768055D2}"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Образ слайда 1"/>
          <p:cNvSpPr>
            <a:spLocks noGrp="1" noRot="1" noChangeAspect="1" noTextEdit="1"/>
          </p:cNvSpPr>
          <p:nvPr>
            <p:ph type="sldImg"/>
          </p:nvPr>
        </p:nvSpPr>
        <p:spPr bwMode="auto">
          <a:noFill/>
          <a:ln>
            <a:solidFill>
              <a:srgbClr val="000000"/>
            </a:solidFill>
            <a:miter lim="800000"/>
            <a:headEnd/>
            <a:tailEnd/>
          </a:ln>
        </p:spPr>
      </p:sp>
      <p:sp>
        <p:nvSpPr>
          <p:cNvPr id="3072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9700"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9B6D4FA-FE9A-460C-A863-BE10F41E0D99}" type="slidenum">
              <a:rPr lang="ru-RU" smtClean="0"/>
              <a:pPr fontAlgn="base">
                <a:spcBef>
                  <a:spcPct val="0"/>
                </a:spcBef>
                <a:spcAft>
                  <a:spcPct val="0"/>
                </a:spcAft>
                <a:defRPr/>
              </a:pPr>
              <a:t>16</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BA21C91-AEF6-442B-9233-11C022CB177E}" type="datetimeFigureOut">
              <a:rPr lang="ru-RU"/>
              <a:pPr>
                <a:defRPr/>
              </a:pPr>
              <a:t>29.04.2013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98DC95E-C90E-451E-BDD3-68D73ABDAF8C}"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5E2DE99-3A0B-4D83-B82C-9C7059C5F6C7}" type="datetimeFigureOut">
              <a:rPr lang="ru-RU"/>
              <a:pPr>
                <a:defRPr/>
              </a:pPr>
              <a:t>29.04.2013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2CF1E46-5097-4BBE-94C5-D6C8B486638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72DCB69-8EF3-4D1B-9C0D-D8302F3272CD}" type="datetimeFigureOut">
              <a:rPr lang="ru-RU"/>
              <a:pPr>
                <a:defRPr/>
              </a:pPr>
              <a:t>29.04.2013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ED0394E-04A3-40F4-81B0-714BBDA82AB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9170250-5019-4C2B-8C46-537CBF076504}" type="datetimeFigureOut">
              <a:rPr lang="ru-RU"/>
              <a:pPr>
                <a:defRPr/>
              </a:pPr>
              <a:t>29.04.2013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BC19524-1400-4B52-B81F-BE8322B0F70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A27492A-2C1A-483F-A565-FE28C2857D76}" type="datetimeFigureOut">
              <a:rPr lang="ru-RU"/>
              <a:pPr>
                <a:defRPr/>
              </a:pPr>
              <a:t>29.04.2013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6A2895B-C187-4838-A1D9-E57A13A8CC5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B59133C-E677-4841-B3DB-6BB65704E984}" type="datetimeFigureOut">
              <a:rPr lang="ru-RU"/>
              <a:pPr>
                <a:defRPr/>
              </a:pPr>
              <a:t>29.04.2013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C4B1EB2-E935-4B9B-8763-33D379E5ACF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5527737-3D4A-4D4F-840C-D59AE1E1DE43}" type="datetimeFigureOut">
              <a:rPr lang="ru-RU"/>
              <a:pPr>
                <a:defRPr/>
              </a:pPr>
              <a:t>29.04.2013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EAAA712-F945-4514-9961-1D683584C57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11FDA33-DED7-4EEB-A9BA-F2ED7532821D}" type="datetimeFigureOut">
              <a:rPr lang="ru-RU"/>
              <a:pPr>
                <a:defRPr/>
              </a:pPr>
              <a:t>29.04.2013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8BEB786C-3087-444D-9FD5-0972FCD921D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165E188-D549-41C6-9363-187C016F0865}" type="datetimeFigureOut">
              <a:rPr lang="ru-RU"/>
              <a:pPr>
                <a:defRPr/>
              </a:pPr>
              <a:t>29.04.2013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926C9C9-D03F-44D1-B6DD-AACCF4BA76C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69D7BA6-5E97-4CCB-9E4D-DF047DDAB6BF}" type="datetimeFigureOut">
              <a:rPr lang="ru-RU"/>
              <a:pPr>
                <a:defRPr/>
              </a:pPr>
              <a:t>29.04.2013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3AB0AD8-32D0-4B55-86EF-729F73D8A08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C972C2F-742B-49E8-B56D-66AF371C907B}" type="datetimeFigureOut">
              <a:rPr lang="ru-RU"/>
              <a:pPr>
                <a:defRPr/>
              </a:pPr>
              <a:t>29.04.2013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0AE8D00-7BCE-415F-8073-407904A8CFA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F9873A5-FE86-4789-9C91-CFFC6987EE6A}" type="datetimeFigureOut">
              <a:rPr lang="ru-RU"/>
              <a:pPr>
                <a:defRPr/>
              </a:pPr>
              <a:t>29.04.2013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3C727AD-E3CF-439D-BCD5-5562C1C49F8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rmAutofit fontScale="90000"/>
          </a:bodyPr>
          <a:lstStyle/>
          <a:p>
            <a:pPr eaLnBrk="1" fontAlgn="auto" hangingPunct="1">
              <a:spcAft>
                <a:spcPts val="0"/>
              </a:spcAft>
              <a:defRPr/>
            </a:pPr>
            <a:r>
              <a:rPr lang="ru-RU" b="1" dirty="0" smtClean="0">
                <a:solidFill>
                  <a:srgbClr val="FF0000"/>
                </a:solidFill>
              </a:rPr>
              <a:t>Ответственность за заражение заболеваниями </a:t>
            </a:r>
            <a:br>
              <a:rPr lang="ru-RU" b="1" dirty="0" smtClean="0">
                <a:solidFill>
                  <a:srgbClr val="FF0000"/>
                </a:solidFill>
              </a:rPr>
            </a:br>
            <a:r>
              <a:rPr lang="ru-RU" b="1" dirty="0" smtClean="0">
                <a:solidFill>
                  <a:srgbClr val="FF0000"/>
                </a:solidFill>
              </a:rPr>
              <a:t>(ВИЧ, сифилис )</a:t>
            </a:r>
          </a:p>
        </p:txBody>
      </p:sp>
      <p:sp>
        <p:nvSpPr>
          <p:cNvPr id="3075" name="Подзаголовок 2"/>
          <p:cNvSpPr>
            <a:spLocks noGrp="1"/>
          </p:cNvSpPr>
          <p:nvPr>
            <p:ph type="subTitle" idx="1"/>
          </p:nvPr>
        </p:nvSpPr>
        <p:spPr/>
        <p:txBody>
          <a:bodyPr/>
          <a:lstStyle/>
          <a:p>
            <a:pPr eaLnBrk="1" hangingPunct="1"/>
            <a:endParaRPr lang="en-US" b="1" smtClean="0">
              <a:solidFill>
                <a:schemeClr val="tx1"/>
              </a:solidFill>
            </a:endParaRPr>
          </a:p>
          <a:p>
            <a:pPr eaLnBrk="1" hangingPunct="1"/>
            <a:r>
              <a:rPr lang="ru-RU" b="1" smtClean="0">
                <a:solidFill>
                  <a:schemeClr val="tx1"/>
                </a:solidFill>
              </a:rPr>
              <a:t>ОЗОЖ 8 класс</a:t>
            </a:r>
            <a:endParaRPr lang="en-US" b="1" smtClean="0">
              <a:solidFill>
                <a:schemeClr val="tx1"/>
              </a:solidFill>
            </a:endParaRPr>
          </a:p>
          <a:p>
            <a:pPr eaLnBrk="1" hangingPunct="1"/>
            <a:endParaRPr lang="ru-RU" b="1" smtClean="0">
              <a:solidFill>
                <a:schemeClr val="tx1"/>
              </a:solidFill>
            </a:endParaRPr>
          </a:p>
        </p:txBody>
      </p:sp>
      <p:pic>
        <p:nvPicPr>
          <p:cNvPr id="3076" name="Рисунок 5" descr="MCj03433370000[1]"/>
          <p:cNvPicPr>
            <a:picLocks noChangeAspect="1" noChangeArrowheads="1"/>
          </p:cNvPicPr>
          <p:nvPr/>
        </p:nvPicPr>
        <p:blipFill>
          <a:blip r:embed="rId2" cstate="print"/>
          <a:srcRect/>
          <a:stretch>
            <a:fillRect/>
          </a:stretch>
        </p:blipFill>
        <p:spPr bwMode="auto">
          <a:xfrm>
            <a:off x="428625" y="357188"/>
            <a:ext cx="1857375" cy="1357312"/>
          </a:xfrm>
          <a:prstGeom prst="rect">
            <a:avLst/>
          </a:prstGeom>
          <a:noFill/>
          <a:ln w="9525">
            <a:noFill/>
            <a:miter lim="800000"/>
            <a:headEnd/>
            <a:tailEnd/>
          </a:ln>
        </p:spPr>
      </p:pic>
      <p:pic>
        <p:nvPicPr>
          <p:cNvPr id="3077" name="Рисунок 6" descr="MCj03433370000[1]"/>
          <p:cNvPicPr>
            <a:picLocks noChangeAspect="1" noChangeArrowheads="1"/>
          </p:cNvPicPr>
          <p:nvPr/>
        </p:nvPicPr>
        <p:blipFill>
          <a:blip r:embed="rId2" cstate="print"/>
          <a:srcRect/>
          <a:stretch>
            <a:fillRect/>
          </a:stretch>
        </p:blipFill>
        <p:spPr bwMode="auto">
          <a:xfrm>
            <a:off x="6858000" y="5143500"/>
            <a:ext cx="1857375" cy="135731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pPr eaLnBrk="1" hangingPunct="1"/>
            <a:r>
              <a:rPr lang="ru-RU" b="1" smtClean="0">
                <a:solidFill>
                  <a:srgbClr val="FF0000"/>
                </a:solidFill>
              </a:rPr>
              <a:t>Гонорея</a:t>
            </a:r>
          </a:p>
        </p:txBody>
      </p:sp>
      <p:sp>
        <p:nvSpPr>
          <p:cNvPr id="12291" name="Содержимое 2"/>
          <p:cNvSpPr>
            <a:spLocks noGrp="1"/>
          </p:cNvSpPr>
          <p:nvPr>
            <p:ph idx="1"/>
          </p:nvPr>
        </p:nvSpPr>
        <p:spPr>
          <a:xfrm>
            <a:off x="428625" y="1600200"/>
            <a:ext cx="5715000" cy="4525963"/>
          </a:xfrm>
          <a:blipFill dpi="0" rotWithShape="1">
            <a:blip r:embed="rId2" cstate="print"/>
            <a:srcRect/>
            <a:stretch>
              <a:fillRect/>
            </a:stretch>
          </a:blipFill>
        </p:spPr>
        <p:txBody>
          <a:bodyPr/>
          <a:lstStyle/>
          <a:p>
            <a:pPr eaLnBrk="1" hangingPunct="1">
              <a:buFont typeface="Arial" charset="0"/>
              <a:buNone/>
            </a:pPr>
            <a:endParaRPr lang="ru-RU" smtClean="0"/>
          </a:p>
        </p:txBody>
      </p:sp>
      <p:sp>
        <p:nvSpPr>
          <p:cNvPr id="12292" name="TextBox 4"/>
          <p:cNvSpPr txBox="1">
            <a:spLocks noChangeArrowheads="1"/>
          </p:cNvSpPr>
          <p:nvPr/>
        </p:nvSpPr>
        <p:spPr bwMode="auto">
          <a:xfrm>
            <a:off x="6572250" y="1428750"/>
            <a:ext cx="2143125" cy="3786188"/>
          </a:xfrm>
          <a:prstGeom prst="rect">
            <a:avLst/>
          </a:prstGeom>
          <a:noFill/>
          <a:ln w="9525">
            <a:noFill/>
            <a:miter lim="800000"/>
            <a:headEnd/>
            <a:tailEnd/>
          </a:ln>
        </p:spPr>
        <p:txBody>
          <a:bodyPr>
            <a:spAutoFit/>
          </a:bodyPr>
          <a:lstStyle/>
          <a:p>
            <a:r>
              <a:rPr lang="ru-RU" sz="2400" b="1">
                <a:solidFill>
                  <a:srgbClr val="FF0000"/>
                </a:solidFill>
                <a:latin typeface="Calibri" pitchFamily="34" charset="0"/>
              </a:rPr>
              <a:t>Гонорея – </a:t>
            </a:r>
            <a:r>
              <a:rPr lang="ru-RU" sz="2400" b="1">
                <a:latin typeface="Calibri" pitchFamily="34" charset="0"/>
              </a:rPr>
              <a:t>венерическое заболевание, вызываемое гонококом . </a:t>
            </a:r>
          </a:p>
          <a:p>
            <a:endParaRPr lang="ru-RU" sz="2400" b="1">
              <a:latin typeface="Calibri" pitchFamily="34" charset="0"/>
            </a:endParaRPr>
          </a:p>
          <a:p>
            <a:r>
              <a:rPr lang="ru-RU" sz="2400" b="1">
                <a:latin typeface="Calibri" pitchFamily="34" charset="0"/>
              </a:rPr>
              <a:t>Гонорея </a:t>
            </a:r>
            <a:r>
              <a:rPr lang="ru-RU" sz="2400" b="1" i="1">
                <a:solidFill>
                  <a:srgbClr val="FF0000"/>
                </a:solidFill>
                <a:latin typeface="Calibri" pitchFamily="34" charset="0"/>
              </a:rPr>
              <a:t>передаётся половым путём</a:t>
            </a:r>
            <a:r>
              <a:rPr lang="ru-RU" b="1" i="1">
                <a:solidFill>
                  <a:srgbClr val="FF0000"/>
                </a:solidFill>
                <a:latin typeface="Calibri" pitchFamily="34"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Характер и тяжесть преступления</a:t>
            </a:r>
          </a:p>
        </p:txBody>
      </p:sp>
      <p:sp>
        <p:nvSpPr>
          <p:cNvPr id="13315" name="Содержимое 2"/>
          <p:cNvSpPr>
            <a:spLocks noGrp="1"/>
          </p:cNvSpPr>
          <p:nvPr>
            <p:ph idx="1"/>
          </p:nvPr>
        </p:nvSpPr>
        <p:spPr/>
        <p:txBody>
          <a:bodyPr/>
          <a:lstStyle/>
          <a:p>
            <a:pPr eaLnBrk="1" hangingPunct="1"/>
            <a:r>
              <a:rPr lang="ru-RU" sz="2800" b="1" smtClean="0"/>
              <a:t>Заражение ВИЧ-инфекцией и венерическими заболеваниями исходя из правовых актов подпадает под </a:t>
            </a:r>
            <a:r>
              <a:rPr lang="ru-RU" sz="2800" b="1" i="1" smtClean="0">
                <a:solidFill>
                  <a:srgbClr val="FF0000"/>
                </a:solidFill>
              </a:rPr>
              <a:t>определение преступления (или преступого деяния), </a:t>
            </a:r>
            <a:r>
              <a:rPr lang="ru-RU" sz="2800" b="1" i="1" smtClean="0"/>
              <a:t>т.к.</a:t>
            </a:r>
            <a:endParaRPr lang="ru-RU" sz="2800" b="1" smtClean="0"/>
          </a:p>
          <a:p>
            <a:pPr eaLnBrk="1" hangingPunct="1"/>
            <a:r>
              <a:rPr lang="ru-RU" sz="2800" b="1" u="sng" smtClean="0"/>
              <a:t>Преступлением </a:t>
            </a:r>
            <a:r>
              <a:rPr lang="ru-RU" sz="2800" b="1" smtClean="0"/>
              <a:t>признается виновно совершенное общественно опасное деяние,</a:t>
            </a:r>
            <a:br>
              <a:rPr lang="ru-RU" sz="2800" b="1" smtClean="0"/>
            </a:br>
            <a:r>
              <a:rPr lang="ru-RU" sz="2800" b="1" smtClean="0"/>
              <a:t>запрещенное настоящим Кодексом под угрозой наказания (п.1 ст.14 УК РФ),</a:t>
            </a:r>
            <a:br>
              <a:rPr lang="ru-RU" sz="2800" b="1" smtClean="0"/>
            </a:br>
            <a:r>
              <a:rPr lang="ru-RU" sz="2800" b="1" smtClean="0"/>
              <a:t>т.е.</a:t>
            </a:r>
            <a:br>
              <a:rPr lang="ru-RU" sz="2800" b="1" smtClean="0"/>
            </a:br>
            <a:endParaRPr lang="ru-RU" sz="2800" b="1"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pPr eaLnBrk="1" hangingPunct="1"/>
            <a:r>
              <a:rPr lang="ru-RU" b="1" smtClean="0">
                <a:solidFill>
                  <a:srgbClr val="FF0000"/>
                </a:solidFill>
              </a:rPr>
              <a:t>Под деянием подразумевается</a:t>
            </a:r>
          </a:p>
        </p:txBody>
      </p:sp>
      <p:sp>
        <p:nvSpPr>
          <p:cNvPr id="14339" name="Содержимое 2"/>
          <p:cNvSpPr>
            <a:spLocks noGrp="1"/>
          </p:cNvSpPr>
          <p:nvPr>
            <p:ph idx="1"/>
          </p:nvPr>
        </p:nvSpPr>
        <p:spPr/>
        <p:txBody>
          <a:bodyPr/>
          <a:lstStyle/>
          <a:p>
            <a:pPr eaLnBrk="1" hangingPunct="1"/>
            <a:r>
              <a:rPr lang="ru-RU" b="1" smtClean="0"/>
              <a:t>поведение (поступок) человека в форме действия или бездействия. </a:t>
            </a:r>
          </a:p>
          <a:p>
            <a:pPr eaLnBrk="1" hangingPunct="1"/>
            <a:r>
              <a:rPr lang="ru-RU" b="1" i="1" smtClean="0">
                <a:solidFill>
                  <a:srgbClr val="FF0000"/>
                </a:solidFill>
              </a:rPr>
              <a:t>Действие</a:t>
            </a:r>
            <a:r>
              <a:rPr lang="ru-RU" b="1" smtClean="0"/>
              <a:t> - активное волевое поведение.</a:t>
            </a:r>
          </a:p>
          <a:p>
            <a:pPr eaLnBrk="1" hangingPunct="1"/>
            <a:r>
              <a:rPr lang="ru-RU" b="1" i="1" smtClean="0">
                <a:solidFill>
                  <a:srgbClr val="FF0000"/>
                </a:solidFill>
              </a:rPr>
              <a:t>Бездействие</a:t>
            </a:r>
            <a:r>
              <a:rPr lang="ru-RU" b="1" smtClean="0"/>
              <a:t> характеризуется пассивным волевым поведением, выражающимся в невыполнении лежащей на лице обязанности действовать.(п.2 ком.к ст.14 УК РФ)</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pPr eaLnBrk="1" hangingPunct="1"/>
            <a:r>
              <a:rPr lang="ru-RU" b="1" smtClean="0">
                <a:solidFill>
                  <a:srgbClr val="FF0000"/>
                </a:solidFill>
              </a:rPr>
              <a:t>ст.14 УК РФ</a:t>
            </a:r>
          </a:p>
        </p:txBody>
      </p:sp>
      <p:sp>
        <p:nvSpPr>
          <p:cNvPr id="3" name="Содержимое 2"/>
          <p:cNvSpPr>
            <a:spLocks noGrp="1"/>
          </p:cNvSpPr>
          <p:nvPr>
            <p:ph idx="1"/>
          </p:nvPr>
        </p:nvSpPr>
        <p:spPr/>
        <p:txBody>
          <a:bodyPr rtlCol="0">
            <a:normAutofit fontScale="85000" lnSpcReduction="10000"/>
          </a:bodyPr>
          <a:lstStyle/>
          <a:p>
            <a:pPr eaLnBrk="1" fontAlgn="auto" hangingPunct="1">
              <a:spcAft>
                <a:spcPts val="0"/>
              </a:spcAft>
              <a:buFont typeface="Arial" pitchFamily="34" charset="0"/>
              <a:buChar char="•"/>
              <a:defRPr/>
            </a:pPr>
            <a:r>
              <a:rPr lang="ru-RU" b="1" dirty="0" smtClean="0"/>
              <a:t>Согласно ч.1 ст.14 УК РФ </a:t>
            </a:r>
            <a:r>
              <a:rPr lang="ru-RU" b="1" dirty="0" smtClean="0">
                <a:solidFill>
                  <a:srgbClr val="FF0000"/>
                </a:solidFill>
              </a:rPr>
              <a:t>преступление</a:t>
            </a:r>
            <a:r>
              <a:rPr lang="ru-RU" b="1" dirty="0" smtClean="0"/>
              <a:t> – это</a:t>
            </a:r>
            <a:br>
              <a:rPr lang="ru-RU" b="1" dirty="0" smtClean="0"/>
            </a:br>
            <a:r>
              <a:rPr lang="ru-RU" b="1" dirty="0" smtClean="0"/>
              <a:t> запрещенное уголовным законом общественно опасное деяние, обязательно совершенное виновно, то есть при определенном психическом отношении к деянию и его последствиям со стороны лица, совершившего это деяние (см.</a:t>
            </a:r>
            <a:br>
              <a:rPr lang="ru-RU" b="1" dirty="0" smtClean="0"/>
            </a:br>
            <a:r>
              <a:rPr lang="ru-RU" b="1" dirty="0" smtClean="0"/>
              <a:t>комментарий к ст.ст. 24 - 27).</a:t>
            </a:r>
          </a:p>
          <a:p>
            <a:pPr eaLnBrk="1" fontAlgn="auto" hangingPunct="1">
              <a:spcAft>
                <a:spcPts val="0"/>
              </a:spcAft>
              <a:buFont typeface="Arial" pitchFamily="34" charset="0"/>
              <a:buChar char="•"/>
              <a:defRPr/>
            </a:pPr>
            <a:r>
              <a:rPr lang="ru-RU" b="1" dirty="0" smtClean="0"/>
              <a:t> Если действия лица невиновно вызвали общественно опасные последствия, его поведение не является преступлением</a:t>
            </a:r>
            <a:br>
              <a:rPr lang="ru-RU" b="1" dirty="0" smtClean="0"/>
            </a:br>
            <a:r>
              <a:rPr lang="ru-RU" b="1" dirty="0" smtClean="0"/>
              <a:t>(см. комментарий к ст. 28).(п.5 </a:t>
            </a:r>
            <a:r>
              <a:rPr lang="ru-RU" b="1" dirty="0" err="1" smtClean="0"/>
              <a:t>ком.к</a:t>
            </a:r>
            <a:r>
              <a:rPr lang="ru-RU" b="1" dirty="0" smtClean="0"/>
              <a:t> ст.14 УК РФ)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pPr eaLnBrk="1" hangingPunct="1"/>
            <a:r>
              <a:rPr lang="ru-RU" b="1" smtClean="0">
                <a:solidFill>
                  <a:srgbClr val="FF0000"/>
                </a:solidFill>
              </a:rPr>
              <a:t>Классификация преступлений</a:t>
            </a:r>
          </a:p>
        </p:txBody>
      </p:sp>
      <p:sp>
        <p:nvSpPr>
          <p:cNvPr id="16387" name="Содержимое 2"/>
          <p:cNvSpPr>
            <a:spLocks noGrp="1"/>
          </p:cNvSpPr>
          <p:nvPr>
            <p:ph idx="1"/>
          </p:nvPr>
        </p:nvSpPr>
        <p:spPr/>
        <p:txBody>
          <a:bodyPr/>
          <a:lstStyle/>
          <a:p>
            <a:pPr eaLnBrk="1" hangingPunct="1"/>
            <a:r>
              <a:rPr lang="ru-RU" sz="4000" b="1" smtClean="0"/>
              <a:t>УК подразделяет все преступления на четыре категории:</a:t>
            </a:r>
            <a:br>
              <a:rPr lang="ru-RU" sz="4000" b="1" smtClean="0"/>
            </a:br>
            <a:r>
              <a:rPr lang="ru-RU" sz="4000" b="1" i="1" smtClean="0">
                <a:solidFill>
                  <a:srgbClr val="FF0000"/>
                </a:solidFill>
              </a:rPr>
              <a:t>небольшой тяжести, средней тяжести, тяжкие и особо тяжкие. </a:t>
            </a:r>
            <a:r>
              <a:rPr lang="ru-RU" sz="4000" b="1" smtClean="0"/>
              <a:t>(п.1 ком. к ст.15 УК).</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Преступления, совершенные умышленно</a:t>
            </a:r>
          </a:p>
        </p:txBody>
      </p:sp>
      <p:sp>
        <p:nvSpPr>
          <p:cNvPr id="3" name="Содержимое 2"/>
          <p:cNvSpPr>
            <a:spLocks noGrp="1"/>
          </p:cNvSpPr>
          <p:nvPr>
            <p:ph idx="1"/>
          </p:nvPr>
        </p:nvSpPr>
        <p:spPr/>
        <p:txBody>
          <a:bodyPr rtlCol="0">
            <a:normAutofit fontScale="62500" lnSpcReduction="20000"/>
          </a:bodyPr>
          <a:lstStyle/>
          <a:p>
            <a:pPr eaLnBrk="1" fontAlgn="auto" hangingPunct="1">
              <a:spcAft>
                <a:spcPts val="0"/>
              </a:spcAft>
              <a:buFont typeface="Arial" pitchFamily="34" charset="0"/>
              <a:buChar char="•"/>
              <a:defRPr/>
            </a:pPr>
            <a:r>
              <a:rPr lang="ru-RU" b="1" dirty="0" smtClean="0"/>
              <a:t>Преступления, совершенные умышленно с прямым или косвенным умыслами имеют ряд характерных особенностей.</a:t>
            </a:r>
          </a:p>
          <a:p>
            <a:pPr eaLnBrk="1" fontAlgn="auto" hangingPunct="1">
              <a:spcAft>
                <a:spcPts val="0"/>
              </a:spcAft>
              <a:buFont typeface="Arial" pitchFamily="34" charset="0"/>
              <a:buChar char="•"/>
              <a:defRPr/>
            </a:pPr>
            <a:r>
              <a:rPr lang="ru-RU" b="1" dirty="0" smtClean="0">
                <a:solidFill>
                  <a:srgbClr val="FF0000"/>
                </a:solidFill>
              </a:rPr>
              <a:t>Прямой умысел </a:t>
            </a:r>
            <a:r>
              <a:rPr lang="ru-RU" b="1" dirty="0" smtClean="0"/>
              <a:t>включает в себя три взаимосвязанных признака:</a:t>
            </a:r>
            <a:br>
              <a:rPr lang="ru-RU" b="1" dirty="0" smtClean="0"/>
            </a:br>
            <a:r>
              <a:rPr lang="ru-RU" b="1" dirty="0" smtClean="0"/>
              <a:t>1) осознание лицом общественной опасности своих действий (бездействия);</a:t>
            </a:r>
            <a:br>
              <a:rPr lang="ru-RU" b="1" dirty="0" smtClean="0"/>
            </a:br>
            <a:r>
              <a:rPr lang="ru-RU" b="1" dirty="0" smtClean="0"/>
              <a:t>2) предвидение возможности или неизбежности наступления общественно опасных последствий;</a:t>
            </a:r>
            <a:br>
              <a:rPr lang="ru-RU" b="1" dirty="0" smtClean="0"/>
            </a:br>
            <a:r>
              <a:rPr lang="ru-RU" b="1" dirty="0" smtClean="0"/>
              <a:t>3) желание их наступления.</a:t>
            </a:r>
            <a:br>
              <a:rPr lang="ru-RU" b="1" dirty="0" smtClean="0"/>
            </a:br>
            <a:endParaRPr lang="ru-RU" b="1" dirty="0" smtClean="0"/>
          </a:p>
          <a:p>
            <a:pPr eaLnBrk="1" fontAlgn="auto" hangingPunct="1">
              <a:spcAft>
                <a:spcPts val="0"/>
              </a:spcAft>
              <a:buFont typeface="Arial" pitchFamily="34" charset="0"/>
              <a:buChar char="•"/>
              <a:defRPr/>
            </a:pPr>
            <a:r>
              <a:rPr lang="ru-RU" b="1" dirty="0" smtClean="0">
                <a:solidFill>
                  <a:srgbClr val="FF0000"/>
                </a:solidFill>
              </a:rPr>
              <a:t>Косвенный умысел </a:t>
            </a:r>
            <a:r>
              <a:rPr lang="ru-RU" b="1" dirty="0" smtClean="0"/>
              <a:t>тоже предполагает три признака:</a:t>
            </a:r>
            <a:br>
              <a:rPr lang="ru-RU" b="1" dirty="0" smtClean="0"/>
            </a:br>
            <a:r>
              <a:rPr lang="ru-RU" b="1" dirty="0" smtClean="0"/>
              <a:t>1) осознание лицом общественной опасности своих действий (бездействия);</a:t>
            </a:r>
            <a:br>
              <a:rPr lang="ru-RU" b="1" dirty="0" smtClean="0"/>
            </a:br>
            <a:r>
              <a:rPr lang="ru-RU" b="1" dirty="0" smtClean="0"/>
              <a:t>2) предвидение возможности наступления общественно опасных последствий;</a:t>
            </a:r>
            <a:br>
              <a:rPr lang="ru-RU" b="1" dirty="0" smtClean="0"/>
            </a:br>
            <a:r>
              <a:rPr lang="ru-RU" b="1" dirty="0" smtClean="0"/>
              <a:t>3) нежелание, но сознательное допущение этих последствий либо</a:t>
            </a:r>
            <a:br>
              <a:rPr lang="ru-RU" b="1" dirty="0" smtClean="0"/>
            </a:br>
            <a:r>
              <a:rPr lang="ru-RU" b="1" dirty="0" smtClean="0"/>
              <a:t>безразличное к ним отношение.(п.1 ком. к ст. 25 УК)</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p:txBody>
          <a:bodyPr/>
          <a:lstStyle/>
          <a:p>
            <a:pPr eaLnBrk="1" hangingPunct="1"/>
            <a:r>
              <a:rPr lang="ru-RU" b="1" smtClean="0">
                <a:solidFill>
                  <a:srgbClr val="FF0000"/>
                </a:solidFill>
              </a:rPr>
              <a:t>Обстоятельства </a:t>
            </a:r>
          </a:p>
        </p:txBody>
      </p:sp>
      <p:sp>
        <p:nvSpPr>
          <p:cNvPr id="3" name="Содержимое 2"/>
          <p:cNvSpPr>
            <a:spLocks noGrp="1"/>
          </p:cNvSpPr>
          <p:nvPr>
            <p:ph idx="1"/>
          </p:nvPr>
        </p:nvSpPr>
        <p:spPr/>
        <p:txBody>
          <a:bodyPr rtlCol="0">
            <a:normAutofit fontScale="77500" lnSpcReduction="20000"/>
          </a:bodyPr>
          <a:lstStyle/>
          <a:p>
            <a:pPr eaLnBrk="1" fontAlgn="auto" hangingPunct="1">
              <a:spcAft>
                <a:spcPts val="0"/>
              </a:spcAft>
              <a:buFont typeface="Arial" pitchFamily="34" charset="0"/>
              <a:buChar char="•"/>
              <a:defRPr/>
            </a:pPr>
            <a:r>
              <a:rPr lang="ru-RU" b="1" dirty="0" smtClean="0"/>
              <a:t>Рассматривая проблему наказания за заражение ВИЧ-инфекцией и венерическими заболеваниями немаловажным является обстоятельства, при</a:t>
            </a:r>
            <a:br>
              <a:rPr lang="ru-RU" b="1" dirty="0" smtClean="0"/>
            </a:br>
            <a:r>
              <a:rPr lang="ru-RU" b="1" dirty="0" smtClean="0"/>
              <a:t>которых это произошло. Важность диктует возможность совершения деяния под психическим или физическим принуждением.</a:t>
            </a:r>
            <a:br>
              <a:rPr lang="ru-RU" b="1" dirty="0" smtClean="0"/>
            </a:br>
            <a:endParaRPr lang="ru-RU" b="1" dirty="0" smtClean="0"/>
          </a:p>
          <a:p>
            <a:pPr eaLnBrk="1" fontAlgn="auto" hangingPunct="1">
              <a:spcAft>
                <a:spcPts val="0"/>
              </a:spcAft>
              <a:buFont typeface="Arial" pitchFamily="34" charset="0"/>
              <a:buChar char="•"/>
              <a:defRPr/>
            </a:pPr>
            <a:r>
              <a:rPr lang="ru-RU" b="1" dirty="0" smtClean="0"/>
              <a:t>Не является преступлением причинение вреда охраняемым уголовным законом</a:t>
            </a:r>
            <a:br>
              <a:rPr lang="ru-RU" b="1" dirty="0" smtClean="0"/>
            </a:br>
            <a:r>
              <a:rPr lang="ru-RU" b="1" dirty="0" smtClean="0"/>
              <a:t>интересам в результате физического принуждения, если вследствие такого принуждения лицо не могло руководить своими действиями (бездействием).(п.1</a:t>
            </a:r>
            <a:br>
              <a:rPr lang="ru-RU" b="1" dirty="0" smtClean="0"/>
            </a:br>
            <a:r>
              <a:rPr lang="ru-RU" b="1" dirty="0" smtClean="0"/>
              <a:t>ст.40 УК РФ).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p:txBody>
          <a:bodyPr/>
          <a:lstStyle/>
          <a:p>
            <a:pPr eaLnBrk="1" hangingPunct="1"/>
            <a:r>
              <a:rPr lang="ru-RU" b="1" smtClean="0">
                <a:solidFill>
                  <a:srgbClr val="FF0000"/>
                </a:solidFill>
              </a:rPr>
              <a:t>Новое издании УК РФ</a:t>
            </a:r>
          </a:p>
        </p:txBody>
      </p:sp>
      <p:sp>
        <p:nvSpPr>
          <p:cNvPr id="19459" name="Содержимое 2"/>
          <p:cNvSpPr>
            <a:spLocks noGrp="1"/>
          </p:cNvSpPr>
          <p:nvPr>
            <p:ph idx="1"/>
          </p:nvPr>
        </p:nvSpPr>
        <p:spPr/>
        <p:txBody>
          <a:bodyPr/>
          <a:lstStyle/>
          <a:p>
            <a:pPr eaLnBrk="1" hangingPunct="1"/>
            <a:r>
              <a:rPr lang="ru-RU" sz="1800" b="1" smtClean="0"/>
              <a:t>В новом издании УК РФ (от 97-го года) статей, регламентирующих меру</a:t>
            </a:r>
            <a:br>
              <a:rPr lang="ru-RU" sz="1800" b="1" smtClean="0"/>
            </a:br>
            <a:r>
              <a:rPr lang="ru-RU" sz="1800" b="1" smtClean="0"/>
              <a:t>наказания за заражение ВИЧ-инфекцией и венерическими заболеваниями, две.</a:t>
            </a:r>
          </a:p>
          <a:p>
            <a:pPr eaLnBrk="1" hangingPunct="1"/>
            <a:r>
              <a:rPr lang="ru-RU" sz="1800" b="1" smtClean="0"/>
              <a:t>Это – </a:t>
            </a:r>
            <a:r>
              <a:rPr lang="ru-RU" sz="1800" b="1" smtClean="0">
                <a:solidFill>
                  <a:srgbClr val="FF0000"/>
                </a:solidFill>
              </a:rPr>
              <a:t>ст.121 (в отношении венерических заболеваний) и ст.122 (в отношении</a:t>
            </a:r>
            <a:br>
              <a:rPr lang="ru-RU" sz="1800" b="1" smtClean="0">
                <a:solidFill>
                  <a:srgbClr val="FF0000"/>
                </a:solidFill>
              </a:rPr>
            </a:br>
            <a:r>
              <a:rPr lang="ru-RU" sz="1800" b="1" smtClean="0">
                <a:solidFill>
                  <a:srgbClr val="FF0000"/>
                </a:solidFill>
              </a:rPr>
              <a:t>ВИЧ-инфекции).</a:t>
            </a:r>
            <a:r>
              <a:rPr lang="ru-RU" sz="1800" b="1" smtClean="0"/>
              <a:t/>
            </a:r>
            <a:br>
              <a:rPr lang="ru-RU" sz="1800" b="1" smtClean="0"/>
            </a:br>
            <a:endParaRPr lang="ru-RU" sz="1800" b="1" smtClean="0"/>
          </a:p>
          <a:p>
            <a:pPr eaLnBrk="1" hangingPunct="1"/>
            <a:r>
              <a:rPr lang="ru-RU" sz="1800" b="1" smtClean="0">
                <a:solidFill>
                  <a:srgbClr val="FF0000"/>
                </a:solidFill>
              </a:rPr>
              <a:t>Статья 121УК РФ</a:t>
            </a:r>
            <a:r>
              <a:rPr lang="ru-RU" sz="1800" b="1" smtClean="0"/>
              <a:t/>
            </a:r>
            <a:br>
              <a:rPr lang="ru-RU" sz="1800" b="1" smtClean="0"/>
            </a:br>
            <a:r>
              <a:rPr lang="ru-RU" sz="1800" b="1" u="sng" smtClean="0"/>
              <a:t>Часть 1. </a:t>
            </a:r>
            <a:r>
              <a:rPr lang="ru-RU" sz="1800" b="1" smtClean="0"/>
              <a:t>Заражение другого лица венерической болезнью лицом, знавшим о</a:t>
            </a:r>
            <a:br>
              <a:rPr lang="ru-RU" sz="1800" b="1" smtClean="0"/>
            </a:br>
            <a:r>
              <a:rPr lang="ru-RU" sz="1800" b="1" smtClean="0"/>
              <a:t>наличии у него этой болезни, - наказывается штрафом в размере от двухсот до пятисот минимальных размеров оплаты труда или в размере заработной платы или иного дохода осужденного за период от двух до пяти месяцев, либо исправительными работами на срок от одного года до двух лет, либо арестом на срок от трех до шести месяцев.</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Уголовная ответственность за заражение венерической болезнью</a:t>
            </a:r>
            <a:endParaRPr lang="ru-RU" dirty="0" smtClean="0"/>
          </a:p>
        </p:txBody>
      </p:sp>
      <p:sp>
        <p:nvSpPr>
          <p:cNvPr id="20483" name="Содержимое 2"/>
          <p:cNvSpPr>
            <a:spLocks noGrp="1"/>
          </p:cNvSpPr>
          <p:nvPr>
            <p:ph idx="1"/>
          </p:nvPr>
        </p:nvSpPr>
        <p:spPr/>
        <p:txBody>
          <a:bodyPr/>
          <a:lstStyle/>
          <a:p>
            <a:pPr eaLnBrk="1" hangingPunct="1"/>
            <a:r>
              <a:rPr lang="ru-RU" sz="2000" b="1" smtClean="0"/>
              <a:t>Следует также отметить, что</a:t>
            </a:r>
            <a:br>
              <a:rPr lang="ru-RU" sz="2000" b="1" smtClean="0"/>
            </a:br>
            <a:r>
              <a:rPr lang="ru-RU" sz="2000" b="1" smtClean="0"/>
              <a:t>. уголовная ответственность лица, больного венерической болезнью и заразившего другое лицо, может иметь место не только в период болезни и ее лечения, но и в период контрольного наблюдения лечебным упреждением за больным до снятия его с учета (там же).(п.5 ком. К ст.121 УК РФ).</a:t>
            </a:r>
            <a:br>
              <a:rPr lang="ru-RU" sz="2000" b="1" smtClean="0"/>
            </a:br>
            <a:r>
              <a:rPr lang="ru-RU" sz="2000" b="1" smtClean="0"/>
              <a:t>. Согласие потерпевшего на заражение его венерической болезнью не может служить основанием для освобождения от уголовной ответственности лица, знавшего о наличии у него венерического заболевания и заразившего потерпевшего.</a:t>
            </a:r>
            <a:br>
              <a:rPr lang="ru-RU" sz="2000" b="1" smtClean="0"/>
            </a:br>
            <a:r>
              <a:rPr lang="ru-RU" sz="2000" b="1" smtClean="0"/>
              <a:t>. Неопровергнутая уверенность лица в том, что оно полностью излечилось  от венерической болезни, исключает осуждение его по ст. 121 УК.</a:t>
            </a:r>
            <a:br>
              <a:rPr lang="ru-RU" sz="2000" b="1" smtClean="0"/>
            </a:br>
            <a:r>
              <a:rPr lang="ru-RU" sz="2000" b="1" smtClean="0"/>
              <a:t>. </a:t>
            </a:r>
            <a:r>
              <a:rPr lang="ru-RU" sz="2000" b="1" smtClean="0">
                <a:solidFill>
                  <a:srgbClr val="FF0000"/>
                </a:solidFill>
              </a:rPr>
              <a:t>Уголовная ответственность за заражение венерической болезнью</a:t>
            </a:r>
            <a:br>
              <a:rPr lang="ru-RU" sz="2000" b="1" smtClean="0">
                <a:solidFill>
                  <a:srgbClr val="FF0000"/>
                </a:solidFill>
              </a:rPr>
            </a:br>
            <a:r>
              <a:rPr lang="ru-RU" sz="2000" b="1" smtClean="0">
                <a:solidFill>
                  <a:srgbClr val="FF0000"/>
                </a:solidFill>
              </a:rPr>
              <a:t>наступает с 16 лет</a:t>
            </a:r>
            <a:br>
              <a:rPr lang="ru-RU" sz="2000" b="1" smtClean="0">
                <a:solidFill>
                  <a:srgbClr val="FF0000"/>
                </a:solidFill>
              </a:rPr>
            </a:br>
            <a:endParaRPr lang="ru-RU" sz="2000" b="1" smtClean="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Уголовная ответственность за заражение венерической болезнью</a:t>
            </a:r>
            <a:endParaRPr lang="ru-RU" dirty="0" smtClean="0"/>
          </a:p>
        </p:txBody>
      </p:sp>
      <p:sp>
        <p:nvSpPr>
          <p:cNvPr id="3" name="Содержимое 2"/>
          <p:cNvSpPr>
            <a:spLocks noGrp="1"/>
          </p:cNvSpPr>
          <p:nvPr>
            <p:ph idx="1"/>
          </p:nvPr>
        </p:nvSpPr>
        <p:spPr/>
        <p:txBody>
          <a:bodyPr rtlCol="0">
            <a:normAutofit fontScale="77500" lnSpcReduction="20000"/>
          </a:bodyPr>
          <a:lstStyle/>
          <a:p>
            <a:pPr eaLnBrk="1" fontAlgn="auto" hangingPunct="1">
              <a:spcAft>
                <a:spcPts val="0"/>
              </a:spcAft>
              <a:buFont typeface="Arial" pitchFamily="34" charset="0"/>
              <a:buChar char="•"/>
              <a:defRPr/>
            </a:pPr>
            <a:r>
              <a:rPr lang="ru-RU" b="1" u="sng" dirty="0" smtClean="0"/>
              <a:t>Часть 2. </a:t>
            </a:r>
            <a:r>
              <a:rPr lang="ru-RU" b="1" dirty="0" smtClean="0"/>
              <a:t>То же деяние, совершенное в отношении двух или более лиц либо в отношении заведомо несовершеннолетнего, - наказывается штрафом в размере от пятисот до семисот минимальных размеров оплаты труда или в размере заработной платы или иного дохода осужденного за период от пяти до семи месяцев либо лишением свободы на срок до двух лет.</a:t>
            </a:r>
          </a:p>
          <a:p>
            <a:pPr eaLnBrk="1" fontAlgn="auto" hangingPunct="1">
              <a:spcAft>
                <a:spcPts val="0"/>
              </a:spcAft>
              <a:buFont typeface="Arial" pitchFamily="34" charset="0"/>
              <a:buChar char="•"/>
              <a:defRPr/>
            </a:pPr>
            <a:r>
              <a:rPr lang="ru-RU" b="1" dirty="0" smtClean="0"/>
              <a:t> - при заражении венерической болезнью заведомо несовершеннолетнего должно быть установлено, что виновный знал (был осведомлен) о том,</a:t>
            </a:r>
            <a:br>
              <a:rPr lang="ru-RU" b="1" dirty="0" smtClean="0"/>
            </a:br>
            <a:r>
              <a:rPr lang="ru-RU" b="1" dirty="0" smtClean="0"/>
              <a:t>что потерпевший не достиг восемнадцатилетнего возраста.</a:t>
            </a:r>
            <a:br>
              <a:rPr lang="ru-RU" b="1" dirty="0" smtClean="0"/>
            </a:br>
            <a:endParaRPr lang="ru-RU" b="1"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Незнание закона никого не извиняет</a:t>
            </a:r>
            <a:endParaRPr lang="ru-RU" dirty="0" smtClean="0">
              <a:solidFill>
                <a:srgbClr val="FF0000"/>
              </a:solidFill>
            </a:endParaRPr>
          </a:p>
        </p:txBody>
      </p:sp>
      <p:sp>
        <p:nvSpPr>
          <p:cNvPr id="4099" name="Содержимое 2"/>
          <p:cNvSpPr>
            <a:spLocks noGrp="1"/>
          </p:cNvSpPr>
          <p:nvPr>
            <p:ph idx="1"/>
          </p:nvPr>
        </p:nvSpPr>
        <p:spPr/>
        <p:txBody>
          <a:bodyPr/>
          <a:lstStyle/>
          <a:p>
            <a:pPr eaLnBrk="1" hangingPunct="1"/>
            <a:r>
              <a:rPr lang="ru-RU" sz="4400" b="1" smtClean="0"/>
              <a:t>Уголовное право исходит из древней юридической презумпции: Ignоrаntia</a:t>
            </a:r>
            <a:br>
              <a:rPr lang="ru-RU" sz="4400" b="1" smtClean="0"/>
            </a:br>
            <a:r>
              <a:rPr lang="ru-RU" sz="4400" b="1" smtClean="0"/>
              <a:t>lеgis nеminem ехсusat (незнание закона никого не извиняет).</a:t>
            </a:r>
          </a:p>
          <a:p>
            <a:pPr eaLnBrk="1" hangingPunct="1"/>
            <a:endParaRPr lang="ru-RU"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p:txBody>
          <a:bodyPr/>
          <a:lstStyle/>
          <a:p>
            <a:pPr eaLnBrk="1" hangingPunct="1"/>
            <a:r>
              <a:rPr lang="ru-RU" b="1" smtClean="0">
                <a:solidFill>
                  <a:srgbClr val="FF0000"/>
                </a:solidFill>
              </a:rPr>
              <a:t>Статья 122 УК РФ</a:t>
            </a:r>
          </a:p>
        </p:txBody>
      </p:sp>
      <p:sp>
        <p:nvSpPr>
          <p:cNvPr id="3" name="Содержимое 2"/>
          <p:cNvSpPr>
            <a:spLocks noGrp="1"/>
          </p:cNvSpPr>
          <p:nvPr>
            <p:ph idx="1"/>
          </p:nvPr>
        </p:nvSpPr>
        <p:spPr/>
        <p:txBody>
          <a:bodyPr rtlCol="0">
            <a:normAutofit fontScale="47500" lnSpcReduction="20000"/>
          </a:bodyPr>
          <a:lstStyle/>
          <a:p>
            <a:pPr eaLnBrk="1" fontAlgn="auto" hangingPunct="1">
              <a:spcAft>
                <a:spcPts val="0"/>
              </a:spcAft>
              <a:buFont typeface="Arial" pitchFamily="34" charset="0"/>
              <a:buChar char="•"/>
              <a:defRPr/>
            </a:pPr>
            <a:r>
              <a:rPr lang="ru-RU" dirty="0" smtClean="0"/>
              <a:t/>
            </a:r>
            <a:br>
              <a:rPr lang="ru-RU" dirty="0" smtClean="0"/>
            </a:br>
            <a:r>
              <a:rPr lang="ru-RU" sz="3800" b="1" dirty="0" smtClean="0"/>
              <a:t>1. Заведомое </a:t>
            </a:r>
            <a:r>
              <a:rPr lang="ru-RU" sz="3800" b="1" dirty="0" err="1" smtClean="0"/>
              <a:t>поставление</a:t>
            </a:r>
            <a:r>
              <a:rPr lang="ru-RU" sz="3800" b="1" dirty="0" smtClean="0"/>
              <a:t> другого лица в опасность заражения ВИЧ-</a:t>
            </a:r>
            <a:br>
              <a:rPr lang="ru-RU" sz="3800" b="1" dirty="0" smtClean="0"/>
            </a:br>
            <a:r>
              <a:rPr lang="ru-RU" sz="3800" b="1" dirty="0" smtClean="0"/>
              <a:t>инфекцией - наказывается ограничением свободы на срок до трех лет, либо арестом на срок от трех до шести месяцев, либо лишением свободы на срок до одного года.</a:t>
            </a:r>
            <a:br>
              <a:rPr lang="ru-RU" sz="3800" b="1" dirty="0" smtClean="0"/>
            </a:br>
            <a:r>
              <a:rPr lang="ru-RU" sz="3800" b="1" dirty="0" smtClean="0"/>
              <a:t>2. Заражение другого лица ВИЧ-инфекцией лицом, знавшим о наличии у него</a:t>
            </a:r>
            <a:br>
              <a:rPr lang="ru-RU" sz="3800" b="1" dirty="0" smtClean="0"/>
            </a:br>
            <a:r>
              <a:rPr lang="ru-RU" sz="3800" b="1" dirty="0" smtClean="0"/>
              <a:t>этой болезни, - наказывается лишением свободы на срок до пяти лет.</a:t>
            </a:r>
            <a:br>
              <a:rPr lang="ru-RU" sz="3800" b="1" dirty="0" smtClean="0"/>
            </a:br>
            <a:r>
              <a:rPr lang="ru-RU" sz="3800" b="1" dirty="0" smtClean="0"/>
              <a:t>3. Деяние, предусмотренное частью второй настоящей статьи, совершенное в</a:t>
            </a:r>
            <a:br>
              <a:rPr lang="ru-RU" sz="3800" b="1" dirty="0" smtClean="0"/>
            </a:br>
            <a:r>
              <a:rPr lang="ru-RU" sz="3800" b="1" dirty="0" smtClean="0"/>
              <a:t>отношении двух или более лиц либо в отношении заведомо несовершеннолетнего, наказывается лишением свободы на срок до восьми лет.</a:t>
            </a:r>
            <a:br>
              <a:rPr lang="ru-RU" sz="3800" b="1" dirty="0" smtClean="0"/>
            </a:br>
            <a:r>
              <a:rPr lang="ru-RU" sz="3800" b="1" dirty="0" smtClean="0"/>
              <a:t>4. Заражение другого лица ВИЧ-инфекцией вследствие ненадлежащего</a:t>
            </a:r>
            <a:br>
              <a:rPr lang="ru-RU" sz="3800" b="1" dirty="0" smtClean="0"/>
            </a:br>
            <a:r>
              <a:rPr lang="ru-RU" sz="3800" b="1" dirty="0" smtClean="0"/>
              <a:t>исполнения лицом своих профессиональных обязанностей -</a:t>
            </a:r>
            <a:br>
              <a:rPr lang="ru-RU" sz="3800" b="1" dirty="0" smtClean="0"/>
            </a:br>
            <a:r>
              <a:rPr lang="ru-RU" sz="3800" b="1" dirty="0" smtClean="0"/>
              <a:t>наказывается лишением свободы на срок до пяти лет с лишением права</a:t>
            </a:r>
            <a:br>
              <a:rPr lang="ru-RU" sz="3800" b="1" dirty="0" smtClean="0"/>
            </a:br>
            <a:r>
              <a:rPr lang="ru-RU" sz="3800" b="1" dirty="0" smtClean="0"/>
              <a:t>занимать определенные должности или заниматься определенной деятельностью на срок до трех лет.</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p:txBody>
          <a:bodyPr/>
          <a:lstStyle/>
          <a:p>
            <a:pPr eaLnBrk="1" hangingPunct="1"/>
            <a:r>
              <a:rPr lang="ru-RU" b="1" smtClean="0">
                <a:solidFill>
                  <a:srgbClr val="FF0000"/>
                </a:solidFill>
              </a:rPr>
              <a:t>Опасность ВИЧ-инфекции</a:t>
            </a:r>
          </a:p>
        </p:txBody>
      </p:sp>
      <p:sp>
        <p:nvSpPr>
          <p:cNvPr id="3" name="Содержимое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ru-RU" b="1" dirty="0" smtClean="0"/>
              <a:t>Опасность ВИЧ-инфекции объясняется двумя обстоятельствами:</a:t>
            </a:r>
            <a:br>
              <a:rPr lang="ru-RU" b="1" dirty="0" smtClean="0"/>
            </a:br>
            <a:r>
              <a:rPr lang="ru-RU" b="1" dirty="0" smtClean="0"/>
              <a:t>1) лицо, заразившееся этой болезнью, длительное время может не знать об</a:t>
            </a:r>
            <a:br>
              <a:rPr lang="ru-RU" b="1" dirty="0" smtClean="0"/>
            </a:br>
            <a:r>
              <a:rPr lang="ru-RU" b="1" dirty="0" smtClean="0"/>
              <a:t>этом и представлять при несоблюдении правил предосторожности опасность для окружающих;</a:t>
            </a:r>
            <a:br>
              <a:rPr lang="ru-RU" b="1" dirty="0" smtClean="0"/>
            </a:br>
            <a:r>
              <a:rPr lang="ru-RU" b="1" dirty="0" smtClean="0"/>
              <a:t>2) в случае развития болезни последняя фактически неизлечима, больной в</a:t>
            </a:r>
            <a:br>
              <a:rPr lang="ru-RU" b="1" dirty="0" smtClean="0"/>
            </a:br>
            <a:r>
              <a:rPr lang="ru-RU" b="1" dirty="0" smtClean="0"/>
              <a:t>течение короткого времени уходит из жизни.(п.2 ком. к ст.122 УК)</a:t>
            </a:r>
            <a:r>
              <a:rPr lang="ru-RU" dirty="0" smtClean="0"/>
              <a:t/>
            </a:r>
            <a:br>
              <a:rPr lang="ru-RU" dirty="0" smtClean="0"/>
            </a:br>
            <a:endParaRPr lang="ru-RU"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p:txBody>
          <a:bodyPr/>
          <a:lstStyle/>
          <a:p>
            <a:pPr algn="l" eaLnBrk="1" hangingPunct="1"/>
            <a:r>
              <a:rPr lang="ru-RU" b="1" smtClean="0">
                <a:solidFill>
                  <a:srgbClr val="FF0000"/>
                </a:solidFill>
              </a:rPr>
              <a:t>Уголовная ответственность</a:t>
            </a:r>
          </a:p>
        </p:txBody>
      </p:sp>
      <p:sp>
        <p:nvSpPr>
          <p:cNvPr id="24579" name="Содержимое 2"/>
          <p:cNvSpPr>
            <a:spLocks noGrp="1"/>
          </p:cNvSpPr>
          <p:nvPr>
            <p:ph idx="1"/>
          </p:nvPr>
        </p:nvSpPr>
        <p:spPr/>
        <p:txBody>
          <a:bodyPr/>
          <a:lstStyle/>
          <a:p>
            <a:pPr eaLnBrk="1" hangingPunct="1"/>
            <a:r>
              <a:rPr lang="ru-RU" sz="3600" b="1" smtClean="0"/>
              <a:t>Добровольность вступления в половое сношение с носителем ВИЧ-инфекции, при котором возникает опасность заражения, не освобождает виновного от</a:t>
            </a:r>
            <a:br>
              <a:rPr lang="ru-RU" sz="3600" b="1" smtClean="0"/>
            </a:br>
            <a:r>
              <a:rPr lang="ru-RU" sz="3600" b="1" smtClean="0"/>
              <a:t>уголовной ответственности (п.6 ком. к</a:t>
            </a:r>
            <a:br>
              <a:rPr lang="ru-RU" sz="3600" b="1" smtClean="0"/>
            </a:br>
            <a:r>
              <a:rPr lang="ru-RU" sz="3600" b="1" smtClean="0"/>
              <a:t>ст.122 УК)</a:t>
            </a:r>
          </a:p>
        </p:txBody>
      </p:sp>
      <p:pic>
        <p:nvPicPr>
          <p:cNvPr id="24580" name="Picture 10"/>
          <p:cNvPicPr>
            <a:picLocks noChangeAspect="1" noChangeArrowheads="1"/>
          </p:cNvPicPr>
          <p:nvPr/>
        </p:nvPicPr>
        <p:blipFill>
          <a:blip r:embed="rId2" cstate="print"/>
          <a:srcRect/>
          <a:stretch>
            <a:fillRect/>
          </a:stretch>
        </p:blipFill>
        <p:spPr bwMode="auto">
          <a:xfrm>
            <a:off x="7143750" y="214313"/>
            <a:ext cx="1501775" cy="190817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pPr algn="l" eaLnBrk="1" hangingPunct="1"/>
            <a:r>
              <a:rPr lang="ru-RU" b="1" smtClean="0">
                <a:solidFill>
                  <a:srgbClr val="FF0000"/>
                </a:solidFill>
              </a:rPr>
              <a:t>Субъект преступления</a:t>
            </a:r>
          </a:p>
        </p:txBody>
      </p:sp>
      <p:sp>
        <p:nvSpPr>
          <p:cNvPr id="25603" name="Содержимое 2"/>
          <p:cNvSpPr>
            <a:spLocks noGrp="1"/>
          </p:cNvSpPr>
          <p:nvPr>
            <p:ph idx="1"/>
          </p:nvPr>
        </p:nvSpPr>
        <p:spPr/>
        <p:txBody>
          <a:bodyPr/>
          <a:lstStyle/>
          <a:p>
            <a:pPr eaLnBrk="1" hangingPunct="1"/>
            <a:r>
              <a:rPr lang="ru-RU" sz="1900" b="1" smtClean="0"/>
              <a:t>Субъектом преступлений, предусмотренных ч. 1 и ч. 2 ст. 122 УК, может</a:t>
            </a:r>
            <a:br>
              <a:rPr lang="ru-RU" sz="1900" b="1" smtClean="0"/>
            </a:br>
            <a:r>
              <a:rPr lang="ru-RU" sz="1900" b="1" smtClean="0"/>
              <a:t>быть только лицо, знавшее о наличии у него ВИЧ-инфекции.</a:t>
            </a:r>
          </a:p>
          <a:p>
            <a:pPr eaLnBrk="1" hangingPunct="1"/>
            <a:r>
              <a:rPr lang="ru-RU" sz="1900" b="1" smtClean="0"/>
              <a:t> Возраст наступления уголовной ответственности - с 16 лет. (п.7 ком. к ст.122 УК).</a:t>
            </a:r>
          </a:p>
          <a:p>
            <a:pPr eaLnBrk="1" hangingPunct="1"/>
            <a:r>
              <a:rPr lang="ru-RU" sz="1900" b="1" smtClean="0"/>
              <a:t>Субъектами преступления, предусмотренного ч. 4 ст. 122 УК, являются, по общему правилу, </a:t>
            </a:r>
            <a:r>
              <a:rPr lang="ru-RU" sz="1900" b="1" smtClean="0">
                <a:solidFill>
                  <a:srgbClr val="FF0000"/>
                </a:solidFill>
              </a:rPr>
              <a:t>медицинские работники, работники станций переливания крови, работники аптек (фармацевты),</a:t>
            </a:r>
            <a:r>
              <a:rPr lang="ru-RU" sz="1900" b="1" smtClean="0"/>
              <a:t> нарушившие в данном конкретном случае профессиональные обязанности, что привело к заражению лица ВИЧ-инфекцией.</a:t>
            </a:r>
          </a:p>
          <a:p>
            <a:pPr eaLnBrk="1" hangingPunct="1"/>
            <a:r>
              <a:rPr lang="ru-RU" sz="1900" b="1" smtClean="0"/>
              <a:t>Субъективная сторона этого преступления - </a:t>
            </a:r>
            <a:r>
              <a:rPr lang="ru-RU" sz="1900" b="1" smtClean="0">
                <a:solidFill>
                  <a:srgbClr val="FF0000"/>
                </a:solidFill>
              </a:rPr>
              <a:t>неосторожность в виде как</a:t>
            </a:r>
            <a:br>
              <a:rPr lang="ru-RU" sz="1900" b="1" smtClean="0">
                <a:solidFill>
                  <a:srgbClr val="FF0000"/>
                </a:solidFill>
              </a:rPr>
            </a:br>
            <a:r>
              <a:rPr lang="ru-RU" sz="1900" b="1" smtClean="0">
                <a:solidFill>
                  <a:srgbClr val="FF0000"/>
                </a:solidFill>
              </a:rPr>
              <a:t>небрежности, так и легкомыслия.</a:t>
            </a:r>
            <a:r>
              <a:rPr lang="ru-RU" sz="1900" b="1" smtClean="0"/>
              <a:t> При наличии умысла ответственность</a:t>
            </a:r>
            <a:br>
              <a:rPr lang="ru-RU" sz="1900" b="1" smtClean="0"/>
            </a:br>
            <a:r>
              <a:rPr lang="ru-RU" sz="1900" b="1" smtClean="0"/>
              <a:t>наступает по совокупности преступлений, включая причинение тяжкого вреда здоровью.(п.9 ком. к ст.122 УК).</a:t>
            </a:r>
          </a:p>
        </p:txBody>
      </p:sp>
      <p:pic>
        <p:nvPicPr>
          <p:cNvPr id="25604" name="Picture 23"/>
          <p:cNvPicPr>
            <a:picLocks noChangeAspect="1" noChangeArrowheads="1"/>
          </p:cNvPicPr>
          <p:nvPr/>
        </p:nvPicPr>
        <p:blipFill>
          <a:blip r:embed="rId2" cstate="print"/>
          <a:srcRect/>
          <a:stretch>
            <a:fillRect/>
          </a:stretch>
        </p:blipFill>
        <p:spPr bwMode="auto">
          <a:xfrm>
            <a:off x="7000875" y="214313"/>
            <a:ext cx="1500188" cy="140335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1"/>
          <p:cNvSpPr>
            <a:spLocks noGrp="1"/>
          </p:cNvSpPr>
          <p:nvPr>
            <p:ph type="title"/>
          </p:nvPr>
        </p:nvSpPr>
        <p:spPr/>
        <p:txBody>
          <a:bodyPr/>
          <a:lstStyle/>
          <a:p>
            <a:pPr eaLnBrk="1" hangingPunct="1"/>
            <a:r>
              <a:rPr lang="ru-RU" b="1" smtClean="0">
                <a:solidFill>
                  <a:srgbClr val="FF0000"/>
                </a:solidFill>
              </a:rPr>
              <a:t>Насильственные действия</a:t>
            </a:r>
          </a:p>
        </p:txBody>
      </p:sp>
      <p:sp>
        <p:nvSpPr>
          <p:cNvPr id="3" name="Содержимое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ru-RU" b="1" dirty="0" smtClean="0"/>
              <a:t>При изнасиловании, насильственных действиях сексуального</a:t>
            </a:r>
            <a:br>
              <a:rPr lang="ru-RU" b="1" dirty="0" smtClean="0"/>
            </a:br>
            <a:r>
              <a:rPr lang="ru-RU" b="1" dirty="0" smtClean="0"/>
              <a:t>характера, половом сношении с лицом, заведомо не достигшим четырнадцати</a:t>
            </a:r>
            <a:br>
              <a:rPr lang="ru-RU" b="1" dirty="0" smtClean="0"/>
            </a:br>
            <a:r>
              <a:rPr lang="ru-RU" b="1" dirty="0" smtClean="0"/>
              <a:t>лет, а также при развратных действиях в отношении такого лица при заражении</a:t>
            </a:r>
            <a:br>
              <a:rPr lang="ru-RU" b="1" dirty="0" smtClean="0"/>
            </a:br>
            <a:r>
              <a:rPr lang="ru-RU" b="1" dirty="0" smtClean="0"/>
              <a:t>партнера ВИЧ-инфекцией (ч. 2 ст. 122 УК) действия виновного подлежат</a:t>
            </a:r>
            <a:br>
              <a:rPr lang="ru-RU" b="1" dirty="0" smtClean="0"/>
            </a:br>
            <a:r>
              <a:rPr lang="ru-RU" b="1" dirty="0" smtClean="0"/>
              <a:t>квалификации по совокупности этих преступлений.(п.10 ком к ст.122 УК).</a:t>
            </a:r>
            <a:br>
              <a:rPr lang="ru-RU" b="1" dirty="0" smtClean="0"/>
            </a:br>
            <a:endParaRPr lang="ru-RU" b="1"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pPr eaLnBrk="1" hangingPunct="1"/>
            <a:r>
              <a:rPr lang="ru-RU" b="1" smtClean="0">
                <a:solidFill>
                  <a:srgbClr val="FF0000"/>
                </a:solidFill>
              </a:rPr>
              <a:t>Вывод</a:t>
            </a:r>
          </a:p>
        </p:txBody>
      </p:sp>
      <p:sp>
        <p:nvSpPr>
          <p:cNvPr id="27651" name="Содержимое 2"/>
          <p:cNvSpPr>
            <a:spLocks noGrp="1"/>
          </p:cNvSpPr>
          <p:nvPr>
            <p:ph idx="1"/>
          </p:nvPr>
        </p:nvSpPr>
        <p:spPr/>
        <p:txBody>
          <a:bodyPr/>
          <a:lstStyle/>
          <a:p>
            <a:pPr eaLnBrk="1" hangingPunct="1"/>
            <a:r>
              <a:rPr lang="ru-RU" sz="2000" b="1" dirty="0" smtClean="0"/>
              <a:t>Таким образом, рассматривая проблему наказания за заражение ВИЧ- инфекцией и венерическими заболеваниями, мы неизбежно сталкиваемся с большими трудностями в плане правовой оценки того или иного факта, повлекшего заражение лица (или группы лиц) ВИЧ-инфекцией или венерическими заболеваниями.</a:t>
            </a:r>
          </a:p>
          <a:p>
            <a:pPr eaLnBrk="1" hangingPunct="1"/>
            <a:r>
              <a:rPr lang="ru-RU" sz="2000" b="1" dirty="0" smtClean="0"/>
              <a:t> Безусловно, невозможно оценить подобное деяние только лишь с позиции только заражения, не принимая во внимания ни </a:t>
            </a:r>
            <a:r>
              <a:rPr lang="ru-RU" sz="2000" b="1" dirty="0" err="1" smtClean="0"/>
              <a:t>психолоического</a:t>
            </a:r>
            <a:r>
              <a:rPr lang="ru-RU" sz="2000" b="1" dirty="0" smtClean="0"/>
              <a:t> состояния (как субъекта, так и объекта), ни сопутствующих обстоятельств  (возможность психологического или физического принуждения никогда нельзя сразу «отметать»), ни возможность умышленного заражения (как состав преступления).</a:t>
            </a:r>
          </a:p>
          <a:p>
            <a:pPr eaLnBrk="1" hangingPunct="1"/>
            <a:r>
              <a:rPr lang="ru-RU" sz="2000" b="1" dirty="0" smtClean="0"/>
              <a:t>Поэтому, оценка подобных деяний неизбежно сопряжена с глубоким многогранным анализом причин, механизмов и следствий случаев заражения ВИЧ-инфекцией и венерическими заболеваниями.</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Заражение венерической болезнью</a:t>
            </a:r>
          </a:p>
        </p:txBody>
      </p:sp>
      <p:sp>
        <p:nvSpPr>
          <p:cNvPr id="3" name="Содержимое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ru-RU" b="1" dirty="0" smtClean="0"/>
              <a:t>Под заражением венерической болезнью следует понимать </a:t>
            </a:r>
            <a:r>
              <a:rPr lang="ru-RU" b="1" i="1" dirty="0" smtClean="0">
                <a:solidFill>
                  <a:srgbClr val="FF0000"/>
                </a:solidFill>
              </a:rPr>
              <a:t>передачу этой болезни</a:t>
            </a:r>
            <a:br>
              <a:rPr lang="ru-RU" b="1" i="1" dirty="0" smtClean="0">
                <a:solidFill>
                  <a:srgbClr val="FF0000"/>
                </a:solidFill>
              </a:rPr>
            </a:br>
            <a:r>
              <a:rPr lang="ru-RU" b="1" i="1" dirty="0" smtClean="0">
                <a:solidFill>
                  <a:srgbClr val="FF0000"/>
                </a:solidFill>
              </a:rPr>
              <a:t>лицом, знавшим о наличии у него такой болезни, путем совершения любых</a:t>
            </a:r>
            <a:br>
              <a:rPr lang="ru-RU" b="1" i="1" dirty="0" smtClean="0">
                <a:solidFill>
                  <a:srgbClr val="FF0000"/>
                </a:solidFill>
              </a:rPr>
            </a:br>
            <a:r>
              <a:rPr lang="ru-RU" b="1" i="1" dirty="0" smtClean="0">
                <a:solidFill>
                  <a:srgbClr val="FF0000"/>
                </a:solidFill>
              </a:rPr>
              <a:t>действий, которые, по общему правилу, ведут к заражению</a:t>
            </a:r>
            <a:r>
              <a:rPr lang="ru-RU" b="1" dirty="0" smtClean="0"/>
              <a:t>: несоблюдение иных гигиенических правил лицом, страдающим венерическим заболеванием (п.2 ком.</a:t>
            </a:r>
            <a:br>
              <a:rPr lang="ru-RU" b="1" dirty="0" smtClean="0"/>
            </a:br>
            <a:r>
              <a:rPr lang="ru-RU" b="1" dirty="0" smtClean="0"/>
              <a:t>к ст.121 УК РФ)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Заражение венерической болезнью</a:t>
            </a:r>
            <a:endParaRPr lang="ru-RU" dirty="0" smtClean="0"/>
          </a:p>
        </p:txBody>
      </p:sp>
      <p:pic>
        <p:nvPicPr>
          <p:cNvPr id="6147" name="Picture 10"/>
          <p:cNvPicPr>
            <a:picLocks noGrp="1" noChangeAspect="1" noChangeArrowheads="1"/>
          </p:cNvPicPr>
          <p:nvPr>
            <p:ph idx="1"/>
          </p:nvPr>
        </p:nvPicPr>
        <p:blipFill>
          <a:blip r:embed="rId2" cstate="print"/>
          <a:srcRect/>
          <a:stretch>
            <a:fillRect/>
          </a:stretch>
        </p:blipFill>
        <p:spPr>
          <a:xfrm>
            <a:off x="571500" y="1285875"/>
            <a:ext cx="4214813" cy="4500563"/>
          </a:xfrm>
          <a:noFill/>
        </p:spPr>
      </p:pic>
      <p:sp>
        <p:nvSpPr>
          <p:cNvPr id="6148" name="TextBox 4"/>
          <p:cNvSpPr txBox="1">
            <a:spLocks noChangeArrowheads="1"/>
          </p:cNvSpPr>
          <p:nvPr/>
        </p:nvSpPr>
        <p:spPr bwMode="auto">
          <a:xfrm>
            <a:off x="4714875" y="1857375"/>
            <a:ext cx="3857625" cy="2308225"/>
          </a:xfrm>
          <a:prstGeom prst="rect">
            <a:avLst/>
          </a:prstGeom>
          <a:noFill/>
          <a:ln w="9525">
            <a:noFill/>
            <a:miter lim="800000"/>
            <a:headEnd/>
            <a:tailEnd/>
          </a:ln>
        </p:spPr>
        <p:txBody>
          <a:bodyPr>
            <a:spAutoFit/>
          </a:bodyPr>
          <a:lstStyle/>
          <a:p>
            <a:pPr algn="ctr"/>
            <a:r>
              <a:rPr lang="ru-RU" sz="4800" b="1">
                <a:latin typeface="Calibri" pitchFamily="34" charset="0"/>
              </a:rPr>
              <a:t>совершение</a:t>
            </a:r>
            <a:br>
              <a:rPr lang="ru-RU" sz="4800" b="1">
                <a:latin typeface="Calibri" pitchFamily="34" charset="0"/>
              </a:rPr>
            </a:br>
            <a:r>
              <a:rPr lang="ru-RU" sz="4800" b="1">
                <a:latin typeface="Calibri" pitchFamily="34" charset="0"/>
              </a:rPr>
              <a:t>полового акта</a:t>
            </a:r>
            <a:endParaRPr lang="ru-RU" sz="480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Заражение венерической болезнью</a:t>
            </a:r>
            <a:endParaRPr lang="ru-RU" dirty="0" smtClean="0"/>
          </a:p>
        </p:txBody>
      </p:sp>
      <p:sp>
        <p:nvSpPr>
          <p:cNvPr id="7171" name="Содержимое 2"/>
          <p:cNvSpPr>
            <a:spLocks noGrp="1"/>
          </p:cNvSpPr>
          <p:nvPr>
            <p:ph idx="1"/>
          </p:nvPr>
        </p:nvSpPr>
        <p:spPr>
          <a:xfrm>
            <a:off x="5072063" y="1600200"/>
            <a:ext cx="3614737" cy="4525963"/>
          </a:xfrm>
        </p:spPr>
        <p:txBody>
          <a:bodyPr/>
          <a:lstStyle/>
          <a:p>
            <a:pPr algn="ctr" eaLnBrk="1" hangingPunct="1">
              <a:buFont typeface="Arial" charset="0"/>
              <a:buNone/>
            </a:pPr>
            <a:r>
              <a:rPr lang="ru-RU" sz="5400" b="1" smtClean="0"/>
              <a:t> </a:t>
            </a:r>
          </a:p>
          <a:p>
            <a:pPr algn="ctr" eaLnBrk="1" hangingPunct="1">
              <a:buFont typeface="Arial" charset="0"/>
              <a:buNone/>
            </a:pPr>
            <a:r>
              <a:rPr lang="ru-RU" sz="5400" b="1" smtClean="0"/>
              <a:t>поцелуи</a:t>
            </a:r>
            <a:endParaRPr lang="ru-RU" sz="5400" smtClean="0"/>
          </a:p>
        </p:txBody>
      </p:sp>
      <p:pic>
        <p:nvPicPr>
          <p:cNvPr id="7172" name="Picture 6"/>
          <p:cNvPicPr>
            <a:picLocks noChangeAspect="1" noChangeArrowheads="1"/>
          </p:cNvPicPr>
          <p:nvPr/>
        </p:nvPicPr>
        <p:blipFill>
          <a:blip r:embed="rId2" cstate="print"/>
          <a:srcRect/>
          <a:stretch>
            <a:fillRect/>
          </a:stretch>
        </p:blipFill>
        <p:spPr bwMode="auto">
          <a:xfrm>
            <a:off x="857250" y="2000250"/>
            <a:ext cx="3816350" cy="35972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Заражение венерической болезнью</a:t>
            </a:r>
            <a:endParaRPr lang="ru-RU" dirty="0" smtClean="0"/>
          </a:p>
        </p:txBody>
      </p:sp>
      <p:pic>
        <p:nvPicPr>
          <p:cNvPr id="8195" name="Picture 6"/>
          <p:cNvPicPr>
            <a:picLocks noGrp="1" noChangeAspect="1" noChangeArrowheads="1"/>
          </p:cNvPicPr>
          <p:nvPr>
            <p:ph idx="1"/>
          </p:nvPr>
        </p:nvPicPr>
        <p:blipFill>
          <a:blip r:embed="rId2" cstate="print"/>
          <a:srcRect/>
          <a:stretch>
            <a:fillRect/>
          </a:stretch>
        </p:blipFill>
        <p:spPr>
          <a:xfrm>
            <a:off x="857250" y="1785938"/>
            <a:ext cx="3978275" cy="3563937"/>
          </a:xfrm>
          <a:noFill/>
        </p:spPr>
      </p:pic>
      <p:sp>
        <p:nvSpPr>
          <p:cNvPr id="8196" name="TextBox 5"/>
          <p:cNvSpPr txBox="1">
            <a:spLocks noChangeArrowheads="1"/>
          </p:cNvSpPr>
          <p:nvPr/>
        </p:nvSpPr>
        <p:spPr bwMode="auto">
          <a:xfrm>
            <a:off x="5214938" y="1857375"/>
            <a:ext cx="3571875" cy="2124075"/>
          </a:xfrm>
          <a:prstGeom prst="rect">
            <a:avLst/>
          </a:prstGeom>
          <a:noFill/>
          <a:ln w="9525">
            <a:noFill/>
            <a:miter lim="800000"/>
            <a:headEnd/>
            <a:tailEnd/>
          </a:ln>
        </p:spPr>
        <p:txBody>
          <a:bodyPr>
            <a:spAutoFit/>
          </a:bodyPr>
          <a:lstStyle/>
          <a:p>
            <a:pPr algn="ctr"/>
            <a:r>
              <a:rPr lang="ru-RU" sz="4400" b="1">
                <a:latin typeface="Calibri" pitchFamily="34" charset="0"/>
              </a:rPr>
              <a:t>питание из одной посуды</a:t>
            </a:r>
            <a:endParaRPr lang="ru-RU" sz="4400">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Заражение венерической болезнью</a:t>
            </a:r>
            <a:endParaRPr lang="ru-RU" dirty="0" smtClean="0"/>
          </a:p>
        </p:txBody>
      </p:sp>
      <p:pic>
        <p:nvPicPr>
          <p:cNvPr id="9219" name="Picture 6"/>
          <p:cNvPicPr>
            <a:picLocks noGrp="1" noChangeAspect="1" noChangeArrowheads="1"/>
          </p:cNvPicPr>
          <p:nvPr>
            <p:ph idx="1"/>
          </p:nvPr>
        </p:nvPicPr>
        <p:blipFill>
          <a:blip r:embed="rId2" cstate="print"/>
          <a:srcRect/>
          <a:stretch>
            <a:fillRect/>
          </a:stretch>
        </p:blipFill>
        <p:spPr>
          <a:xfrm>
            <a:off x="214313" y="1714500"/>
            <a:ext cx="2505075" cy="2543175"/>
          </a:xfrm>
          <a:noFill/>
        </p:spPr>
      </p:pic>
      <p:pic>
        <p:nvPicPr>
          <p:cNvPr id="9220" name="Picture 8"/>
          <p:cNvPicPr>
            <a:picLocks noChangeAspect="1" noChangeArrowheads="1"/>
          </p:cNvPicPr>
          <p:nvPr/>
        </p:nvPicPr>
        <p:blipFill>
          <a:blip r:embed="rId3" cstate="print"/>
          <a:srcRect/>
          <a:stretch>
            <a:fillRect/>
          </a:stretch>
        </p:blipFill>
        <p:spPr bwMode="auto">
          <a:xfrm>
            <a:off x="2928938" y="2786063"/>
            <a:ext cx="2455862" cy="2663825"/>
          </a:xfrm>
          <a:prstGeom prst="rect">
            <a:avLst/>
          </a:prstGeom>
          <a:noFill/>
          <a:ln w="9525">
            <a:noFill/>
            <a:miter lim="800000"/>
            <a:headEnd/>
            <a:tailEnd/>
          </a:ln>
        </p:spPr>
      </p:pic>
      <p:sp>
        <p:nvSpPr>
          <p:cNvPr id="9221" name="TextBox 6"/>
          <p:cNvSpPr txBox="1">
            <a:spLocks noChangeArrowheads="1"/>
          </p:cNvSpPr>
          <p:nvPr/>
        </p:nvSpPr>
        <p:spPr bwMode="auto">
          <a:xfrm>
            <a:off x="5572125" y="1714500"/>
            <a:ext cx="3143250" cy="4524375"/>
          </a:xfrm>
          <a:prstGeom prst="rect">
            <a:avLst/>
          </a:prstGeom>
          <a:noFill/>
          <a:ln w="9525">
            <a:noFill/>
            <a:miter lim="800000"/>
            <a:headEnd/>
            <a:tailEnd/>
          </a:ln>
        </p:spPr>
        <p:txBody>
          <a:bodyPr>
            <a:spAutoFit/>
          </a:bodyPr>
          <a:lstStyle/>
          <a:p>
            <a:r>
              <a:rPr lang="ru-RU" sz="3600" b="1">
                <a:latin typeface="Calibri" pitchFamily="34" charset="0"/>
              </a:rPr>
              <a:t>несоблюдение иных гигиенических правил лицом, страдающим венерическим заболеванием</a:t>
            </a:r>
            <a:endParaRPr lang="ru-RU" sz="3600">
              <a:latin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solidFill>
                  <a:srgbClr val="FF0000"/>
                </a:solidFill>
              </a:rPr>
              <a:t>Что такое венерическое заболевание?</a:t>
            </a:r>
          </a:p>
        </p:txBody>
      </p:sp>
      <p:sp>
        <p:nvSpPr>
          <p:cNvPr id="3" name="Содержимое 2"/>
          <p:cNvSpPr>
            <a:spLocks noGrp="1"/>
          </p:cNvSpPr>
          <p:nvPr>
            <p:ph idx="1"/>
          </p:nvPr>
        </p:nvSpPr>
        <p:spPr/>
        <p:txBody>
          <a:bodyPr rtlCol="0">
            <a:normAutofit fontScale="85000" lnSpcReduction="10000"/>
          </a:bodyPr>
          <a:lstStyle/>
          <a:p>
            <a:pPr eaLnBrk="1" fontAlgn="auto" hangingPunct="1">
              <a:spcAft>
                <a:spcPts val="0"/>
              </a:spcAft>
              <a:buFont typeface="Arial" pitchFamily="34" charset="0"/>
              <a:buChar char="•"/>
              <a:defRPr/>
            </a:pPr>
            <a:r>
              <a:rPr lang="ru-RU" b="1" u="sng" dirty="0" smtClean="0">
                <a:solidFill>
                  <a:srgbClr val="FF0000"/>
                </a:solidFill>
              </a:rPr>
              <a:t>Венерические заболевания </a:t>
            </a:r>
            <a:r>
              <a:rPr lang="ru-RU" b="1" dirty="0" smtClean="0"/>
              <a:t>- это группа инфекционных заболеваний,</a:t>
            </a:r>
            <a:br>
              <a:rPr lang="ru-RU" b="1" dirty="0" smtClean="0"/>
            </a:br>
            <a:r>
              <a:rPr lang="ru-RU" b="1" dirty="0" smtClean="0"/>
              <a:t>передающихся преимущественно половым путем.</a:t>
            </a:r>
          </a:p>
          <a:p>
            <a:pPr eaLnBrk="1" fontAlgn="auto" hangingPunct="1">
              <a:spcAft>
                <a:spcPts val="0"/>
              </a:spcAft>
              <a:buFont typeface="Arial" pitchFamily="34" charset="0"/>
              <a:buChar char="•"/>
              <a:defRPr/>
            </a:pPr>
            <a:r>
              <a:rPr lang="ru-RU" b="1" dirty="0" smtClean="0"/>
              <a:t>К этим болезням относят: </a:t>
            </a:r>
            <a:r>
              <a:rPr lang="ru-RU" b="1" i="1" dirty="0" smtClean="0">
                <a:solidFill>
                  <a:srgbClr val="FF0000"/>
                </a:solidFill>
              </a:rPr>
              <a:t>сифилис, гонорею, мягкий шанкр, паховый лимфогранулематоз, венерическую гранулему и некоторые другие.</a:t>
            </a:r>
          </a:p>
          <a:p>
            <a:pPr eaLnBrk="1" fontAlgn="auto" hangingPunct="1">
              <a:spcAft>
                <a:spcPts val="0"/>
              </a:spcAft>
              <a:buFont typeface="Arial" pitchFamily="34" charset="0"/>
              <a:buChar char="•"/>
              <a:defRPr/>
            </a:pPr>
            <a:r>
              <a:rPr lang="ru-RU" b="1" dirty="0" smtClean="0"/>
              <a:t>Опасность их состоит в том, что они</a:t>
            </a:r>
            <a:br>
              <a:rPr lang="ru-RU" b="1" dirty="0" smtClean="0"/>
            </a:br>
            <a:r>
              <a:rPr lang="ru-RU" b="1" dirty="0" smtClean="0"/>
              <a:t>затрагивают скрытую от посторонних интимную сферу при широком распространении самолечения, передаются от одного человека другому </a:t>
            </a:r>
            <a:r>
              <a:rPr lang="ru-RU" b="1" u="sng" dirty="0" smtClean="0"/>
              <a:t>и неполовым путем.</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l" eaLnBrk="1" hangingPunct="1"/>
            <a:r>
              <a:rPr lang="ru-RU" b="1" smtClean="0">
                <a:solidFill>
                  <a:srgbClr val="FF0000"/>
                </a:solidFill>
              </a:rPr>
              <a:t>Симптомы сифилиса</a:t>
            </a:r>
          </a:p>
        </p:txBody>
      </p:sp>
      <p:sp>
        <p:nvSpPr>
          <p:cNvPr id="11267" name="Rectangle 3"/>
          <p:cNvSpPr>
            <a:spLocks noGrp="1" noChangeArrowheads="1"/>
          </p:cNvSpPr>
          <p:nvPr>
            <p:ph type="body" idx="1"/>
          </p:nvPr>
        </p:nvSpPr>
        <p:spPr/>
        <p:txBody>
          <a:bodyPr/>
          <a:lstStyle/>
          <a:p>
            <a:pPr algn="ctr" eaLnBrk="1" hangingPunct="1">
              <a:buFont typeface="Wingdings" pitchFamily="2" charset="2"/>
              <a:buNone/>
            </a:pPr>
            <a:r>
              <a:rPr lang="ru-RU" b="1" smtClean="0"/>
              <a:t>Выделяют 4 периода:</a:t>
            </a:r>
          </a:p>
          <a:p>
            <a:pPr eaLnBrk="1" hangingPunct="1"/>
            <a:r>
              <a:rPr lang="ru-RU" b="1" smtClean="0"/>
              <a:t>инкубационный </a:t>
            </a:r>
          </a:p>
          <a:p>
            <a:pPr eaLnBrk="1" hangingPunct="1"/>
            <a:r>
              <a:rPr lang="ru-RU" b="1" smtClean="0"/>
              <a:t>первичный </a:t>
            </a:r>
          </a:p>
          <a:p>
            <a:pPr eaLnBrk="1" hangingPunct="1"/>
            <a:r>
              <a:rPr lang="ru-RU" b="1" smtClean="0"/>
              <a:t>вторичный</a:t>
            </a:r>
          </a:p>
          <a:p>
            <a:pPr eaLnBrk="1" hangingPunct="1"/>
            <a:r>
              <a:rPr lang="ru-RU" b="1" smtClean="0"/>
              <a:t>третичный</a:t>
            </a:r>
          </a:p>
        </p:txBody>
      </p:sp>
      <p:sp>
        <p:nvSpPr>
          <p:cNvPr id="11268" name="Line 4"/>
          <p:cNvSpPr>
            <a:spLocks noChangeShapeType="1"/>
          </p:cNvSpPr>
          <p:nvPr/>
        </p:nvSpPr>
        <p:spPr bwMode="auto">
          <a:xfrm>
            <a:off x="2484438" y="2133600"/>
            <a:ext cx="4032250" cy="0"/>
          </a:xfrm>
          <a:prstGeom prst="line">
            <a:avLst/>
          </a:prstGeom>
          <a:noFill/>
          <a:ln w="9525">
            <a:solidFill>
              <a:schemeClr val="tx1"/>
            </a:solidFill>
            <a:round/>
            <a:headEnd/>
            <a:tailEnd/>
          </a:ln>
        </p:spPr>
        <p:txBody>
          <a:bodyPr/>
          <a:lstStyle/>
          <a:p>
            <a:endParaRPr lang="ru-RU"/>
          </a:p>
        </p:txBody>
      </p:sp>
      <p:pic>
        <p:nvPicPr>
          <p:cNvPr id="60421" name="Picture 5" descr="1385"/>
          <p:cNvPicPr>
            <a:picLocks noChangeAspect="1" noChangeArrowheads="1"/>
          </p:cNvPicPr>
          <p:nvPr/>
        </p:nvPicPr>
        <p:blipFill>
          <a:blip r:embed="rId2" cstate="print"/>
          <a:srcRect/>
          <a:stretch>
            <a:fillRect/>
          </a:stretch>
        </p:blipFill>
        <p:spPr bwMode="auto">
          <a:xfrm>
            <a:off x="5715000" y="2786063"/>
            <a:ext cx="2914650" cy="2152650"/>
          </a:xfrm>
          <a:prstGeom prst="rect">
            <a:avLst/>
          </a:prstGeom>
          <a:noFill/>
          <a:ln w="38100">
            <a:solidFill>
              <a:srgbClr val="000000"/>
            </a:solidFill>
            <a:miter lim="800000"/>
            <a:headEnd/>
            <a:tailEnd/>
          </a:ln>
        </p:spPr>
      </p:pic>
      <p:pic>
        <p:nvPicPr>
          <p:cNvPr id="60422" name="Picture 6" descr="chancrehand"/>
          <p:cNvPicPr>
            <a:picLocks noChangeAspect="1" noChangeArrowheads="1"/>
          </p:cNvPicPr>
          <p:nvPr/>
        </p:nvPicPr>
        <p:blipFill>
          <a:blip r:embed="rId3" cstate="print"/>
          <a:srcRect/>
          <a:stretch>
            <a:fillRect/>
          </a:stretch>
        </p:blipFill>
        <p:spPr bwMode="auto">
          <a:xfrm>
            <a:off x="3000375" y="3429000"/>
            <a:ext cx="3910013" cy="3033713"/>
          </a:xfrm>
          <a:prstGeom prst="rect">
            <a:avLst/>
          </a:prstGeom>
          <a:noFill/>
          <a:ln w="38100">
            <a:solidFill>
              <a:srgbClr val="000000"/>
            </a:solidFill>
            <a:miter lim="800000"/>
            <a:headEnd/>
            <a:tailEnd/>
          </a:ln>
        </p:spPr>
      </p:pic>
      <p:pic>
        <p:nvPicPr>
          <p:cNvPr id="60423" name="Picture 7" descr="44985600_1244699403_sifilis6"/>
          <p:cNvPicPr>
            <a:picLocks noChangeAspect="1" noChangeArrowheads="1"/>
          </p:cNvPicPr>
          <p:nvPr/>
        </p:nvPicPr>
        <p:blipFill>
          <a:blip r:embed="rId4" cstate="print"/>
          <a:srcRect/>
          <a:stretch>
            <a:fillRect/>
          </a:stretch>
        </p:blipFill>
        <p:spPr bwMode="auto">
          <a:xfrm>
            <a:off x="4929188" y="3429000"/>
            <a:ext cx="2232025" cy="3203575"/>
          </a:xfrm>
          <a:prstGeom prst="rect">
            <a:avLst/>
          </a:prstGeom>
          <a:noFill/>
          <a:ln w="38100">
            <a:solidFill>
              <a:srgbClr val="000000"/>
            </a:solidFill>
            <a:miter lim="800000"/>
            <a:headEnd/>
            <a:tailEnd/>
          </a:ln>
        </p:spPr>
      </p:pic>
      <p:pic>
        <p:nvPicPr>
          <p:cNvPr id="8" name="Picture 6" descr="sifilis6"/>
          <p:cNvPicPr>
            <a:picLocks noChangeAspect="1" noChangeArrowheads="1"/>
          </p:cNvPicPr>
          <p:nvPr/>
        </p:nvPicPr>
        <p:blipFill>
          <a:blip r:embed="rId5" cstate="print"/>
          <a:srcRect/>
          <a:stretch>
            <a:fillRect/>
          </a:stretch>
        </p:blipFill>
        <p:spPr bwMode="auto">
          <a:xfrm>
            <a:off x="6929438" y="357188"/>
            <a:ext cx="1565275" cy="2087562"/>
          </a:xfrm>
          <a:prstGeom prst="rect">
            <a:avLst/>
          </a:prstGeom>
          <a:noFill/>
          <a:ln w="28575">
            <a:solidFill>
              <a:srgbClr val="000000"/>
            </a:solidFill>
            <a:miter lim="800000"/>
            <a:headEnd/>
            <a:tailEnd/>
          </a:ln>
        </p:spPr>
      </p:pic>
      <p:pic>
        <p:nvPicPr>
          <p:cNvPr id="9" name="Picture 6" descr="sif"/>
          <p:cNvPicPr>
            <a:picLocks noChangeAspect="1" noChangeArrowheads="1"/>
          </p:cNvPicPr>
          <p:nvPr/>
        </p:nvPicPr>
        <p:blipFill>
          <a:blip r:embed="rId6" cstate="print"/>
          <a:srcRect/>
          <a:stretch>
            <a:fillRect/>
          </a:stretch>
        </p:blipFill>
        <p:spPr bwMode="auto">
          <a:xfrm>
            <a:off x="285750" y="4714875"/>
            <a:ext cx="2419350" cy="1763713"/>
          </a:xfrm>
          <a:prstGeom prst="rect">
            <a:avLst/>
          </a:prstGeom>
          <a:noFill/>
          <a:ln w="9525">
            <a:noFill/>
            <a:miter lim="800000"/>
            <a:headEnd/>
            <a:tailEnd/>
          </a:ln>
        </p:spPr>
      </p:pic>
      <p:pic>
        <p:nvPicPr>
          <p:cNvPr id="10" name="Picture 17" descr="3"/>
          <p:cNvPicPr>
            <a:picLocks noChangeAspect="1" noChangeArrowheads="1"/>
          </p:cNvPicPr>
          <p:nvPr/>
        </p:nvPicPr>
        <p:blipFill>
          <a:blip r:embed="rId7" cstate="print"/>
          <a:srcRect/>
          <a:stretch>
            <a:fillRect/>
          </a:stretch>
        </p:blipFill>
        <p:spPr bwMode="auto">
          <a:xfrm>
            <a:off x="285750" y="1143000"/>
            <a:ext cx="1841500" cy="1044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421"/>
                                        </p:tgtEl>
                                        <p:attrNameLst>
                                          <p:attrName>style.visibility</p:attrName>
                                        </p:attrNameLst>
                                      </p:cBhvr>
                                      <p:to>
                                        <p:strVal val="visible"/>
                                      </p:to>
                                    </p:set>
                                    <p:animEffect transition="in" filter="fade">
                                      <p:cBhvr>
                                        <p:cTn id="7" dur="2000"/>
                                        <p:tgtEl>
                                          <p:spTgt spid="604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0422"/>
                                        </p:tgtEl>
                                        <p:attrNameLst>
                                          <p:attrName>style.visibility</p:attrName>
                                        </p:attrNameLst>
                                      </p:cBhvr>
                                      <p:to>
                                        <p:strVal val="visible"/>
                                      </p:to>
                                    </p:set>
                                    <p:animEffect transition="in" filter="fade">
                                      <p:cBhvr>
                                        <p:cTn id="12" dur="2000"/>
                                        <p:tgtEl>
                                          <p:spTgt spid="604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0423"/>
                                        </p:tgtEl>
                                        <p:attrNameLst>
                                          <p:attrName>style.visibility</p:attrName>
                                        </p:attrNameLst>
                                      </p:cBhvr>
                                      <p:to>
                                        <p:strVal val="visible"/>
                                      </p:to>
                                    </p:set>
                                    <p:animEffect transition="in" filter="fade">
                                      <p:cBhvr>
                                        <p:cTn id="17" dur="2000"/>
                                        <p:tgtEl>
                                          <p:spTgt spid="604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529</Words>
  <Application>Microsoft Office PowerPoint</Application>
  <PresentationFormat>Экран (4:3)</PresentationFormat>
  <Paragraphs>76</Paragraphs>
  <Slides>25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Ответственность за заражение заболеваниями  (ВИЧ, сифилис )</vt:lpstr>
      <vt:lpstr>Незнание закона никого не извиняет</vt:lpstr>
      <vt:lpstr>Заражение венерической болезнью</vt:lpstr>
      <vt:lpstr>Заражение венерической болезнью</vt:lpstr>
      <vt:lpstr>Заражение венерической болезнью</vt:lpstr>
      <vt:lpstr>Заражение венерической болезнью</vt:lpstr>
      <vt:lpstr>Заражение венерической болезнью</vt:lpstr>
      <vt:lpstr>Что такое венерическое заболевание?</vt:lpstr>
      <vt:lpstr>Симптомы сифилиса</vt:lpstr>
      <vt:lpstr>Гонорея</vt:lpstr>
      <vt:lpstr>Характер и тяжесть преступления</vt:lpstr>
      <vt:lpstr>Под деянием подразумевается</vt:lpstr>
      <vt:lpstr>ст.14 УК РФ</vt:lpstr>
      <vt:lpstr>Классификация преступлений</vt:lpstr>
      <vt:lpstr>Преступления, совершенные умышленно</vt:lpstr>
      <vt:lpstr>Обстоятельства </vt:lpstr>
      <vt:lpstr>Новое издании УК РФ</vt:lpstr>
      <vt:lpstr>Уголовная ответственность за заражение венерической болезнью</vt:lpstr>
      <vt:lpstr>Уголовная ответственность за заражение венерической болезнью</vt:lpstr>
      <vt:lpstr>Статья 122 УК РФ</vt:lpstr>
      <vt:lpstr>Опасность ВИЧ-инфекции</vt:lpstr>
      <vt:lpstr>Уголовная ответственность</vt:lpstr>
      <vt:lpstr>Субъект преступления</vt:lpstr>
      <vt:lpstr>Насильственные действия</vt:lpstr>
      <vt:lpstr>Вывод</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Ответственность за заражение заболеваниями  (ВИЧ, сифилис и др.)</dc:title>
  <dc:creator>Admin</dc:creator>
  <cp:lastModifiedBy>Николай</cp:lastModifiedBy>
  <cp:revision>16</cp:revision>
  <dcterms:created xsi:type="dcterms:W3CDTF">2012-01-26T20:20:43Z</dcterms:created>
  <dcterms:modified xsi:type="dcterms:W3CDTF">2013-04-29T11:19:43Z</dcterms:modified>
</cp:coreProperties>
</file>