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4411" r:id="rId2"/>
  </p:sldMasterIdLst>
  <p:sldIdLst>
    <p:sldId id="272" r:id="rId3"/>
    <p:sldId id="273" r:id="rId4"/>
    <p:sldId id="258" r:id="rId5"/>
    <p:sldId id="259" r:id="rId6"/>
    <p:sldId id="261" r:id="rId7"/>
    <p:sldId id="262" r:id="rId8"/>
    <p:sldId id="265" r:id="rId9"/>
    <p:sldId id="266" r:id="rId10"/>
    <p:sldId id="267" r:id="rId11"/>
    <p:sldId id="268" r:id="rId12"/>
    <p:sldId id="263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91" r:id="rId24"/>
    <p:sldId id="288" r:id="rId25"/>
    <p:sldId id="27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0" autoAdjust="0"/>
    <p:restoredTop sz="94660"/>
  </p:normalViewPr>
  <p:slideViewPr>
    <p:cSldViewPr>
      <p:cViewPr varScale="1">
        <p:scale>
          <a:sx n="97" d="100"/>
          <a:sy n="9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1"/>
              <a:ext cx="816" cy="3996"/>
              <a:chOff x="4944" y="-21"/>
              <a:chExt cx="816" cy="3996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1"/>
                <a:ext cx="480" cy="1452"/>
                <a:chOff x="5280" y="-21"/>
                <a:chExt cx="480" cy="1452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505" y="-22"/>
                  <a:ext cx="174" cy="176"/>
                  <a:chOff x="18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867" y="323"/>
                    <a:ext cx="1690" cy="2560"/>
                    <a:chOff x="18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6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1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8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8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62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5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100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4613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3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8AB4-F329-420F-A9A0-CEDEFA72690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E912A-FEF1-4A33-B203-7225977E0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C1C93-BDDA-43CD-A24F-713408E91436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68F36-BFAA-411E-BF29-4C7E998D7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4918-DCE4-4FD2-ABD5-D99EA16277A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15940-CDA7-4957-83E4-47ABEB58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00CE23-CFF0-4724-B080-B1F1381919B1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CE4241-75C7-423F-BA1D-F7CC562B0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3F0D3F-3DBB-45AE-A673-F7C5764B004E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E8622B-39EB-47C3-A3B6-6C12B80B4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9E8D63-32B4-441B-B430-3CE086DABB13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125390-097C-4D13-AD95-9D60A9BC5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E1B4F6-D4CE-4B3A-97C3-CCF526F5184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900FCE-4D79-41D4-9C9A-43E4FBB50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165583-090E-4391-9B37-01A720BF22C8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F3DB48-92B7-44BB-96F1-0BBB647A4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0D7FC4-A48F-4D3F-8B5E-7FF9F6FD09F2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11CB2D-76BB-4865-A959-A44FDA115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8C7F1B-4343-473D-BF64-EC83A8FBE9D1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0DD00E-9B1F-48DA-B80A-148F0B296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53FF74-757A-4865-A04E-73AF1276F69C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F835DB-71EB-4C9E-B0EB-0F5D9E184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59FBD-23B7-4E7A-AB0D-53CEE49CDBE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5D3D-C9DC-466C-B49B-435EAC515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A57DB5-BD7B-4A26-A333-9519E87B646E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EC7909-20D5-4671-B96C-5D87B5036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33B568-6225-4FAB-BE38-9D6429324967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996E89-A2F2-4597-970E-3D7A9ABE7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A040E9-A148-4710-A34A-DB3EC3F5BDB1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669E55-C385-4F6C-A627-F95669BAD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93D87-CDC5-43E9-B7D9-E1928223FED8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4E2DB-1020-459E-897C-DFE387106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25E5-A2EF-4CE8-A316-D5136FFFA82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892D8-0372-46DE-A41F-A5CDB46D6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BD601-4888-4594-9D12-712494F78BA8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29ACC-3E40-4587-A735-32E197D44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6045B-2931-4985-A8D3-64245E4067A4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98243-8CE8-4970-A97A-9C5A7B97C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8B73-4EF2-4683-8CE6-F8C2CCCF0B79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852DB-80BE-41C7-9960-57A285695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65D11-F79A-4A7B-9D88-236FCE05FC5D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EC80D-3BB2-42BB-9241-2CD14AF2F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0CC7C-4649-4B52-BAA9-0CA3AF4AA805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51CE-B32B-4B71-8F1A-DC1EE226D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505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06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506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318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506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861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4506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69" name="Freeform 13"/>
                  <p:cNvSpPr>
                    <a:spLocks/>
                  </p:cNvSpPr>
                  <p:nvPr/>
                </p:nvSpPr>
                <p:spPr bwMode="auto">
                  <a:xfrm>
                    <a:off x="2804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0" name="Freeform 14"/>
                  <p:cNvSpPr>
                    <a:spLocks/>
                  </p:cNvSpPr>
                  <p:nvPr/>
                </p:nvSpPr>
                <p:spPr bwMode="auto">
                  <a:xfrm>
                    <a:off x="2872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1" name="Freeform 15"/>
                  <p:cNvSpPr>
                    <a:spLocks/>
                  </p:cNvSpPr>
                  <p:nvPr/>
                </p:nvSpPr>
                <p:spPr bwMode="auto">
                  <a:xfrm>
                    <a:off x="2619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4507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4510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0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1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  <p:sp>
          <p:nvSpPr>
            <p:cNvPr id="4511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11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 sz="1800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11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A522AA8E-51A4-4AC4-97A4-0C3C15ACE0D0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4511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11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823B1D03-9BA4-4392-8572-A20BFE540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  <p:sldLayoutId id="2147484626" r:id="rId6"/>
    <p:sldLayoutId id="2147484627" r:id="rId7"/>
    <p:sldLayoutId id="2147484628" r:id="rId8"/>
    <p:sldLayoutId id="2147484629" r:id="rId9"/>
    <p:sldLayoutId id="2147484630" r:id="rId10"/>
    <p:sldLayoutId id="214748463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68E9F693-8180-432E-9C80-511CCDBAC7BA}" type="datetimeFigureOut">
              <a:rPr lang="ru-RU"/>
              <a:pPr>
                <a:defRPr/>
              </a:pPr>
              <a:t>03.05.2012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B297C4E1-738D-49B8-B85A-6C2BD0B30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../../../&#1057;&#1045;&#1056;&#1043;&#1045;&#1049;/&#1052;&#1086;&#1080;%20&#1076;&#1086;&#1082;&#1091;&#1084;&#1077;&#1085;&#1090;&#1099;/&#1050;&#1054;&#1051;&#1054;&#1057;&#1054;&#1050;.doc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dolyna.kiev.ua/node/78/votesupdown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5449850"/>
            <a:ext cx="6246869" cy="14081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1400" b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1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Автор проекта:</a:t>
            </a:r>
          </a:p>
          <a:p>
            <a:pPr eaLnBrk="1" hangingPunct="1">
              <a:buFontTx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воспитатель МДОУ </a:t>
            </a:r>
            <a:r>
              <a:rPr lang="ru-RU" sz="1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/с «Колосок» с. 1-Березовка Корсакова Наталья Владимировна </a:t>
            </a:r>
            <a:endPara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5603" name="Picture 6" descr="MCj042343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357562"/>
            <a:ext cx="3984635" cy="273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1692275" y="1916113"/>
            <a:ext cx="6911975" cy="865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1357313"/>
            <a:ext cx="747712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«Хлеб - всему голова»</a:t>
            </a:r>
            <a:r>
              <a:rPr lang="ru-RU" sz="3600" dirty="0" smtClean="0"/>
              <a:t> </a:t>
            </a:r>
          </a:p>
        </p:txBody>
      </p:sp>
      <p:sp>
        <p:nvSpPr>
          <p:cNvPr id="6" name="Рамка 5"/>
          <p:cNvSpPr/>
          <p:nvPr/>
        </p:nvSpPr>
        <p:spPr bwMode="auto">
          <a:xfrm>
            <a:off x="3428992" y="0"/>
            <a:ext cx="1928826" cy="428604"/>
          </a:xfrm>
          <a:prstGeom prst="fram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914400" y="260350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3 неделя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8229600" cy="4530725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Составление таблицы – схемы с изображением последовательности выращивания хлебных злаков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Экология «Благоприятные условия для выращивания хорошего урожая»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Музыкально – театральная постановка сказки «Колосок» (на новый лад)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Рассматривание репродукций картин Т. Яблонская «Хлеб», «Лен»; С. Виноградов «На пашне»; С. Щедровская «Обед в поле»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Трудовое поручение на огороде ДОУ</a:t>
            </a:r>
            <a:endParaRPr lang="ru-RU" sz="2000" b="1" smtClean="0">
              <a:latin typeface="Book Antiqua" pitchFamily="18" charset="0"/>
              <a:hlinkClick r:id="rId2" action="ppaction://hlinkfile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781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4 неделя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8229600" cy="4530725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Рассматривание репродукций картин: А. Венецианова «На пашне», «Весна»; А. Платонов «Сенокос», «Жатва»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Занятие на тему: «Ржаной и пшеничный хлеб»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Работа с родителями: составление кроссворда в картинках по теме проекта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Опыты по выращиванию семян (ржи, пшеницы)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Экскурсия на поле детского сада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Праздник урожая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Почему человек не 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может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/>
                <a:latin typeface="Book Antiqua" pitchFamily="18" charset="0"/>
              </a:rPr>
              <a:t>обойтись без хлеба?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2800" b="1" smtClean="0">
              <a:latin typeface="Book Antiqua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2800" b="1" smtClean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latin typeface="Book Antiqua" pitchFamily="18" charset="0"/>
              </a:rPr>
              <a:t>Оказывается, хлеб богат витаминами, необходимыми для жизни и роста человека. Хлебные изделия не только вкусны, но и питательны. Хлеб мы едим каждый день, и он не приедается.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smtClean="0">
                <a:latin typeface="Book Antiqua" pitchFamily="18" charset="0"/>
              </a:rPr>
              <a:t>Как же его выращивают? Кого мы должны благодарить за хлеб на нашем столе?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229225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04813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800" b="1" smtClean="0">
                <a:latin typeface="Book Antiqua" pitchFamily="18" charset="0"/>
              </a:rPr>
              <a:t>Отправимся в небольшое путешествие на поле.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68313" y="1628775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4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37893" name="Picture 9" descr="IMG_0203_2-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500313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277813"/>
            <a:ext cx="8472487" cy="24368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Весной специальным трактором</a:t>
            </a:r>
            <a:r>
              <a:rPr lang="ru-RU" smtClean="0">
                <a:effectLst/>
                <a:latin typeface="Arial" charset="0"/>
              </a:rPr>
              <a:t> </a:t>
            </a:r>
            <a:r>
              <a:rPr lang="ru-RU" smtClean="0">
                <a:effectLst/>
              </a:rPr>
              <a:t>пашут землю и сеют пшеницу в землю. </a:t>
            </a:r>
          </a:p>
        </p:txBody>
      </p:sp>
      <p:pic>
        <p:nvPicPr>
          <p:cNvPr id="38915" name="Picture 5" descr="slide0002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500313"/>
            <a:ext cx="4429125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2508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Солнце светит, дождик идет. </a:t>
            </a:r>
            <a:br>
              <a:rPr lang="ru-RU" smtClean="0">
                <a:effectLst/>
              </a:rPr>
            </a:br>
            <a:r>
              <a:rPr lang="ru-RU" smtClean="0">
                <a:effectLst/>
              </a:rPr>
              <a:t>Вскоре на полях появляются зеленые ростки- всходы. </a:t>
            </a:r>
          </a:p>
        </p:txBody>
      </p:sp>
      <p:pic>
        <p:nvPicPr>
          <p:cNvPr id="39939" name="Picture 5" descr="slide0005_image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2786063"/>
            <a:ext cx="438785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793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Летом вырастают колоски, а в них много-много зерен. </a:t>
            </a:r>
          </a:p>
        </p:txBody>
      </p:sp>
      <p:pic>
        <p:nvPicPr>
          <p:cNvPr id="40963" name="Picture 5" descr="slide0006_image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2565400"/>
            <a:ext cx="3368675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08500"/>
            <a:ext cx="8229600" cy="17859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effectLst/>
              </a:rPr>
              <a:t> Осенью пшеница созревает и колоски убирают машинами- комбайнами.</a:t>
            </a:r>
          </a:p>
        </p:txBody>
      </p:sp>
      <p:pic>
        <p:nvPicPr>
          <p:cNvPr id="41987" name="Picture 6" descr="slide0007_image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571500"/>
            <a:ext cx="5138738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22939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200" smtClean="0">
                <a:effectLst/>
              </a:rPr>
              <a:t>Зернышки достают из колосков- обмолачивают. Вот сколько много получается зерна.</a:t>
            </a:r>
            <a:r>
              <a:rPr lang="ru-RU" smtClean="0">
                <a:effectLst/>
              </a:rPr>
              <a:t>  </a:t>
            </a:r>
          </a:p>
        </p:txBody>
      </p:sp>
      <p:pic>
        <p:nvPicPr>
          <p:cNvPr id="43011" name="Picture 5" descr="slide0008_image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3286125"/>
            <a:ext cx="41036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365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Затем зерно перетирают- мелят и получают муку. 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В муку добавляют воду и другие продукты и замешивают тесто. </a:t>
            </a:r>
          </a:p>
        </p:txBody>
      </p:sp>
      <p:pic>
        <p:nvPicPr>
          <p:cNvPr id="44035" name="Picture 5" descr="slide0013_image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3284538"/>
            <a:ext cx="338455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Вопросы: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Book Antiqua" pitchFamily="18" charset="0"/>
              </a:rPr>
              <a:t>Основополагающий: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Book Antiqua" pitchFamily="18" charset="0"/>
              </a:rPr>
              <a:t>Почему человек может обойтись без многого, 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Book Antiqua" pitchFamily="18" charset="0"/>
              </a:rPr>
              <a:t> без хлеба нет?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i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Book Antiqua" pitchFamily="18" charset="0"/>
              </a:rPr>
              <a:t>Вопросы учебной темы (проблемные):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Book Antiqua" pitchFamily="18" charset="0"/>
              </a:rPr>
              <a:t>Как люди выращивают хлеб?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Book Antiqua" pitchFamily="18" charset="0"/>
              </a:rPr>
              <a:t>Почему люди с большим</a:t>
            </a:r>
            <a:endParaRPr lang="ru-RU" sz="24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Book Antiqua" pitchFamily="18" charset="0"/>
              </a:rPr>
              <a:t> уважением относятся к хлебу ?</a:t>
            </a:r>
          </a:p>
        </p:txBody>
      </p:sp>
      <p:pic>
        <p:nvPicPr>
          <p:cNvPr id="26628" name="Picture 4" descr="MCj032558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5157788"/>
            <a:ext cx="9144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25796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effectLst/>
              </a:rPr>
              <a:t>Из теста лепят хлеб, булочки или лепешки. Тесто кладут в формочки и выпекают в печи или в духовке.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pic>
        <p:nvPicPr>
          <p:cNvPr id="45060" name="Picture 6" descr="slide0014_image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00375"/>
            <a:ext cx="455295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793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И получается вкусный, ароматный хлеб. </a:t>
            </a:r>
          </a:p>
        </p:txBody>
      </p:sp>
      <p:pic>
        <p:nvPicPr>
          <p:cNvPr id="46083" name="Picture 6" descr="big_8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05263"/>
            <a:ext cx="33655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1249718805_pic1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668588"/>
            <a:ext cx="3024188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765175"/>
            <a:ext cx="780097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Вот он, хлебушко душистый,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С хрупкой корочкой витой,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Вот он теплый, золотистый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Словно солнцем налитой.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В нем – здоровье наше, сила,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В нем – чудесное тепло.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В нем – земли родимой соки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Солнца свет веселый в нем.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Уплетай за обе щеки!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Вырастай богатырем!</a:t>
            </a:r>
          </a:p>
        </p:txBody>
      </p:sp>
      <p:pic>
        <p:nvPicPr>
          <p:cNvPr id="47107" name="Picture 4" descr="46e23145eb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428750"/>
            <a:ext cx="3571875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Загадки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Бьют меня палками,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Мнут меня камнями,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Держат меня в огненной пещере,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Режут меня ножками.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За что меня губят?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За то, что любят!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(Хлеб) 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Золотист он и усат.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В ста карманах – сто ребят!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(Колос)</a:t>
            </a:r>
          </a:p>
        </p:txBody>
      </p:sp>
      <p:pic>
        <p:nvPicPr>
          <p:cNvPr id="48132" name="Picture 4" descr="slide0002_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773238"/>
            <a:ext cx="16002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 descr="slide0008_image0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4581525"/>
            <a:ext cx="1158875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i="1" smtClean="0">
                <a:solidFill>
                  <a:srgbClr val="FF6600"/>
                </a:solidFill>
                <a:effectLst/>
                <a:latin typeface="Book Antiqua" pitchFamily="18" charset="0"/>
              </a:rPr>
              <a:t>Информационные ресурсы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Book Antiqua" pitchFamily="18" charset="0"/>
              </a:rPr>
              <a:t>Сценарии музыкальных календарных и фольклорных праздников/ М.А. Давыдова. – Москва: «Вако», 2007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Book Antiqua" pitchFamily="18" charset="0"/>
              </a:rPr>
              <a:t>«В гости праздник к нам пришел»/ Т.А. Ежикова, Т.Я. Кляйн. – Волгоград: «Учитель», 2001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Book Antiqua" pitchFamily="18" charset="0"/>
              </a:rPr>
              <a:t>«Хоровод круглый год»/ С.Ю. Подшибякина. – Волгоград «Учитель», 2004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Book Antiqua" pitchFamily="18" charset="0"/>
              </a:rPr>
              <a:t>Сценарии занятий по экологическому воспитанию дошкольников/ Л.Г. Горькова, А.В. Кочергина, Л.А. Обухова. – Москва: «Вако», 2005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Book Antiqua" pitchFamily="18" charset="0"/>
              </a:rPr>
              <a:t>«Красна изба …»/ М.В. Тихонова, Н.С. Смирнова. – Санкт-Петербург: «Детство-пресс», 2000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Book Antiqua" pitchFamily="18" charset="0"/>
              </a:rPr>
              <a:t>«Ребенок в детском саду», №5/2008, №2/2008</a:t>
            </a:r>
            <a:endParaRPr lang="ru-RU" sz="20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hlinkClick r:id="rId2"/>
              </a:rPr>
              <a:t>http://dolyna.kiev.ua/node/78/votesupdown</a:t>
            </a: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781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Учебные предметы: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xfrm>
            <a:off x="1517650" y="1628775"/>
            <a:ext cx="7626350" cy="4114800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800" b="1" smtClean="0">
                <a:latin typeface="Book Antiqua" pitchFamily="18" charset="0"/>
              </a:rPr>
              <a:t>развитие речи 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ИЗО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 наблюдение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 музыкальные занятия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 театрал</a:t>
            </a:r>
            <a:r>
              <a:rPr lang="ru-RU" sz="2800" b="1" smtClean="0">
                <a:latin typeface="Arial" charset="0"/>
              </a:rPr>
              <a:t>изован</a:t>
            </a:r>
            <a:r>
              <a:rPr lang="ru-RU" sz="2800" b="1" smtClean="0">
                <a:latin typeface="Book Antiqua" pitchFamily="18" charset="0"/>
              </a:rPr>
              <a:t>ные занятия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 лепка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 ребенок и окружающий мир</a:t>
            </a:r>
          </a:p>
          <a:p>
            <a:pPr eaLnBrk="1" hangingPunct="1"/>
            <a:r>
              <a:rPr lang="ru-RU" sz="2800" b="1" smtClean="0">
                <a:latin typeface="Book Antiqua" pitchFamily="18" charset="0"/>
              </a:rPr>
              <a:t> экология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7781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54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Участники проекта: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smtClean="0">
                <a:latin typeface="Book Antiqua" pitchFamily="18" charset="0"/>
              </a:rPr>
              <a:t>Дети группы предшкольной подготовки </a:t>
            </a:r>
          </a:p>
          <a:p>
            <a:pPr eaLnBrk="1" hangingPunct="1">
              <a:buFont typeface="Wingdings" pitchFamily="2" charset="2"/>
              <a:buNone/>
            </a:pPr>
            <a:endParaRPr lang="ru-RU" sz="4000" b="1" smtClean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663300"/>
                </a:solidFill>
                <a:latin typeface="Book Antiqua" pitchFamily="18" charset="0"/>
              </a:rPr>
              <a:t>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663300"/>
                </a:solidFill>
                <a:latin typeface="Book Antiqua" pitchFamily="18" charset="0"/>
              </a:rPr>
              <a:t>                            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 lIns="92075" tIns="46038" rIns="92075" bIns="46038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Методические задачи проекта: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400" b="1" smtClean="0">
                <a:latin typeface="Book Antiqua" pitchFamily="18" charset="0"/>
              </a:rPr>
              <a:t>Закрепить представление о том, что хлеб нужен каждому человеку</a:t>
            </a:r>
          </a:p>
          <a:p>
            <a:pPr eaLnBrk="1" hangingPunct="1"/>
            <a:r>
              <a:rPr lang="ru-RU" sz="2400" b="1" smtClean="0">
                <a:latin typeface="Book Antiqua" pitchFamily="18" charset="0"/>
              </a:rPr>
              <a:t>Систематизировать знания о труде хлебороба, комбайнера, тракториста, пекаря, агронома (последовательность выращивания хлебных злаков, процесс приготовления из муки хлеба</a:t>
            </a:r>
          </a:p>
          <a:p>
            <a:pPr eaLnBrk="1" hangingPunct="1"/>
            <a:r>
              <a:rPr lang="ru-RU" sz="2400" b="1" smtClean="0">
                <a:latin typeface="Book Antiqua" pitchFamily="18" charset="0"/>
              </a:rPr>
              <a:t>Показать значимость сельскохозяйственной техники</a:t>
            </a:r>
          </a:p>
          <a:p>
            <a:pPr eaLnBrk="1" hangingPunct="1"/>
            <a:r>
              <a:rPr lang="ru-RU" sz="2400" b="1" smtClean="0">
                <a:latin typeface="Book Antiqua" pitchFamily="18" charset="0"/>
              </a:rPr>
              <a:t>Воспитать бережное отношение к хлебу, чувство благодарности и уважения к людям сельскохозяйственного труда</a:t>
            </a:r>
          </a:p>
          <a:p>
            <a:pPr eaLnBrk="1" hangingPunct="1"/>
            <a:endParaRPr lang="ru-RU" sz="2400" b="1" smtClean="0">
              <a:latin typeface="Book Antiqua" pitchFamily="18" charset="0"/>
            </a:endParaRP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 lIns="92075" tIns="46038" rIns="92075" bIns="46038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Дидактические цели проекта: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eaLnBrk="1" hangingPunct="1"/>
            <a:r>
              <a:rPr lang="ru-RU" b="1" smtClean="0">
                <a:solidFill>
                  <a:srgbClr val="663300"/>
                </a:solidFill>
              </a:rPr>
              <a:t> </a:t>
            </a:r>
            <a:r>
              <a:rPr lang="ru-RU" b="1" smtClean="0">
                <a:latin typeface="Book Antiqua" pitchFamily="18" charset="0"/>
              </a:rPr>
              <a:t>Формировать реалистические представления о природе</a:t>
            </a:r>
          </a:p>
          <a:p>
            <a:pPr eaLnBrk="1" hangingPunct="1"/>
            <a:r>
              <a:rPr lang="ru-RU" b="1" smtClean="0">
                <a:latin typeface="Book Antiqua" pitchFamily="18" charset="0"/>
              </a:rPr>
              <a:t> Совершенствовать системы обследовательских действий</a:t>
            </a:r>
          </a:p>
          <a:p>
            <a:pPr eaLnBrk="1" hangingPunct="1"/>
            <a:r>
              <a:rPr lang="ru-RU" b="1" smtClean="0">
                <a:latin typeface="Book Antiqua" pitchFamily="18" charset="0"/>
              </a:rPr>
              <a:t> Развивать основные психические процессы – память, внимание, образное и логическое мышление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914400" y="642938"/>
            <a:ext cx="8229600" cy="1143000"/>
          </a:xfrm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54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Сроки проведения проекта: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>
          <a:xfrm>
            <a:off x="914400" y="2071688"/>
            <a:ext cx="8229600" cy="4530725"/>
          </a:xfrm>
        </p:spPr>
        <p:txBody>
          <a:bodyPr lIns="92075" tIns="46038" rIns="92075" bIns="46038"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       </a:t>
            </a:r>
            <a:r>
              <a:rPr lang="ru-RU" sz="6000" smtClean="0">
                <a:latin typeface="Book Antiqua" pitchFamily="18" charset="0"/>
              </a:rPr>
              <a:t>1 МЕСЯЦ</a:t>
            </a:r>
          </a:p>
          <a:p>
            <a:pPr eaLnBrk="1" hangingPunct="1">
              <a:buFont typeface="Wingdings" pitchFamily="2" charset="2"/>
              <a:buNone/>
            </a:pPr>
            <a:endParaRPr lang="ru-RU" sz="6000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914400" y="1643063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1 неделя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>
          <a:xfrm>
            <a:off x="0" y="2643188"/>
            <a:ext cx="8229600" cy="3487737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1.    </a:t>
            </a:r>
            <a:r>
              <a:rPr lang="ru-RU" sz="2000" b="1" smtClean="0">
                <a:latin typeface="Book Antiqua" pitchFamily="18" charset="0"/>
              </a:rPr>
              <a:t>Беседа о хлебе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2.   </a:t>
            </a:r>
            <a:r>
              <a:rPr lang="ru-RU" sz="2000" b="1" smtClean="0">
                <a:latin typeface="Book Antiqua" pitchFamily="18" charset="0"/>
              </a:rPr>
              <a:t>Чтение стихов, пословиц, поговорок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3.    </a:t>
            </a:r>
            <a:r>
              <a:rPr lang="ru-RU" sz="2000" b="1" smtClean="0">
                <a:latin typeface="Book Antiqua" pitchFamily="18" charset="0"/>
              </a:rPr>
              <a:t>Рассматривание иллюстраций в книгах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4.</a:t>
            </a:r>
            <a:r>
              <a:rPr lang="ru-RU" sz="2000" b="1" smtClean="0">
                <a:latin typeface="Arial" charset="0"/>
              </a:rPr>
              <a:t>  </a:t>
            </a:r>
            <a:r>
              <a:rPr lang="ru-RU" sz="2000" b="1" smtClean="0">
                <a:latin typeface="Book Antiqua" pitchFamily="18" charset="0"/>
              </a:rPr>
              <a:t>Прослушивание аудиозаписи р н с «Колосок»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5.    </a:t>
            </a:r>
            <a:r>
              <a:rPr lang="ru-RU" sz="2000" b="1" smtClean="0">
                <a:latin typeface="Book Antiqua" pitchFamily="18" charset="0"/>
              </a:rPr>
              <a:t>Путешествие на поле (по иллюстрациям)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6.    </a:t>
            </a:r>
            <a:r>
              <a:rPr lang="ru-RU" sz="2000" b="1" smtClean="0">
                <a:latin typeface="Book Antiqua" pitchFamily="18" charset="0"/>
              </a:rPr>
              <a:t>Разучивание песни о хлебе (сл. М. Савельева, М. С. Бодренкова)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7.    </a:t>
            </a:r>
            <a:r>
              <a:rPr lang="ru-RU" sz="2000" b="1" smtClean="0">
                <a:latin typeface="Book Antiqua" pitchFamily="18" charset="0"/>
              </a:rPr>
              <a:t>Лепка из теста «Хлебобулочные изделия»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1200" b="1" smtClean="0">
                <a:latin typeface="Arial" charset="0"/>
              </a:rPr>
              <a:t>8.    </a:t>
            </a:r>
            <a:r>
              <a:rPr lang="ru-RU" sz="2000" b="1" smtClean="0">
                <a:latin typeface="Book Antiqua" pitchFamily="18" charset="0"/>
              </a:rPr>
              <a:t>Проведение конкурса среди мам и бабушек на семейном вечере «Самая вкусная сдобная выпечка»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63" y="0"/>
            <a:ext cx="8229600" cy="16684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5400" b="1" i="1" kern="0" dirty="0">
                <a:solidFill>
                  <a:schemeClr val="hlink"/>
                </a:solidFill>
                <a:latin typeface="Book Antiqua" pitchFamily="18" charset="0"/>
                <a:ea typeface="+mj-ea"/>
                <a:cs typeface="+mj-cs"/>
              </a:rPr>
              <a:t>Ход реализации проекта: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260350"/>
            <a:ext cx="8229600" cy="1143000"/>
          </a:xfrm>
          <a:noFill/>
        </p:spPr>
        <p:txBody>
          <a:bodyPr vert="horz" wrap="square" lIns="92075" tIns="46038" rIns="92075" bIns="46038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i="1" smtClean="0">
                <a:solidFill>
                  <a:schemeClr val="hlink"/>
                </a:solidFill>
                <a:effectLst/>
                <a:latin typeface="Book Antiqua" pitchFamily="18" charset="0"/>
              </a:rPr>
              <a:t>2 неделя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 lIns="92075" tIns="46038" rIns="92075" bIns="46038"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Чтение и разучивание инсценировки по сказке «Колосок»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Игра «Узнай на вкус»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Рисование «Поле в разное время года»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Разучивание песни «Урожайная»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Работа с родителями. Создание игры «Сельскохозяйственная техника» (пазлы)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ru-RU" sz="2000" b="1" smtClean="0">
                <a:latin typeface="Book Antiqua" pitchFamily="18" charset="0"/>
              </a:rPr>
              <a:t>Эксперименты с землей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ru-RU" sz="2000" b="1" smtClean="0"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Солнечные дни</Template>
  <TotalTime>754</TotalTime>
  <Words>803</Words>
  <Application>Microsoft Office PowerPoint</Application>
  <PresentationFormat>Экран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Кимоно</vt:lpstr>
      <vt:lpstr>Солнцестояние</vt:lpstr>
      <vt:lpstr>«Хлеб - всему голова» </vt:lpstr>
      <vt:lpstr>Вопросы:</vt:lpstr>
      <vt:lpstr>Учебные предметы:</vt:lpstr>
      <vt:lpstr>Участники проекта: </vt:lpstr>
      <vt:lpstr>Методические задачи проекта:</vt:lpstr>
      <vt:lpstr>Дидактические цели проекта:</vt:lpstr>
      <vt:lpstr>Сроки проведения проекта:</vt:lpstr>
      <vt:lpstr>1 неделя</vt:lpstr>
      <vt:lpstr>2 неделя</vt:lpstr>
      <vt:lpstr>3 неделя</vt:lpstr>
      <vt:lpstr>4 неделя</vt:lpstr>
      <vt:lpstr> Почему человек не  может обойтись без хлеба?</vt:lpstr>
      <vt:lpstr>Слайд 13</vt:lpstr>
      <vt:lpstr>Весной специальным трактором пашут землю и сеют пшеницу в землю. </vt:lpstr>
      <vt:lpstr>Солнце светит, дождик идет.  Вскоре на полях появляются зеленые ростки- всходы. </vt:lpstr>
      <vt:lpstr>Летом вырастают колоски, а в них много-много зерен. </vt:lpstr>
      <vt:lpstr> Осенью пшеница созревает и колоски убирают машинами- комбайнами.</vt:lpstr>
      <vt:lpstr>Зернышки достают из колосков- обмолачивают. Вот сколько много получается зерна.  </vt:lpstr>
      <vt:lpstr> Затем зерно перетирают- мелят и получают муку.  В муку добавляют воду и другие продукты и замешивают тесто. </vt:lpstr>
      <vt:lpstr>Из теста лепят хлеб, булочки или лепешки. Тесто кладут в формочки и выпекают в печи или в духовке. </vt:lpstr>
      <vt:lpstr>И получается вкусный, ароматный хлеб. </vt:lpstr>
      <vt:lpstr>Слайд 22</vt:lpstr>
      <vt:lpstr>Загадки </vt:lpstr>
      <vt:lpstr>Информационные ресурсы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«От колоска до хлеба»</dc:title>
  <dc:creator>USER</dc:creator>
  <cp:lastModifiedBy>Admin</cp:lastModifiedBy>
  <cp:revision>57</cp:revision>
  <dcterms:created xsi:type="dcterms:W3CDTF">2008-10-15T13:08:58Z</dcterms:created>
  <dcterms:modified xsi:type="dcterms:W3CDTF">2012-05-03T09:17:56Z</dcterms:modified>
</cp:coreProperties>
</file>