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81000"/>
      </a:lnSpc>
      <a:spcBef>
        <a:spcPct val="0"/>
      </a:spcBef>
      <a:spcAft>
        <a:spcPct val="0"/>
      </a:spcAft>
      <a:buClr>
        <a:srgbClr val="FFFFFF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1pPr>
    <a:lvl2pPr marL="457200" algn="l" defTabSz="449263" rtl="0" fontAlgn="base">
      <a:lnSpc>
        <a:spcPct val="81000"/>
      </a:lnSpc>
      <a:spcBef>
        <a:spcPct val="0"/>
      </a:spcBef>
      <a:spcAft>
        <a:spcPct val="0"/>
      </a:spcAft>
      <a:buClr>
        <a:srgbClr val="FFFFFF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2pPr>
    <a:lvl3pPr marL="914400" algn="l" defTabSz="449263" rtl="0" fontAlgn="base">
      <a:lnSpc>
        <a:spcPct val="81000"/>
      </a:lnSpc>
      <a:spcBef>
        <a:spcPct val="0"/>
      </a:spcBef>
      <a:spcAft>
        <a:spcPct val="0"/>
      </a:spcAft>
      <a:buClr>
        <a:srgbClr val="FFFFFF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3pPr>
    <a:lvl4pPr marL="1371600" algn="l" defTabSz="449263" rtl="0" fontAlgn="base">
      <a:lnSpc>
        <a:spcPct val="81000"/>
      </a:lnSpc>
      <a:spcBef>
        <a:spcPct val="0"/>
      </a:spcBef>
      <a:spcAft>
        <a:spcPct val="0"/>
      </a:spcAft>
      <a:buClr>
        <a:srgbClr val="FFFFFF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4pPr>
    <a:lvl5pPr marL="1828800" algn="l" defTabSz="449263" rtl="0" fontAlgn="base">
      <a:lnSpc>
        <a:spcPct val="81000"/>
      </a:lnSpc>
      <a:spcBef>
        <a:spcPct val="0"/>
      </a:spcBef>
      <a:spcAft>
        <a:spcPct val="0"/>
      </a:spcAft>
      <a:buClr>
        <a:srgbClr val="FFFFFF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-17305338"/>
            <a:ext cx="0" cy="3599815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0" y="-14727238"/>
            <a:ext cx="1588" cy="308467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071607D-04D6-4C49-88D8-838361720E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1ABD7FC-5FD2-4690-90D2-7ED21280877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5288" y="-485775"/>
            <a:ext cx="2095500" cy="6621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485775"/>
            <a:ext cx="6135688" cy="66214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C4CCD5-7C02-4333-A582-465021141A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85775"/>
            <a:ext cx="8380413" cy="28876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4300" cy="42306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4900" y="1905000"/>
            <a:ext cx="3925888" cy="4230688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838200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29000" y="6245225"/>
            <a:ext cx="2890838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6937375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fld id="{E08E337D-3E3C-4460-9BD5-200764C5BFC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85775"/>
            <a:ext cx="8380413" cy="28876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838200" y="1905000"/>
            <a:ext cx="3924300" cy="423068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05000"/>
            <a:ext cx="3925888" cy="42306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838200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29000" y="6245225"/>
            <a:ext cx="2890838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6937375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fld id="{A62A282F-66B3-406C-B6BF-37D1D2C695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85775"/>
            <a:ext cx="8380413" cy="28876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4300" cy="42306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05000"/>
            <a:ext cx="3925888" cy="42306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838200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29000" y="6245225"/>
            <a:ext cx="2890838" cy="471488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6937375" y="6245225"/>
            <a:ext cx="1897063" cy="471488"/>
          </a:xfrm>
        </p:spPr>
        <p:txBody>
          <a:bodyPr/>
          <a:lstStyle>
            <a:lvl1pPr>
              <a:defRPr/>
            </a:lvl1pPr>
          </a:lstStyle>
          <a:p>
            <a:fld id="{2EF9EF37-DFBF-4023-B93D-15A8296694B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B959372-2660-42C8-A1AC-121DEA5FF30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D7A32AC-CE58-448A-AD14-7EB2832B2A5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7769E5-63D7-4904-A30D-2A32CDA172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045764B-31C5-4A42-B791-32560673DBB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D5454A-3545-4A99-A4EF-3B1C3B2F666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088732-31FC-4B9F-9462-06EA0B9CCF1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659460C-AF0F-428A-A7E1-4B98F135CE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29DB0FF-8912-484B-A1D0-50B36BE5F67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01D7561-AD94-4FC7-B578-4B0D57BF5D9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C9CB1C0-401C-4289-B89E-7FBA824591C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FF2C974-9B0B-40A0-88D7-E20AEB1CAE7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3375" y="1604963"/>
            <a:ext cx="2074863" cy="452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73775" cy="452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49D1361-2E02-467F-BEAB-6756C0B6024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EB77DA0-BD33-475F-BFA1-640FF6A8F25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4300" cy="4230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05000"/>
            <a:ext cx="3925888" cy="4230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7AD58FD-27B0-45AF-BEC9-CDDC65DB7B4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E243F49-03A7-4D34-BDB7-85C829B1F4B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793C1B3-78AF-4354-B03A-F3477F086A2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3B2A517-FA6A-43BC-B53E-A6772556B74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4945E4A-319D-4459-B0C4-204A6364F26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F593960-D58D-4309-A322-8BB621D3562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B0094"/>
            </a:gs>
            <a:gs pos="100000">
              <a:srgbClr val="00FF00"/>
            </a:gs>
          </a:gsLst>
          <a:lin ang="4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" name="Group 1"/>
          <p:cNvGrpSpPr>
            <a:grpSpLocks/>
          </p:cNvGrpSpPr>
          <p:nvPr/>
        </p:nvGrpSpPr>
        <p:grpSpPr bwMode="auto">
          <a:xfrm>
            <a:off x="319088" y="1828800"/>
            <a:ext cx="8823325" cy="5027613"/>
            <a:chOff x="201" y="1152"/>
            <a:chExt cx="5558" cy="3167"/>
          </a:xfrm>
        </p:grpSpPr>
        <p:sp>
          <p:nvSpPr>
            <p:cNvPr id="1026" name="Freeform 2"/>
            <p:cNvSpPr>
              <a:spLocks noChangeArrowheads="1"/>
            </p:cNvSpPr>
            <p:nvPr/>
          </p:nvSpPr>
          <p:spPr bwMode="auto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" name="Freeform 3"/>
            <p:cNvSpPr>
              <a:spLocks noChangeArrowheads="1"/>
            </p:cNvSpPr>
            <p:nvPr/>
          </p:nvSpPr>
          <p:spPr bwMode="auto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" name="Freeform 4"/>
            <p:cNvSpPr>
              <a:spLocks noChangeArrowheads="1"/>
            </p:cNvSpPr>
            <p:nvPr/>
          </p:nvSpPr>
          <p:spPr bwMode="auto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" name="Freeform 5"/>
            <p:cNvSpPr>
              <a:spLocks noChangeArrowheads="1"/>
            </p:cNvSpPr>
            <p:nvPr/>
          </p:nvSpPr>
          <p:spPr bwMode="auto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0" name="Freeform 6"/>
            <p:cNvSpPr>
              <a:spLocks noChangeArrowheads="1"/>
            </p:cNvSpPr>
            <p:nvPr/>
          </p:nvSpPr>
          <p:spPr bwMode="auto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" name="Freeform 7"/>
            <p:cNvSpPr>
              <a:spLocks noChangeArrowheads="1"/>
            </p:cNvSpPr>
            <p:nvPr/>
          </p:nvSpPr>
          <p:spPr bwMode="auto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Freeform 8"/>
            <p:cNvSpPr>
              <a:spLocks noChangeArrowheads="1"/>
            </p:cNvSpPr>
            <p:nvPr/>
          </p:nvSpPr>
          <p:spPr bwMode="auto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 noChangeArrowheads="1"/>
            </p:cNvSpPr>
            <p:nvPr/>
          </p:nvSpPr>
          <p:spPr bwMode="auto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>
                    <a:alpha val="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34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838200" y="6245225"/>
            <a:ext cx="1897063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3429000" y="6245225"/>
            <a:ext cx="2890838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897063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F7CB443-E2BA-4F0B-819A-4A5E1D437EC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485775"/>
            <a:ext cx="8380413" cy="2887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8002588" cy="4230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  <p:sldLayoutId id="2147483673" r:id="rId13"/>
    <p:sldLayoutId id="2147483674" r:id="rId14"/>
  </p:sldLayoutIdLst>
  <p:txStyles>
    <p:titleStyle>
      <a:lvl1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2pPr>
      <a:lvl3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3pPr>
      <a:lvl4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4pPr>
      <a:lvl5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5pPr>
      <a:lvl6pPr marL="4572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6pPr>
      <a:lvl7pPr marL="9144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7pPr>
      <a:lvl8pPr marL="13716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8pPr>
      <a:lvl9pPr marL="18288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9pPr>
    </p:titleStyle>
    <p:bodyStyle>
      <a:lvl1pPr marL="338138" indent="-338138" algn="l" defTabSz="449263" rtl="0" fontAlgn="base">
        <a:lnSpc>
          <a:spcPct val="81000"/>
        </a:lnSpc>
        <a:spcBef>
          <a:spcPts val="800"/>
        </a:spcBef>
        <a:spcAft>
          <a:spcPct val="0"/>
        </a:spcAft>
        <a:buClr>
          <a:srgbClr val="99FF66"/>
        </a:buClr>
        <a:buSzPct val="100000"/>
        <a:buFont typeface="Wingdings" charset="2"/>
        <a:buChar char="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38188" indent="-280988" algn="l" defTabSz="449263" rtl="0" fontAlgn="base">
        <a:lnSpc>
          <a:spcPct val="81000"/>
        </a:lnSpc>
        <a:spcBef>
          <a:spcPts val="7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lnSpc>
          <a:spcPct val="81000"/>
        </a:lnSpc>
        <a:spcBef>
          <a:spcPts val="600"/>
        </a:spcBef>
        <a:spcAft>
          <a:spcPct val="0"/>
        </a:spcAft>
        <a:buClr>
          <a:srgbClr val="99FF66"/>
        </a:buClr>
        <a:buSzPct val="100000"/>
        <a:buFont typeface="Wingdings" charset="2"/>
        <a:buChar char="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319088" y="1752600"/>
            <a:ext cx="8823325" cy="5127625"/>
            <a:chOff x="201" y="1104"/>
            <a:chExt cx="5558" cy="3230"/>
          </a:xfrm>
        </p:grpSpPr>
        <p:sp>
          <p:nvSpPr>
            <p:cNvPr id="2050" name="Freeform 2"/>
            <p:cNvSpPr>
              <a:spLocks noChangeArrowheads="1"/>
            </p:cNvSpPr>
            <p:nvPr/>
          </p:nvSpPr>
          <p:spPr bwMode="auto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0066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" name="Freeform 3"/>
            <p:cNvSpPr>
              <a:spLocks noChangeArrowheads="1"/>
            </p:cNvSpPr>
            <p:nvPr/>
          </p:nvSpPr>
          <p:spPr bwMode="auto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2" name="Freeform 4"/>
            <p:cNvSpPr>
              <a:spLocks noChangeArrowheads="1"/>
            </p:cNvSpPr>
            <p:nvPr/>
          </p:nvSpPr>
          <p:spPr bwMode="auto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3" name="Freeform 5"/>
            <p:cNvSpPr>
              <a:spLocks noChangeArrowheads="1"/>
            </p:cNvSpPr>
            <p:nvPr/>
          </p:nvSpPr>
          <p:spPr bwMode="auto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4" name="Freeform 6"/>
            <p:cNvSpPr>
              <a:spLocks noChangeArrowheads="1"/>
            </p:cNvSpPr>
            <p:nvPr/>
          </p:nvSpPr>
          <p:spPr bwMode="auto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Freeform 7"/>
            <p:cNvSpPr>
              <a:spLocks noChangeArrowheads="1"/>
            </p:cNvSpPr>
            <p:nvPr/>
          </p:nvSpPr>
          <p:spPr bwMode="auto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905000"/>
            <a:ext cx="7767638" cy="2887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990600" y="6245225"/>
            <a:ext cx="1897063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defRPr>
            </a:lvl1pPr>
          </a:lstStyle>
          <a:p>
            <a:endParaRPr lang="en-GB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3468688" y="6245225"/>
            <a:ext cx="2890837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defRPr>
            </a:lvl1pPr>
          </a:lstStyle>
          <a:p>
            <a:endParaRPr lang="en-GB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897063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defRPr>
            </a:lvl1pPr>
          </a:lstStyle>
          <a:p>
            <a:fld id="{6AEA61C3-2B37-4E24-9600-7BC5541B416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4838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2pPr>
      <a:lvl3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3pPr>
      <a:lvl4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4pPr>
      <a:lvl5pPr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5pPr>
      <a:lvl6pPr marL="4572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6pPr>
      <a:lvl7pPr marL="9144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7pPr>
      <a:lvl8pPr marL="13716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8pPr>
      <a:lvl9pPr marL="1828800" algn="l" defTabSz="449263" rtl="0" fontAlgn="base">
        <a:lnSpc>
          <a:spcPct val="163000"/>
        </a:lnSpc>
        <a:spcBef>
          <a:spcPct val="0"/>
        </a:spcBef>
        <a:spcAft>
          <a:spcPct val="0"/>
        </a:spcAft>
        <a:buClr>
          <a:srgbClr val="FFFFB7"/>
        </a:buClr>
        <a:buSzPct val="100000"/>
        <a:buFont typeface="Arial Black" pitchFamily="32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Lucida Sans Unicode" charset="0"/>
        </a:defRPr>
      </a:lvl9pPr>
    </p:titleStyle>
    <p:bodyStyle>
      <a:lvl1pPr marL="338138" indent="-338138" algn="l" defTabSz="449263" rtl="0" fontAlgn="base">
        <a:lnSpc>
          <a:spcPct val="81000"/>
        </a:lnSpc>
        <a:spcBef>
          <a:spcPts val="800"/>
        </a:spcBef>
        <a:spcAft>
          <a:spcPct val="0"/>
        </a:spcAft>
        <a:buClr>
          <a:srgbClr val="99FF66"/>
        </a:buClr>
        <a:buSzPct val="100000"/>
        <a:buFont typeface="Wingdings" charset="2"/>
        <a:buChar char="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38188" indent="-280988" algn="l" defTabSz="449263" rtl="0" fontAlgn="base">
        <a:lnSpc>
          <a:spcPct val="81000"/>
        </a:lnSpc>
        <a:spcBef>
          <a:spcPts val="7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lnSpc>
          <a:spcPct val="81000"/>
        </a:lnSpc>
        <a:spcBef>
          <a:spcPts val="600"/>
        </a:spcBef>
        <a:spcAft>
          <a:spcPct val="0"/>
        </a:spcAft>
        <a:buClr>
          <a:srgbClr val="99FF66"/>
        </a:buClr>
        <a:buSzPct val="100000"/>
        <a:buFont typeface="Wingdings" charset="2"/>
        <a:buChar char="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lnSpc>
          <a:spcPct val="81000"/>
        </a:lnSpc>
        <a:spcBef>
          <a:spcPts val="500"/>
        </a:spcBef>
        <a:spcAft>
          <a:spcPct val="0"/>
        </a:spcAft>
        <a:buClr>
          <a:srgbClr val="00CC00"/>
        </a:buClr>
        <a:buSzPct val="100000"/>
        <a:buFont typeface="Wingdings" charset="2"/>
        <a:buChar char="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71472" y="500042"/>
            <a:ext cx="8385175" cy="3165475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/>
            </a:r>
            <a:br>
              <a:rPr lang="en-GB" dirty="0"/>
            </a:br>
            <a:r>
              <a:rPr lang="en-GB" dirty="0"/>
              <a:t>« </a:t>
            </a:r>
            <a:r>
              <a:rPr lang="en-GB" dirty="0" err="1"/>
              <a:t>Медуница</a:t>
            </a:r>
            <a:r>
              <a:rPr lang="en-GB" dirty="0"/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6541310"/>
            <a:ext cx="2635978" cy="3166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 smtClean="0"/>
              <a:t>Прусаковой</a:t>
            </a:r>
            <a:r>
              <a:rPr lang="en-GB" dirty="0" smtClean="0"/>
              <a:t> </a:t>
            </a:r>
            <a:r>
              <a:rPr lang="en-GB" dirty="0" err="1" smtClean="0"/>
              <a:t>Анастасии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143248"/>
            <a:ext cx="2628717" cy="28575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>
              <a:lnSpc>
                <a:spcPct val="139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СПАСИБО ЗА ВНИМАНИЕ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5738"/>
            <a:ext cx="8385175" cy="1433512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Лесная принцесса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439863"/>
            <a:ext cx="3927475" cy="4191000"/>
          </a:xfrm>
          <a:ln/>
        </p:spPr>
        <p:txBody>
          <a:bodyPr/>
          <a:lstStyle/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                                                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58825" y="1979613"/>
            <a:ext cx="4281488" cy="4938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39863"/>
            <a:ext cx="4140200" cy="4500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41363" y="1963738"/>
            <a:ext cx="4281487" cy="4938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Замечательное украшение наших весенних  лесов- цветущая медуница.</a:t>
            </a:r>
          </a:p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Лекарственное растение.</a:t>
            </a:r>
          </a:p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Замечательный ранний медонос.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41363" y="1963738"/>
            <a:ext cx="4281487" cy="4938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Замечательное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украшение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наших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весенних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лесов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цветущая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медуница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Лекарственное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растение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428625" indent="-323850">
              <a:lnSpc>
                <a:spcPct val="95000"/>
              </a:lnSpc>
              <a:spcBef>
                <a:spcPts val="800"/>
              </a:spcBef>
              <a:buClr>
                <a:srgbClr val="E6E6E6"/>
              </a:buClr>
              <a:buSzPct val="45000"/>
              <a:buFont typeface="Wingdings" charset="2"/>
              <a:buChar char=""/>
              <a:tabLst>
                <a:tab pos="428625" algn="l"/>
                <a:tab pos="876300" algn="l"/>
                <a:tab pos="1325563" algn="l"/>
                <a:tab pos="1774825" algn="l"/>
                <a:tab pos="2224088" algn="l"/>
                <a:tab pos="2673350" algn="l"/>
                <a:tab pos="3122613" algn="l"/>
                <a:tab pos="3571875" algn="l"/>
                <a:tab pos="4021138" algn="l"/>
                <a:tab pos="4470400" algn="l"/>
                <a:tab pos="4919663" algn="l"/>
                <a:tab pos="5368925" algn="l"/>
                <a:tab pos="5818188" algn="l"/>
                <a:tab pos="6267450" algn="l"/>
                <a:tab pos="6716713" algn="l"/>
                <a:tab pos="7165975" algn="l"/>
                <a:tab pos="7615238" algn="l"/>
                <a:tab pos="8064500" algn="l"/>
                <a:tab pos="8513763" algn="l"/>
                <a:tab pos="8963025" algn="l"/>
                <a:tab pos="9412288" algn="l"/>
              </a:tabLst>
            </a:pP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Замечательный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ранний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32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медонос</a:t>
            </a: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err="1"/>
              <a:t>Ареал</a:t>
            </a:r>
            <a:r>
              <a:rPr lang="en-GB" dirty="0"/>
              <a:t> </a:t>
            </a:r>
            <a:r>
              <a:rPr lang="en-GB" dirty="0" err="1"/>
              <a:t>распространения</a:t>
            </a:r>
            <a:endParaRPr lang="en-GB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lipArt" idx="4294967295"/>
          </p:nvPr>
        </p:nvSpPr>
        <p:spPr>
          <a:xfrm>
            <a:off x="4940300" y="1905000"/>
            <a:ext cx="3906838" cy="4233863"/>
          </a:xfrm>
        </p:spPr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905000"/>
            <a:ext cx="3906838" cy="4235450"/>
          </a:xfrm>
          <a:ln/>
        </p:spPr>
        <p:txBody>
          <a:bodyPr lIns="0" tIns="0" rIns="0" bIns="0"/>
          <a:lstStyle/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Медуница встречается по всей европейской части страны, от западных границ до Урала.</a:t>
            </a:r>
          </a:p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Растет в хвойных и лиственных лесах.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00225"/>
            <a:ext cx="4140200" cy="431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46038"/>
            <a:ext cx="8385175" cy="2014538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Растение с подснежным ростом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lipArt" idx="4294967295"/>
          </p:nvPr>
        </p:nvSpPr>
        <p:spPr>
          <a:xfrm>
            <a:off x="838200" y="1905000"/>
            <a:ext cx="3908425" cy="4235450"/>
          </a:xfrm>
        </p:spPr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40300" y="1905000"/>
            <a:ext cx="3908425" cy="4735513"/>
          </a:xfrm>
          <a:ln/>
        </p:spPr>
        <p:txBody>
          <a:bodyPr lIns="0" tIns="0" rIns="0" bIns="0"/>
          <a:lstStyle/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Осенью в почках полностью сформированы побеги будущего года .</a:t>
            </a:r>
          </a:p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В феврале почки трогаются в рост.</a:t>
            </a:r>
          </a:p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После схода снега приоткрываются бутоны.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00225"/>
            <a:ext cx="4319588" cy="4859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92075"/>
            <a:ext cx="8385175" cy="2108200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err="1"/>
              <a:t>Стебель</a:t>
            </a:r>
            <a:r>
              <a:rPr lang="en-GB" dirty="0"/>
              <a:t> и </a:t>
            </a:r>
            <a:r>
              <a:rPr lang="en-GB" dirty="0" err="1"/>
              <a:t>листья</a:t>
            </a:r>
            <a:r>
              <a:rPr lang="en-GB" dirty="0"/>
              <a:t>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940300" y="1905000"/>
            <a:ext cx="3908425" cy="4283075"/>
          </a:xfrm>
          <a:ln/>
        </p:spPr>
        <p:txBody>
          <a:bodyPr lIns="0" tIns="0" rIns="0" bIns="0"/>
          <a:lstStyle/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Стебель прямостоячий, высотой 20- 30см.</a:t>
            </a:r>
          </a:p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Листья мелкие, продолговатые, иногда покрыты светлыми пятнами.</a:t>
            </a:r>
          </a:p>
          <a:p>
            <a:pPr>
              <a:lnSpc>
                <a:spcPct val="93000"/>
              </a:lnSpc>
              <a:buFont typeface="Wingdings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38200" y="1905000"/>
            <a:ext cx="3908425" cy="4235450"/>
          </a:xfrm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1619250"/>
            <a:ext cx="4140200" cy="4500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363" y="1619250"/>
            <a:ext cx="4500562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Корневище 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905000"/>
            <a:ext cx="3906838" cy="4235450"/>
          </a:xfrm>
          <a:ln/>
        </p:spPr>
        <p:txBody>
          <a:bodyPr lIns="0" tIns="0" rIns="0" bIns="0"/>
          <a:lstStyle/>
          <a:p>
            <a:pPr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Корневище ползучее, темно- коричневого цвета, имеет длинные шнуровидные придаточные корни.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lipArt" idx="4294967295"/>
          </p:nvPr>
        </p:nvSpPr>
        <p:spPr>
          <a:xfrm>
            <a:off x="4940300" y="1905000"/>
            <a:ext cx="3906838" cy="4233863"/>
          </a:xfrm>
        </p:spPr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00225"/>
            <a:ext cx="4140200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Цветки и их особенности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lipArt" idx="4294967295"/>
          </p:nvPr>
        </p:nvSpPr>
        <p:spPr>
          <a:xfrm>
            <a:off x="4940300" y="1905000"/>
            <a:ext cx="3906838" cy="4233863"/>
          </a:xfrm>
        </p:spPr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950" y="1619250"/>
            <a:ext cx="4319588" cy="4860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24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905000"/>
            <a:ext cx="3906838" cy="4897438"/>
          </a:xfrm>
          <a:ln/>
        </p:spPr>
        <p:txBody>
          <a:bodyPr lIns="0" tIns="0" rIns="0" bIns="0"/>
          <a:lstStyle/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Собраны в соцветие завиток.</a:t>
            </a:r>
          </a:p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Цветки правильной формы, венчик колокольчатый.</a:t>
            </a:r>
          </a:p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Изменение цвета во время цветения:от розового до синего.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Опыление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clipArt" idx="4294967295"/>
          </p:nvPr>
        </p:nvSpPr>
        <p:spPr>
          <a:xfrm>
            <a:off x="4940300" y="1905000"/>
            <a:ext cx="3906838" cy="4233863"/>
          </a:xfrm>
        </p:spPr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950" y="1800225"/>
            <a:ext cx="4319588" cy="4860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126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905000"/>
            <a:ext cx="3906838" cy="4371975"/>
          </a:xfrm>
          <a:ln/>
        </p:spPr>
        <p:txBody>
          <a:bodyPr lIns="0" tIns="0" rIns="0" bIns="0"/>
          <a:lstStyle/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Цветки медуницы способны к перекрестному опылению.</a:t>
            </a:r>
          </a:p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Опыляются при помощи насекомых, которые стряхивают пыльцу на цветок.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74638"/>
            <a:ext cx="8383588" cy="2468563"/>
          </a:xfrm>
          <a:ln/>
        </p:spPr>
        <p:txBody>
          <a:bodyPr lIns="0" tIns="0" rIns="0" bIns="0"/>
          <a:lstStyle/>
          <a:p>
            <a:pPr algn="ctr">
              <a:lnSpc>
                <a:spcPct val="11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Лекарственное растение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clipArt" idx="4294967295"/>
          </p:nvPr>
        </p:nvSpPr>
        <p:spPr>
          <a:xfrm>
            <a:off x="838200" y="1905000"/>
            <a:ext cx="3906838" cy="4233863"/>
          </a:xfrm>
        </p:spPr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40300" y="1905000"/>
            <a:ext cx="3906838" cy="4144963"/>
          </a:xfrm>
          <a:ln/>
        </p:spPr>
        <p:txBody>
          <a:bodyPr lIns="0" tIns="0" rIns="0" bIns="0"/>
          <a:lstStyle/>
          <a:p>
            <a:pPr>
              <a:lnSpc>
                <a:spcPct val="87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/>
              <a:t>Медуницу применяют для лечения легочных заболеваний.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00225"/>
            <a:ext cx="4319588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Lucida Sans Unicode"/>
      </a:majorFont>
      <a:minorFont>
        <a:latin typeface="Arial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1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1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Lucida Sans Unicode"/>
      </a:majorFont>
      <a:minorFont>
        <a:latin typeface="Arial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1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1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175</Words>
  <Application>Microsoft Office PowerPoint</Application>
  <PresentationFormat>Экран (4:3)</PresentationFormat>
  <Paragraphs>32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Тема Office</vt:lpstr>
      <vt:lpstr> « Медуница»</vt:lpstr>
      <vt:lpstr>Лесная принцесса</vt:lpstr>
      <vt:lpstr>Ареал распространения</vt:lpstr>
      <vt:lpstr>Растение с подснежным ростом</vt:lpstr>
      <vt:lpstr>Стебель и листья.</vt:lpstr>
      <vt:lpstr>Корневище </vt:lpstr>
      <vt:lpstr>Цветки и их особенности</vt:lpstr>
      <vt:lpstr>Опыление</vt:lpstr>
      <vt:lpstr>Лекарственное растение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ученицы 4 «А» Шаповаловой Анастасии</dc:title>
  <dc:creator>Николай</dc:creator>
  <cp:lastModifiedBy>Николай</cp:lastModifiedBy>
  <cp:revision>2</cp:revision>
  <dcterms:modified xsi:type="dcterms:W3CDTF">2013-01-19T08:56:01Z</dcterms:modified>
</cp:coreProperties>
</file>