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63" r:id="rId3"/>
    <p:sldId id="268" r:id="rId4"/>
    <p:sldId id="270" r:id="rId5"/>
    <p:sldId id="271" r:id="rId6"/>
    <p:sldId id="264" r:id="rId7"/>
    <p:sldId id="267" r:id="rId8"/>
    <p:sldId id="266" r:id="rId9"/>
    <p:sldId id="275" r:id="rId10"/>
    <p:sldId id="276" r:id="rId11"/>
    <p:sldId id="265" r:id="rId12"/>
    <p:sldId id="277" r:id="rId13"/>
    <p:sldId id="278" r:id="rId14"/>
    <p:sldId id="279" r:id="rId15"/>
    <p:sldId id="281" r:id="rId16"/>
    <p:sldId id="282" r:id="rId17"/>
    <p:sldId id="272" r:id="rId18"/>
    <p:sldId id="273" r:id="rId19"/>
    <p:sldId id="274" r:id="rId20"/>
    <p:sldId id="269" r:id="rId21"/>
    <p:sldId id="257" r:id="rId22"/>
    <p:sldId id="259" r:id="rId23"/>
    <p:sldId id="258" r:id="rId24"/>
    <p:sldId id="260" r:id="rId25"/>
    <p:sldId id="261" r:id="rId26"/>
    <p:sldId id="262" r:id="rId27"/>
    <p:sldId id="280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771775" y="6045200"/>
            <a:ext cx="6372225" cy="431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771775" y="5397500"/>
            <a:ext cx="6372225" cy="6477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7975" y="5110163"/>
            <a:ext cx="7772400" cy="1109662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3213" y="6045200"/>
            <a:ext cx="6400800" cy="696913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23075" y="2419350"/>
            <a:ext cx="1925638" cy="42497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42988" y="2419350"/>
            <a:ext cx="5627687" cy="42497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2419350"/>
            <a:ext cx="7643813" cy="6492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42988" y="2997200"/>
            <a:ext cx="3744912" cy="36718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40300" y="2997200"/>
            <a:ext cx="3746500" cy="36718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2419350"/>
            <a:ext cx="7643813" cy="6492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42988" y="2997200"/>
            <a:ext cx="3744912" cy="36718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40300" y="2997200"/>
            <a:ext cx="3746500" cy="36718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42988" y="2997200"/>
            <a:ext cx="3744912" cy="3671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40300" y="2997200"/>
            <a:ext cx="3746500" cy="3671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04900" y="2419350"/>
            <a:ext cx="7643813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5084763"/>
            <a:ext cx="9144000" cy="19891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2997200"/>
            <a:ext cx="7643812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7975" y="5110163"/>
            <a:ext cx="6296025" cy="1109662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Tahoma" charset="0"/>
              </a:rPr>
              <a:t>Керамика		</a:t>
            </a:r>
            <a:endParaRPr lang="uk-UA" dirty="0" smtClean="0">
              <a:latin typeface="Tahoma" charset="0"/>
            </a:endParaRPr>
          </a:p>
        </p:txBody>
      </p:sp>
      <p:sp>
        <p:nvSpPr>
          <p:cNvPr id="3075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Prezentacii.com</a:t>
            </a:r>
            <a:endParaRPr lang="ru-RU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500174"/>
            <a:ext cx="2686064" cy="358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916113"/>
            <a:ext cx="3924300" cy="457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2725" y="260350"/>
            <a:ext cx="4951413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571500"/>
            <a:ext cx="5486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7524750" y="5876925"/>
            <a:ext cx="1431925" cy="7191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Фаянс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88913"/>
            <a:ext cx="4762500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5940425" y="5373688"/>
            <a:ext cx="3203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Египетская богиня Tawaret из фаянса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875"/>
            <a:ext cx="3559175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260350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08050"/>
            <a:ext cx="4579937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5940425" y="5300663"/>
            <a:ext cx="2578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майолика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981075"/>
            <a:ext cx="3584575" cy="33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125538"/>
            <a:ext cx="3157537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1325" y="1052513"/>
            <a:ext cx="4486275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30225"/>
            <a:ext cx="8569325" cy="632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620713"/>
            <a:ext cx="304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539750" y="5876925"/>
            <a:ext cx="2328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гончарная керамика</a:t>
            </a:r>
          </a:p>
        </p:txBody>
      </p:sp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2816225"/>
            <a:ext cx="5387975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349500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765175"/>
            <a:ext cx="40100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412875"/>
            <a:ext cx="413861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79388" y="6262688"/>
            <a:ext cx="4464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/>
              <a:t>КЕРАМИЧЕСКАЯ</a:t>
            </a:r>
            <a:r>
              <a:rPr lang="ru-RU"/>
              <a:t> УРНА - образец </a:t>
            </a:r>
            <a:r>
              <a:rPr lang="ru-RU" b="1"/>
              <a:t>гончарного</a:t>
            </a:r>
            <a:r>
              <a:rPr lang="ru-RU"/>
              <a:t> искусства майя. </a:t>
            </a: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476250"/>
            <a:ext cx="3840163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5148263" y="5267325"/>
            <a:ext cx="37496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/>
              <a:t>Работа на ножном </a:t>
            </a:r>
            <a:r>
              <a:rPr lang="ru-RU" sz="2400" b="1"/>
              <a:t>гончарном</a:t>
            </a:r>
            <a:r>
              <a:rPr lang="ru-RU" sz="2400"/>
              <a:t> круге. Изображение на </a:t>
            </a:r>
            <a:r>
              <a:rPr lang="ru-RU" sz="2400" b="1"/>
              <a:t>керамической</a:t>
            </a:r>
            <a:r>
              <a:rPr lang="ru-RU" sz="2400"/>
              <a:t> плитке.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349500"/>
            <a:ext cx="8075612" cy="45085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	Термин ´´керамика´´ происходит от греческого слова ´´керамос´´, что означает — глина.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	Керамическими называют изделия, изготовленные из глины с различными добавками и обожённые до каменного состояния.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	С древнейших времён вплоть до наших дней керамические изделия занимают одно из ведущих мест в декоративно-прикладном искусстве всех народов мира.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88913"/>
            <a:ext cx="75057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900113" y="6048375"/>
            <a:ext cx="7848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/>
              <a:t>В строительстве широко применяется цемент — один из видов керамики, сырьем для которого служат глина и известняк, смешанный с водой.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2852738"/>
            <a:ext cx="7643812" cy="649287"/>
          </a:xfrm>
        </p:spPr>
        <p:txBody>
          <a:bodyPr/>
          <a:lstStyle/>
          <a:p>
            <a:pPr eaLnBrk="1" hangingPunct="1"/>
            <a:r>
              <a:rPr lang="ru-RU" b="1" smtClean="0"/>
              <a:t>История отечественной керамической плитки</a:t>
            </a:r>
            <a:br>
              <a:rPr lang="ru-RU" b="1" smtClean="0"/>
            </a:br>
            <a:endParaRPr lang="uk-UA" b="1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3573463"/>
            <a:ext cx="7643813" cy="36718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ko-KR" smtClean="0"/>
              <a:t>	На Руси керамическая плитка появилась в IX веке с приходом христианства. В языческий период в качестве строительных материалов преимущественно использовались камень и древесина. </a:t>
            </a:r>
            <a:endParaRPr lang="uk-UA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3560762" cy="632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427538" y="2492375"/>
            <a:ext cx="4105275" cy="4365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ko-KR" smtClean="0"/>
              <a:t>	Но во времена христианизации на территории страны появляются первые ремесленники, производящие плитку по греческой технологии.</a:t>
            </a:r>
            <a:endParaRPr lang="ru-RU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92150"/>
            <a:ext cx="5200650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5219700" y="2060575"/>
            <a:ext cx="3744913" cy="47974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ko-KR" sz="2400" smtClean="0"/>
              <a:t>Этой плиткой украшались строившиеся в ту пору христианские храмы и царские дворцы. Красивая высокопористая плитка, рецепт которой киевским мастерам подарили греческие плиточники, была выполнена в светлых и ярких тонах. </a:t>
            </a:r>
            <a:endParaRPr lang="uk-UA" sz="2400" smtClean="0"/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836613"/>
            <a:ext cx="5905500" cy="56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4354513" cy="611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067175" y="2349500"/>
            <a:ext cx="5076825" cy="48688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solidFill>
                  <a:schemeClr val="bg2"/>
                </a:solidFill>
              </a:rPr>
              <a:t>	</a:t>
            </a:r>
            <a:r>
              <a:rPr lang="ru-RU" smtClean="0"/>
              <a:t>Наивысшей степени развития удаётся достичь изразцовому творчеству. Сохранившиеся до наших дней образцы изразцов периода XVII–XVIII веков и сейчас очень высоко ценятся. Производились они для облицовки печей и других отделочных работ.</a:t>
            </a:r>
            <a:r>
              <a:rPr lang="ru-RU" smtClean="0">
                <a:solidFill>
                  <a:schemeClr val="bg2"/>
                </a:solidFill>
              </a:rPr>
              <a:t> </a:t>
            </a:r>
            <a:endParaRPr lang="ru-RU" sz="200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33375"/>
            <a:ext cx="7750175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3429000"/>
            <a:ext cx="7345362" cy="3671888"/>
          </a:xfrm>
        </p:spPr>
        <p:txBody>
          <a:bodyPr/>
          <a:lstStyle/>
          <a:p>
            <a:pPr eaLnBrk="1" hangingPunct="1"/>
            <a:r>
              <a:rPr lang="ru-RU" sz="2400" smtClean="0"/>
              <a:t>Нередка была и иконная роспись плит. Мастера, производившие плитку, перед её изготовлением обязательно выдерживали строгий пост. Производство керамической плитки было настолько же ритуальным, насколько и роспись икон или производство других предметов культа.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454400" y="3141663"/>
            <a:ext cx="5689600" cy="649287"/>
          </a:xfrm>
        </p:spPr>
        <p:txBody>
          <a:bodyPr/>
          <a:lstStyle/>
          <a:p>
            <a:pPr eaLnBrk="1" hangingPunct="1"/>
            <a:r>
              <a:rPr lang="ru-RU" smtClean="0"/>
              <a:t>Конец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323850" y="147638"/>
            <a:ext cx="8569325" cy="6924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/>
            <a:r>
              <a:rPr lang="ru-RU" sz="2800"/>
              <a:t>	Технологическая схема производства керамической плитки включает следующие основные фазы:</a:t>
            </a:r>
          </a:p>
          <a:p>
            <a:pPr marL="342900" indent="-342900">
              <a:buFontTx/>
              <a:buAutoNum type="arabicPeriod"/>
            </a:pPr>
            <a:r>
              <a:rPr lang="ru-RU" sz="2800"/>
              <a:t>Приготовление шликера; </a:t>
            </a:r>
          </a:p>
          <a:p>
            <a:pPr marL="342900" indent="-342900">
              <a:buFontTx/>
              <a:buAutoNum type="arabicPeriod"/>
            </a:pPr>
            <a:r>
              <a:rPr lang="ru-RU" sz="2800"/>
              <a:t>Формовка изделия; </a:t>
            </a:r>
          </a:p>
          <a:p>
            <a:pPr marL="342900" indent="-342900">
              <a:buFontTx/>
              <a:buAutoNum type="arabicPeriod"/>
            </a:pPr>
            <a:r>
              <a:rPr lang="ru-RU" sz="2800"/>
              <a:t>Сушка; </a:t>
            </a:r>
          </a:p>
          <a:p>
            <a:pPr marL="342900" indent="-342900">
              <a:buFontTx/>
              <a:buAutoNum type="arabicPeriod"/>
            </a:pPr>
            <a:r>
              <a:rPr lang="ru-RU" sz="2800"/>
              <a:t>Приготовление глазури и глазуровка (эмалировка); </a:t>
            </a:r>
          </a:p>
          <a:p>
            <a:pPr marL="342900" indent="-342900">
              <a:buFontTx/>
              <a:buAutoNum type="arabicPeriod"/>
            </a:pPr>
            <a:r>
              <a:rPr lang="ru-RU" sz="2800"/>
              <a:t>Обжиг. </a:t>
            </a:r>
          </a:p>
          <a:p>
            <a:pPr marL="342900" indent="-342900"/>
            <a:r>
              <a:rPr lang="ru-RU" sz="2800"/>
              <a:t>	Сырьё для керамических масс подразделяется на пластичное (глины и каолины) и непластичное. Добавки шамота и кварца уменьшают усадку изделий и вероятность растрескивания на стадии формования. В качестве стеклообразователей используют свинцовый сурик, буру.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3238"/>
            <a:ext cx="9144000" cy="5084762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Приготовление шликера идёт в три фазы: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Первая фаза: помол полевого шпата и песка (помол ведётся от 10 до 12 часов);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 первую фазу добавляется глина;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Во вторую фазу добавляется каолин. Готовый шликер сливается в ёмкости и выдерживается.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	Транспортировка из сырьевого склада производится при помощи погрузчика в приёмные бункера. Откуда по конвейеру отправляется либо в шаровую мельницу (для помола), либо в турборастворители (для роспуска глины и каолина)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88913"/>
            <a:ext cx="4835525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28750" y="2322513"/>
            <a:ext cx="7715250" cy="45354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	Гончарное ремесло известно с незапамятных времён. Глина была повсеместно распространённым подручным материалом, богатые пластические и художественные возможности которого привлекали человека ещё в древнейшие времена. Глина очень легко поддается обработке, из неё можно вылепить что угодно.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420938"/>
            <a:ext cx="7786687" cy="42481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200" smtClean="0"/>
              <a:t>В зависимости от строения различают тонкую керамику (черепок стекловидный или мелкозернистый) и грубую (черепок крупнозернистый). Основные виды тонкой керамики — фарфор, полуфарфор, фаянс, майолика. Основной вид грубой керамики — гончарная керамика.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765175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5364163" y="2541588"/>
            <a:ext cx="338455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/>
              <a:t>Фарфоровая ваза из коллекции китайского фарфора эпохи династии Цин (XVII—XIX век) в Кунсткамере (Санкт-Петербург).</a:t>
            </a:r>
            <a:r>
              <a:rPr lang="ru-RU" sz="2000"/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20713"/>
            <a:ext cx="33623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2374900"/>
            <a:ext cx="5116513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plate">
  <a:themeElements>
    <a:clrScheme name="template 6">
      <a:dk1>
        <a:srgbClr val="0066FF"/>
      </a:dk1>
      <a:lt1>
        <a:srgbClr val="FFFFFF"/>
      </a:lt1>
      <a:dk2>
        <a:srgbClr val="FF0066"/>
      </a:dk2>
      <a:lt2>
        <a:srgbClr val="660033"/>
      </a:lt2>
      <a:accent1>
        <a:srgbClr val="FF99FF"/>
      </a:accent1>
      <a:accent2>
        <a:srgbClr val="FF3399"/>
      </a:accent2>
      <a:accent3>
        <a:srgbClr val="FFFFFF"/>
      </a:accent3>
      <a:accent4>
        <a:srgbClr val="0056DA"/>
      </a:accent4>
      <a:accent5>
        <a:srgbClr val="FFCAFF"/>
      </a:accent5>
      <a:accent6>
        <a:srgbClr val="E72D8A"/>
      </a:accent6>
      <a:hlink>
        <a:srgbClr val="D60093"/>
      </a:hlink>
      <a:folHlink>
        <a:srgbClr val="99CCFF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FF3399"/>
        </a:dk1>
        <a:lt1>
          <a:srgbClr val="FFFFFF"/>
        </a:lt1>
        <a:dk2>
          <a:srgbClr val="000000"/>
        </a:dk2>
        <a:lt2>
          <a:srgbClr val="660033"/>
        </a:lt2>
        <a:accent1>
          <a:srgbClr val="3366FF"/>
        </a:accent1>
        <a:accent2>
          <a:srgbClr val="0000FF"/>
        </a:accent2>
        <a:accent3>
          <a:srgbClr val="FFFFFF"/>
        </a:accent3>
        <a:accent4>
          <a:srgbClr val="DA2A82"/>
        </a:accent4>
        <a:accent5>
          <a:srgbClr val="ADB8FF"/>
        </a:accent5>
        <a:accent6>
          <a:srgbClr val="0000E7"/>
        </a:accent6>
        <a:hlink>
          <a:srgbClr val="D60093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000000"/>
        </a:dk1>
        <a:lt1>
          <a:srgbClr val="FFFFFF"/>
        </a:lt1>
        <a:dk2>
          <a:srgbClr val="CC0066"/>
        </a:dk2>
        <a:lt2>
          <a:srgbClr val="660033"/>
        </a:lt2>
        <a:accent1>
          <a:srgbClr val="FF6699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B8CA"/>
        </a:accent5>
        <a:accent6>
          <a:srgbClr val="0000E7"/>
        </a:accent6>
        <a:hlink>
          <a:srgbClr val="D60093"/>
        </a:hlink>
        <a:folHlink>
          <a:srgbClr val="FF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3399"/>
        </a:dk2>
        <a:lt2>
          <a:srgbClr val="660033"/>
        </a:lt2>
        <a:accent1>
          <a:srgbClr val="0033CC"/>
        </a:accent1>
        <a:accent2>
          <a:srgbClr val="FF3399"/>
        </a:accent2>
        <a:accent3>
          <a:srgbClr val="FFFFFF"/>
        </a:accent3>
        <a:accent4>
          <a:srgbClr val="404040"/>
        </a:accent4>
        <a:accent5>
          <a:srgbClr val="AAADE2"/>
        </a:accent5>
        <a:accent6>
          <a:srgbClr val="E72D8A"/>
        </a:accent6>
        <a:hlink>
          <a:srgbClr val="D60093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FF0066"/>
        </a:dk2>
        <a:lt2>
          <a:srgbClr val="660033"/>
        </a:lt2>
        <a:accent1>
          <a:srgbClr val="0099FF"/>
        </a:accent1>
        <a:accent2>
          <a:srgbClr val="FF3399"/>
        </a:accent2>
        <a:accent3>
          <a:srgbClr val="FFFFFF"/>
        </a:accent3>
        <a:accent4>
          <a:srgbClr val="404040"/>
        </a:accent4>
        <a:accent5>
          <a:srgbClr val="AACAFF"/>
        </a:accent5>
        <a:accent6>
          <a:srgbClr val="E72D8A"/>
        </a:accent6>
        <a:hlink>
          <a:srgbClr val="D60093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FF0066"/>
        </a:dk2>
        <a:lt2>
          <a:srgbClr val="660033"/>
        </a:lt2>
        <a:accent1>
          <a:srgbClr val="FF99FF"/>
        </a:accent1>
        <a:accent2>
          <a:srgbClr val="FF3399"/>
        </a:accent2>
        <a:accent3>
          <a:srgbClr val="FFFFFF"/>
        </a:accent3>
        <a:accent4>
          <a:srgbClr val="404040"/>
        </a:accent4>
        <a:accent5>
          <a:srgbClr val="FFCAFF"/>
        </a:accent5>
        <a:accent6>
          <a:srgbClr val="E72D8A"/>
        </a:accent6>
        <a:hlink>
          <a:srgbClr val="D60093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0066FF"/>
        </a:dk1>
        <a:lt1>
          <a:srgbClr val="FFFFFF"/>
        </a:lt1>
        <a:dk2>
          <a:srgbClr val="FF0066"/>
        </a:dk2>
        <a:lt2>
          <a:srgbClr val="660033"/>
        </a:lt2>
        <a:accent1>
          <a:srgbClr val="FF99FF"/>
        </a:accent1>
        <a:accent2>
          <a:srgbClr val="FF3399"/>
        </a:accent2>
        <a:accent3>
          <a:srgbClr val="FFFFFF"/>
        </a:accent3>
        <a:accent4>
          <a:srgbClr val="0056DA"/>
        </a:accent4>
        <a:accent5>
          <a:srgbClr val="FFCAFF"/>
        </a:accent5>
        <a:accent6>
          <a:srgbClr val="E72D8A"/>
        </a:accent6>
        <a:hlink>
          <a:srgbClr val="D60093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88</TotalTime>
  <Words>196</Words>
  <Application>Microsoft Office PowerPoint</Application>
  <PresentationFormat>Экран (4:3)</PresentationFormat>
  <Paragraphs>34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Tahoma</vt:lpstr>
      <vt:lpstr>template</vt:lpstr>
      <vt:lpstr>Керамика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История отечественной керамической плитки </vt:lpstr>
      <vt:lpstr>Слайд 22</vt:lpstr>
      <vt:lpstr>Слайд 23</vt:lpstr>
      <vt:lpstr>Слайд 24</vt:lpstr>
      <vt:lpstr>Слайд 25</vt:lpstr>
      <vt:lpstr>Слайд 26</vt:lpstr>
      <vt:lpstr>Конец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Керамика  </dc:title>
  <dc:creator>Дарья</dc:creator>
  <cp:lastModifiedBy>Admin</cp:lastModifiedBy>
  <cp:revision>4</cp:revision>
  <dcterms:created xsi:type="dcterms:W3CDTF">2010-04-08T12:49:34Z</dcterms:created>
  <dcterms:modified xsi:type="dcterms:W3CDTF">2012-04-10T20:23:08Z</dcterms:modified>
</cp:coreProperties>
</file>