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89" r:id="rId2"/>
    <p:sldId id="290" r:id="rId3"/>
    <p:sldId id="260" r:id="rId4"/>
    <p:sldId id="279" r:id="rId5"/>
    <p:sldId id="280" r:id="rId6"/>
    <p:sldId id="281" r:id="rId7"/>
    <p:sldId id="261" r:id="rId8"/>
    <p:sldId id="262" r:id="rId9"/>
    <p:sldId id="291" r:id="rId10"/>
    <p:sldId id="267" r:id="rId11"/>
    <p:sldId id="283" r:id="rId12"/>
    <p:sldId id="285" r:id="rId13"/>
    <p:sldId id="286" r:id="rId14"/>
    <p:sldId id="287" r:id="rId15"/>
    <p:sldId id="268" r:id="rId16"/>
    <p:sldId id="270" r:id="rId17"/>
    <p:sldId id="271" r:id="rId18"/>
    <p:sldId id="276" r:id="rId19"/>
    <p:sldId id="275" r:id="rId20"/>
    <p:sldId id="274" r:id="rId21"/>
    <p:sldId id="277" r:id="rId22"/>
    <p:sldId id="278" r:id="rId23"/>
    <p:sldId id="266" r:id="rId24"/>
    <p:sldId id="288" r:id="rId2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D8DC"/>
    <a:srgbClr val="A7E200"/>
    <a:srgbClr val="FF0000"/>
    <a:srgbClr val="0000FF"/>
    <a:srgbClr val="FFFFFF"/>
    <a:srgbClr val="F4F927"/>
    <a:srgbClr val="006600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26" autoAdjust="0"/>
    <p:restoredTop sz="94660"/>
  </p:normalViewPr>
  <p:slideViewPr>
    <p:cSldViewPr>
      <p:cViewPr varScale="1">
        <p:scale>
          <a:sx n="98" d="100"/>
          <a:sy n="98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770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7706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06214B-1B4D-406D-871C-F36C9018A6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608A6-2F6D-4BC5-B995-177527331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EF29-6B88-4716-B91F-A1F9F2AB7D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E80AD-7768-4DD6-90F4-7814B0E5F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7EB67-2297-4454-958F-CFC5C00FA1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234F77-4E80-4EC6-8CDB-76CA6243B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47054-0EFE-46B5-A4DF-6F5113719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CD35D-15D6-4C0F-9726-36AE996FC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DD52F7-0D08-426D-9647-C0AA6258C0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D4D51-79D0-4D4D-8CA6-697E64BD57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A8AD1-AAE6-4E8D-A339-10E86AC368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412C8-F386-415C-9767-44472213D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56675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6676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6677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6678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6679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6680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6681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6682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66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66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66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DEE0EEF-2DD8-432A-B39F-55D7D9B84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6686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6687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6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superzona.net/uploads/posts/2009-04/1240777314_1240767824_111111.jpg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s54.radikal.ru/i143/0911/c7/7a536624b846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bms.24open.ru/images/e3725576ae2bf8326cae3458f7ecc4c1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lell33.ucoz.ru/_ph/92/2/872125040.jpg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rnns.ru/uploads/posts/2009-07/1248434610_img.jpeg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lqm.wellnet.me/Kartinky2/Zdorovie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forum.hayastan.com/uploads/monthly_03_2008/post-23605-1205619353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download.loveradio.ru/pub/164262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gorod.tomsk.ru/2007/jul/mens_weekend6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758825" y="244475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009900"/>
                </a:solidFill>
              </a:rPr>
              <a:t>Здоровый образ жизни</a:t>
            </a:r>
          </a:p>
        </p:txBody>
      </p:sp>
      <p:sp>
        <p:nvSpPr>
          <p:cNvPr id="12697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136650" y="1905000"/>
            <a:ext cx="8007350" cy="4191000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ru-RU" sz="6000" b="1" dirty="0" smtClean="0">
                <a:solidFill>
                  <a:srgbClr val="006600"/>
                </a:solidFill>
              </a:rPr>
              <a:t>Факторы здоровья</a:t>
            </a:r>
            <a:r>
              <a:rPr lang="ru-RU" sz="6000" b="1" dirty="0" smtClean="0">
                <a:solidFill>
                  <a:srgbClr val="009900"/>
                </a:solidFill>
              </a:rPr>
              <a:t>  </a:t>
            </a:r>
          </a:p>
          <a:p>
            <a:pPr eaLnBrk="1" hangingPunct="1">
              <a:defRPr/>
            </a:pPr>
            <a:endParaRPr lang="ru-RU" sz="4000" b="1" dirty="0" smtClean="0">
              <a:solidFill>
                <a:srgbClr val="009900"/>
              </a:solidFill>
            </a:endParaRPr>
          </a:p>
          <a:p>
            <a:pPr eaLnBrk="1" hangingPunct="1">
              <a:defRPr/>
            </a:pPr>
            <a:endParaRPr lang="ru-RU" dirty="0" smtClean="0">
              <a:solidFill>
                <a:srgbClr val="0099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>
              <a:solidFill>
                <a:srgbClr val="009900"/>
              </a:solidFill>
            </a:endParaRP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009900"/>
                </a:solidFill>
              </a:rPr>
              <a:t>                                      </a:t>
            </a:r>
            <a:r>
              <a:rPr lang="ru-RU" sz="2000" dirty="0" smtClean="0">
                <a:solidFill>
                  <a:srgbClr val="009900"/>
                </a:solidFill>
              </a:rPr>
              <a:t>Автор разработки  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9900"/>
                </a:solidFill>
              </a:rPr>
              <a:t>Козлова Ирина Алексеевна учитель географии и биологии МАОУСОШ № 8 города Старая Русса Новгородской области</a:t>
            </a:r>
            <a:r>
              <a:rPr lang="ru-RU" dirty="0" smtClean="0">
                <a:solidFill>
                  <a:srgbClr val="009900"/>
                </a:solidFill>
              </a:rPr>
              <a:t>.</a:t>
            </a:r>
          </a:p>
        </p:txBody>
      </p:sp>
      <p:sp>
        <p:nvSpPr>
          <p:cNvPr id="4" name="Рамка 3"/>
          <p:cNvSpPr/>
          <p:nvPr/>
        </p:nvSpPr>
        <p:spPr>
          <a:xfrm>
            <a:off x="3786182" y="6357958"/>
            <a:ext cx="2786082" cy="500042"/>
          </a:xfrm>
          <a:prstGeom prst="fra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Prezentacii.com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chemeClr val="accent2"/>
            </a:gs>
            <a:gs pos="50000">
              <a:schemeClr val="hlink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i?id=66083871&amp;tov=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353746">
            <a:off x="3645693" y="1916907"/>
            <a:ext cx="3059113" cy="455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chemeClr val="folHlink"/>
                </a:solidFill>
              </a:rPr>
              <a:t>Как закаляться, чтобы не простужаться?</a:t>
            </a:r>
          </a:p>
        </p:txBody>
      </p:sp>
      <p:sp>
        <p:nvSpPr>
          <p:cNvPr id="87046" name="Rectangle 6"/>
          <p:cNvSpPr>
            <a:spLocks noGrp="1" noRot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>
                <a:solidFill>
                  <a:srgbClr val="FF0000"/>
                </a:solidFill>
              </a:rPr>
              <a:t>Нужно закаливаться постепенно, начиная с </a:t>
            </a:r>
            <a:r>
              <a:rPr lang="ru-RU" sz="2800" b="1" u="sng" smtClean="0">
                <a:solidFill>
                  <a:srgbClr val="FF0000"/>
                </a:solidFill>
              </a:rPr>
              <a:t>секунд</a:t>
            </a:r>
            <a:r>
              <a:rPr lang="ru-RU" sz="2800" smtClean="0">
                <a:solidFill>
                  <a:srgbClr val="FF0000"/>
                </a:solidFill>
              </a:rPr>
              <a:t> и заканчивая </a:t>
            </a:r>
            <a:r>
              <a:rPr lang="ru-RU" sz="2800" b="1" u="sng" smtClean="0">
                <a:solidFill>
                  <a:srgbClr val="FF0000"/>
                </a:solidFill>
              </a:rPr>
              <a:t>минутами.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Правильное питание</a:t>
            </a:r>
          </a:p>
        </p:txBody>
      </p:sp>
      <p:sp>
        <p:nvSpPr>
          <p:cNvPr id="11981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/>
              <a:t>Одно только поколение правильно питающихся людей возродит человечество и сделает болезни столь редким явлением, что на них будут смотреть, как на нечто необыкновенное. А молодому растущему организму еженедельно требуется 30 видов разнообразных продуктов.</a:t>
            </a:r>
            <a:r>
              <a:rPr lang="en-US" smtClean="0"/>
              <a:t> </a:t>
            </a:r>
            <a:endParaRPr lang="ru-RU" smtClean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/>
      <p:bldP spid="1198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i?id=185658569&amp;tov=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i?id=37165832&amp;tov=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04443">
            <a:off x="2133600" y="5359400"/>
            <a:ext cx="190500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i?id=85282625&amp;tov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4267200"/>
            <a:ext cx="1768475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i?id=5574096&amp;tov=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307318">
            <a:off x="3657600" y="4267200"/>
            <a:ext cx="3124200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i?id=145498711&amp;tov=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13611">
            <a:off x="304800" y="3276600"/>
            <a:ext cx="14605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7" descr="i?id=93127506&amp;tov=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653132">
            <a:off x="5181600" y="381000"/>
            <a:ext cx="18478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 descr="i?id=7758744&amp;tov=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6600" y="1828800"/>
            <a:ext cx="5105400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9" descr="i?id=43421940&amp;tov=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992526">
            <a:off x="6172200" y="13716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0" descr="i?id=182888925&amp;tov=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421441">
            <a:off x="3048000" y="533400"/>
            <a:ext cx="211455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1" descr="i?id=83248998&amp;tov=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5091113"/>
            <a:ext cx="2362200" cy="17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 descr="i?id=71550800&amp;tov=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-1732759">
            <a:off x="1524000" y="4114800"/>
            <a:ext cx="228600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3" descr="i?id=50199848&amp;tov=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676400" y="2514600"/>
            <a:ext cx="2352675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14" descr="i?id=50983686&amp;tov=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-1671998">
            <a:off x="381000" y="990600"/>
            <a:ext cx="2862263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1" name="Picture 15" descr="i?id=203930939&amp;tov=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04800" y="-152400"/>
            <a:ext cx="27432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228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304800"/>
            <a:ext cx="8616950" cy="6324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5364" name="Picture 4" descr="22222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04800"/>
            <a:ext cx="3657600" cy="261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1(2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304800"/>
            <a:ext cx="4852988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ййй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2895600"/>
            <a:ext cx="3505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239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381000"/>
            <a:ext cx="8388350" cy="57150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6388" name="Picture 4" descr="19196638_K_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57200"/>
            <a:ext cx="42926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6" descr="71617296_1299359920_smay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276600"/>
            <a:ext cx="4267200" cy="30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8" descr="ClappingHand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533400"/>
            <a:ext cx="3581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100000">
              <a:schemeClr val="hlink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0"/>
            <a:ext cx="8385175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0" u="sng" smtClean="0">
                <a:solidFill>
                  <a:srgbClr val="FF0000"/>
                </a:solidFill>
              </a:rPr>
              <a:t>Здоровый человек!</a:t>
            </a:r>
            <a:br>
              <a:rPr lang="ru-RU" b="0" u="sng" smtClean="0">
                <a:solidFill>
                  <a:srgbClr val="FF0000"/>
                </a:solidFill>
              </a:rPr>
            </a:br>
            <a:endParaRPr lang="ru-RU" b="0" u="sng" smtClean="0">
              <a:solidFill>
                <a:srgbClr val="FF0000"/>
              </a:solidFill>
            </a:endParaRPr>
          </a:p>
        </p:txBody>
      </p:sp>
      <p:sp>
        <p:nvSpPr>
          <p:cNvPr id="901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143000"/>
            <a:ext cx="8007350" cy="495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600" smtClean="0"/>
              <a:t>Здоровый человек живёт полноценной жизнью и приносит большую пользу обществу. Здоровый образ жизни – система поведения человека, включая физическую культуру, творчество, высоконравственное отношение ко всему окружающему.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385175" cy="8382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600" smtClean="0"/>
              <a:t>Влияние социальной среды</a:t>
            </a:r>
          </a:p>
        </p:txBody>
      </p:sp>
      <p:sp>
        <p:nvSpPr>
          <p:cNvPr id="942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3400" y="914400"/>
            <a:ext cx="8229600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FF0000"/>
                </a:solidFill>
              </a:rPr>
              <a:t>На человека также воздействует социальная среда. Например, малыши пытаются копировать взрослых, для подростков важно мнение сверстников. Но влияние окружающих может быть не только положительным, но и отрицательным.</a:t>
            </a:r>
          </a:p>
        </p:txBody>
      </p:sp>
      <p:pic>
        <p:nvPicPr>
          <p:cNvPr id="18436" name="Picture 5" descr="Социальные се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3962400"/>
            <a:ext cx="39624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i?id=223588157&amp;tov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7325"/>
            <a:ext cx="9144000" cy="704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819400" y="-457200"/>
            <a:ext cx="8229600" cy="2133600"/>
          </a:xfrm>
        </p:spPr>
        <p:txBody>
          <a:bodyPr/>
          <a:lstStyle/>
          <a:p>
            <a:pPr eaLnBrk="1" hangingPunct="1">
              <a:defRPr/>
            </a:pPr>
            <a:r>
              <a:rPr lang="ru-RU" b="0" u="sng" smtClean="0">
                <a:solidFill>
                  <a:srgbClr val="FF0000"/>
                </a:solidFill>
              </a:rPr>
              <a:t>Пороки</a:t>
            </a:r>
          </a:p>
        </p:txBody>
      </p:sp>
      <p:sp>
        <p:nvSpPr>
          <p:cNvPr id="952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1524000"/>
            <a:ext cx="8229600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smtClean="0">
                <a:solidFill>
                  <a:srgbClr val="FF0000"/>
                </a:solidFill>
              </a:rPr>
              <a:t>Физический, психический, моральный и экономический ущерб человеку и обществу наносят пьянство, алкоголизм, наркомания, курение.</a:t>
            </a:r>
            <a:r>
              <a:rPr lang="ru-RU" smtClean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741680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Попробуй - пробуют все</a:t>
            </a:r>
          </a:p>
        </p:txBody>
      </p:sp>
      <p:pic>
        <p:nvPicPr>
          <p:cNvPr id="20483" name="Picture 3" descr="Картинка 77 из 14669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1762125"/>
            <a:ext cx="6840537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2"/>
          <p:cNvSpPr>
            <a:spLocks noChangeArrowheads="1" noChangeShapeType="1" noTextEdit="1"/>
          </p:cNvSpPr>
          <p:nvPr/>
        </p:nvSpPr>
        <p:spPr bwMode="auto">
          <a:xfrm>
            <a:off x="611188" y="333375"/>
            <a:ext cx="7921625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Попробуй-вредных последствий</a:t>
            </a:r>
          </a:p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не будет</a:t>
            </a:r>
          </a:p>
        </p:txBody>
      </p:sp>
      <p:pic>
        <p:nvPicPr>
          <p:cNvPr id="21507" name="Picture 3" descr="Картинка 92 из 14669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1928813"/>
            <a:ext cx="5545137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chemeClr val="accent2"/>
            </a:gs>
            <a:gs pos="100000">
              <a:schemeClr val="hlink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381000"/>
            <a:ext cx="8385175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mtClean="0">
                <a:latin typeface="Comic Sans MS" pitchFamily="66" charset="0"/>
              </a:rPr>
              <a:t>Задачи урока</a:t>
            </a:r>
          </a:p>
        </p:txBody>
      </p:sp>
      <p:sp>
        <p:nvSpPr>
          <p:cNvPr id="1310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371600"/>
            <a:ext cx="8007350" cy="4724400"/>
          </a:xfrm>
        </p:spPr>
        <p:txBody>
          <a:bodyPr/>
          <a:lstStyle/>
          <a:p>
            <a:pPr eaLnBrk="1" hangingPunct="1">
              <a:buFont typeface="Wingdings" pitchFamily="2" charset="2"/>
              <a:buChar char="¬"/>
              <a:defRPr/>
            </a:pPr>
            <a:r>
              <a:rPr lang="ru-RU" smtClean="0">
                <a:latin typeface="Comic Sans MS" pitchFamily="66" charset="0"/>
              </a:rPr>
              <a:t>Дать представление, что такое здоровый образ жизни; </a:t>
            </a:r>
          </a:p>
          <a:p>
            <a:pPr eaLnBrk="1" hangingPunct="1">
              <a:buFont typeface="Wingdings" pitchFamily="2" charset="2"/>
              <a:buChar char="¬"/>
              <a:defRPr/>
            </a:pPr>
            <a:r>
              <a:rPr lang="ru-RU" smtClean="0">
                <a:latin typeface="Comic Sans MS" pitchFamily="66" charset="0"/>
              </a:rPr>
              <a:t>Убедить учащихся о необходимости быть здоровым;</a:t>
            </a:r>
          </a:p>
          <a:p>
            <a:pPr eaLnBrk="1" hangingPunct="1">
              <a:buFont typeface="Wingdings" pitchFamily="2" charset="2"/>
              <a:buChar char="¬"/>
              <a:defRPr/>
            </a:pPr>
            <a:r>
              <a:rPr lang="ru-RU" smtClean="0">
                <a:latin typeface="Comic Sans MS" pitchFamily="66" charset="0"/>
              </a:rPr>
              <a:t>Объяснить роль здорового образа жизни и деятельности человека, развитии общества;</a:t>
            </a:r>
          </a:p>
          <a:p>
            <a:pPr eaLnBrk="1" hangingPunct="1">
              <a:buFont typeface="Wingdings" pitchFamily="2" charset="2"/>
              <a:buChar char="¬"/>
              <a:defRPr/>
            </a:pPr>
            <a:r>
              <a:rPr lang="ru-RU" smtClean="0">
                <a:latin typeface="Comic Sans MS" pitchFamily="66" charset="0"/>
              </a:rPr>
              <a:t>Выяснить факторы здоровья.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/>
      <p:bldP spid="13107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2"/>
          <p:cNvSpPr>
            <a:spLocks noChangeArrowheads="1" noChangeShapeType="1" noTextEdit="1"/>
          </p:cNvSpPr>
          <p:nvPr/>
        </p:nvSpPr>
        <p:spPr bwMode="auto">
          <a:xfrm>
            <a:off x="1331913" y="404813"/>
            <a:ext cx="6191250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Попробуй, если не</a:t>
            </a:r>
          </a:p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понравится прекрати</a:t>
            </a:r>
          </a:p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приём.</a:t>
            </a:r>
          </a:p>
        </p:txBody>
      </p:sp>
      <p:pic>
        <p:nvPicPr>
          <p:cNvPr id="22531" name="Picture 3" descr="Картинка 110 из 14669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2613025"/>
            <a:ext cx="7092950" cy="42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2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4638675" cy="1554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У пьяного ум слепой. </a:t>
            </a:r>
          </a:p>
        </p:txBody>
      </p:sp>
      <p:pic>
        <p:nvPicPr>
          <p:cNvPr id="23555" name="Picture 3" descr="Картинка 1 из 14669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1943100"/>
            <a:ext cx="7380287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1187450" y="333375"/>
            <a:ext cx="6619875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Вино полюбил - семью разорил.</a:t>
            </a:r>
          </a:p>
        </p:txBody>
      </p:sp>
      <p:pic>
        <p:nvPicPr>
          <p:cNvPr id="24579" name="Picture 3" descr="Картинка 19 из 5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333500"/>
            <a:ext cx="7380288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229600" cy="13716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mtClean="0"/>
              <a:t>Факторы здоровья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38200" y="1143000"/>
            <a:ext cx="8007350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СПОРТ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ПРАВИЛЬНОЕ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/>
              <a:t>ПИТАНИЕ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СВЕЖИЙ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/>
              <a:t>ВОЗДУХ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ХОРОШЕЕ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/>
              <a:t>НАСТРОЕНИЕ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РЕЖИМ ДНЯ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ЗАКАЛИВАНИЕ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mtClean="0"/>
          </a:p>
        </p:txBody>
      </p:sp>
      <p:pic>
        <p:nvPicPr>
          <p:cNvPr id="25604" name="Picture 8" descr="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295400"/>
            <a:ext cx="4648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98" decel="100000" fill="hold"/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0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0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98" decel="100000" fill="hold"/>
                                        <p:tgtEl>
                                          <p:spTgt spid="80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09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9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809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0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0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80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09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09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98" decel="100000" fill="hold"/>
                                        <p:tgtEl>
                                          <p:spTgt spid="809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09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09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98" decel="100000" fill="hold"/>
                                        <p:tgtEl>
                                          <p:spTgt spid="809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09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09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98" decel="100000" fill="hold"/>
                                        <p:tgtEl>
                                          <p:spTgt spid="809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09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09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98" decel="100000" fill="hold"/>
                                        <p:tgtEl>
                                          <p:spTgt spid="809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09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09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98" decel="100000" fill="hold"/>
                                        <p:tgtEl>
                                          <p:spTgt spid="809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900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2595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6628" name="Picture 4" descr="Картинка 11 из 9983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"/>
            <a:ext cx="8458200" cy="579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 descr="Картинка 18 из 1392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23825"/>
            <a:ext cx="9296400" cy="698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304800"/>
            <a:ext cx="8229600" cy="5791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00FF"/>
                </a:solidFill>
                <a:latin typeface="Comic Sans MS" pitchFamily="66" charset="0"/>
              </a:rPr>
              <a:t>Каждому хочется быть умным, красивым, сильным, здоровым. На протяжении веков люди вырабатывали правила оптимального поведения, следуя которым можно с наибольшей эффективностью поддерживать здоровье тела и духа. Ещё в </a:t>
            </a:r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XIX</a:t>
            </a:r>
            <a:r>
              <a:rPr lang="ru-RU" dirty="0" smtClean="0">
                <a:solidFill>
                  <a:srgbClr val="0000FF"/>
                </a:solidFill>
                <a:latin typeface="Comic Sans MS" pitchFamily="66" charset="0"/>
              </a:rPr>
              <a:t> в. Артур Шопенгауэр говорил: «Вообще 9/10 нашего счастья основано на здоровье. При нем всё становится источником наслаждения, тогда как без него решительно никакое внешнее благо не может доставить удовольствия».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hlink"/>
            </a:gs>
            <a:gs pos="100000">
              <a:schemeClr val="accent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9906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i="1" smtClean="0">
                <a:solidFill>
                  <a:schemeClr val="bg2"/>
                </a:solidFill>
              </a:rPr>
              <a:t>Викторина</a:t>
            </a:r>
          </a:p>
        </p:txBody>
      </p:sp>
      <p:sp>
        <p:nvSpPr>
          <p:cNvPr id="1136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914400"/>
            <a:ext cx="8007350" cy="5562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600" smtClean="0">
                <a:solidFill>
                  <a:srgbClr val="003300"/>
                </a:solidFill>
              </a:rPr>
              <a:t>1.Согласны ли вы, что зарядка – источник бодрости и здоровья?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600" smtClean="0">
                <a:solidFill>
                  <a:srgbClr val="003300"/>
                </a:solidFill>
              </a:rPr>
              <a:t>2.Верно ли, что жевательная резинка сохраняет зубы?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600" smtClean="0">
                <a:solidFill>
                  <a:srgbClr val="003300"/>
                </a:solidFill>
              </a:rPr>
              <a:t>3.Верно ли, что кактусы снимают излучение от компьютера?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600" smtClean="0">
                <a:solidFill>
                  <a:srgbClr val="003300"/>
                </a:solidFill>
              </a:rPr>
              <a:t>4.Верно ли, что от курения ежегодно погибает более  10 000 человек?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600" smtClean="0">
                <a:solidFill>
                  <a:srgbClr val="003300"/>
                </a:solidFill>
              </a:rPr>
              <a:t>5.Правда ли, что съев банан поднимается настроение?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600" smtClean="0">
                <a:solidFill>
                  <a:srgbClr val="003300"/>
                </a:solidFill>
              </a:rPr>
              <a:t>6.Верно ли, что морковь замедляет процесс старения организма?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600" smtClean="0">
                <a:solidFill>
                  <a:srgbClr val="003300"/>
                </a:solidFill>
              </a:rPr>
              <a:t>7.Правда ли, что есть безвредные наркотики?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100000">
              <a:schemeClr val="accent2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457200"/>
            <a:ext cx="8007350" cy="5943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600" smtClean="0">
                <a:solidFill>
                  <a:srgbClr val="003300"/>
                </a:solidFill>
              </a:rPr>
              <a:t>8.Отказаться от курения легко?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600" smtClean="0">
                <a:solidFill>
                  <a:srgbClr val="003300"/>
                </a:solidFill>
              </a:rPr>
              <a:t>9.Правда ли, что молоко полезнее йогурта?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600" smtClean="0">
                <a:solidFill>
                  <a:srgbClr val="003300"/>
                </a:solidFill>
              </a:rPr>
              <a:t>10.Взрослые чаще, чем дети, ломают ноги?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600" smtClean="0">
                <a:solidFill>
                  <a:srgbClr val="003300"/>
                </a:solidFill>
              </a:rPr>
              <a:t>11.Правда ли, что недостаток солнца вызывает депрессию?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600" smtClean="0">
                <a:solidFill>
                  <a:srgbClr val="003300"/>
                </a:solidFill>
              </a:rPr>
              <a:t>12.Правда ли, что летом можно запастись витаминами на целый год?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600" smtClean="0">
                <a:solidFill>
                  <a:srgbClr val="003300"/>
                </a:solidFill>
              </a:rPr>
              <a:t>13.Правда ли, что детям до 15 лет нельзя заниматься тяжёлой атлетикой?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600" smtClean="0">
                <a:solidFill>
                  <a:srgbClr val="003300"/>
                </a:solidFill>
              </a:rPr>
              <a:t>14.Правда ли, что ежедневно надо выпить 2 стакана молока?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600" smtClean="0">
                <a:solidFill>
                  <a:srgbClr val="003300"/>
                </a:solidFill>
              </a:rPr>
              <a:t>15.Правда ли, что ребёнку достаточно спать ночью 8 часов?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5181600"/>
            <a:ext cx="8385175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mtClean="0"/>
              <a:t>Фактор здоровья</a:t>
            </a:r>
          </a:p>
        </p:txBody>
      </p:sp>
      <p:sp>
        <p:nvSpPr>
          <p:cNvPr id="1157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3400" y="228600"/>
            <a:ext cx="8007350" cy="41910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8196" name="Picture 9" descr="Веселая-заряд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8600"/>
            <a:ext cx="80010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9" descr="Картинка 14 из 1384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52400"/>
            <a:ext cx="83058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143000"/>
            <a:ext cx="8229600" cy="495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FF5050"/>
                </a:solidFill>
                <a:latin typeface="Comic Sans MS" pitchFamily="66" charset="0"/>
              </a:rPr>
              <a:t>Поднимите, пожалуйста руки, кто никогда не болел. А кто болел один раза в году? А кто два и более раз?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>
                <a:solidFill>
                  <a:srgbClr val="FF5050"/>
                </a:solidFill>
                <a:latin typeface="Comic Sans MS" pitchFamily="66" charset="0"/>
              </a:rPr>
              <a:t>	Посмотрите, мы привыкли к тому, что человеку естественно болеть! А ведь это неверная установка! Давайте изменим установку и запомним: что человеку естественно быть здоровым!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Картинка 4 из 183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46050"/>
            <a:ext cx="9144000" cy="700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Line 7"/>
          <p:cNvSpPr>
            <a:spLocks noChangeShapeType="1"/>
          </p:cNvSpPr>
          <p:nvPr/>
        </p:nvSpPr>
        <p:spPr bwMode="auto">
          <a:xfrm flipH="1">
            <a:off x="685800" y="1676400"/>
            <a:ext cx="7315200" cy="3733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4" name="Line 8"/>
          <p:cNvSpPr>
            <a:spLocks noChangeShapeType="1"/>
          </p:cNvSpPr>
          <p:nvPr/>
        </p:nvSpPr>
        <p:spPr bwMode="auto">
          <a:xfrm>
            <a:off x="1066800" y="1676400"/>
            <a:ext cx="7391400" cy="3733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57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228600"/>
            <a:ext cx="8229600" cy="51816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smtClean="0">
                <a:solidFill>
                  <a:srgbClr val="FFFFFF"/>
                </a:solidFill>
                <a:latin typeface="Comic Sans MS" pitchFamily="66" charset="0"/>
              </a:rPr>
              <a:t>Сегодня медики утверждают: здоровье человека на 10% зависит от наследственности, на 5% от работы медиков. Остальные 85 % в руках самого человека. Значит, наше здоровье зависит от наших привычек, от наших усилий по его укреплению.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50000">
              <a:schemeClr val="hlink">
                <a:gamma/>
                <a:shade val="46275"/>
                <a:invGamma/>
              </a:schemeClr>
            </a:gs>
            <a:gs pos="100000">
              <a:schemeClr val="hlink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81000" y="381000"/>
            <a:ext cx="8763000" cy="5715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>
                <a:latin typeface="Comic Sans MS" pitchFamily="66" charset="0"/>
              </a:rPr>
              <a:t>Ученые доказывают, что человек должен жить 150-200 лет! Так, например, древние греки (пеласги) считали, что умереть в 70 лет- это почти то же самое, что умереть в колыбели. Как свидетельствуют историки, продолжительность жизни пеласгов составляла около 200 лет. При этом до конца своих дней они сохраняли жизненные силы и не седели.</a:t>
            </a:r>
          </a:p>
          <a:p>
            <a:pPr eaLnBrk="1" hangingPunct="1">
              <a:defRPr/>
            </a:pPr>
            <a:endParaRPr lang="ru-RU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Teamwork</Template>
  <TotalTime>1066</TotalTime>
  <Words>600</Words>
  <Application>Microsoft Office PowerPoint</Application>
  <PresentationFormat>Экран (4:3)</PresentationFormat>
  <Paragraphs>63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Трава</vt:lpstr>
      <vt:lpstr>Здоровый образ жизни</vt:lpstr>
      <vt:lpstr>Задачи урока</vt:lpstr>
      <vt:lpstr>Слайд 3</vt:lpstr>
      <vt:lpstr>Викторина</vt:lpstr>
      <vt:lpstr>Слайд 5</vt:lpstr>
      <vt:lpstr>Фактор здоровья</vt:lpstr>
      <vt:lpstr>Слайд 7</vt:lpstr>
      <vt:lpstr>Слайд 8</vt:lpstr>
      <vt:lpstr>Слайд 9</vt:lpstr>
      <vt:lpstr>Как закаляться, чтобы не простужаться?</vt:lpstr>
      <vt:lpstr>Правильное питание</vt:lpstr>
      <vt:lpstr>Слайд 12</vt:lpstr>
      <vt:lpstr>Слайд 13</vt:lpstr>
      <vt:lpstr>Слайд 14</vt:lpstr>
      <vt:lpstr>Здоровый человек! </vt:lpstr>
      <vt:lpstr>Влияние социальной среды</vt:lpstr>
      <vt:lpstr>Пороки</vt:lpstr>
      <vt:lpstr>Слайд 18</vt:lpstr>
      <vt:lpstr>Слайд 19</vt:lpstr>
      <vt:lpstr>Слайд 20</vt:lpstr>
      <vt:lpstr>Слайд 21</vt:lpstr>
      <vt:lpstr>Слайд 22</vt:lpstr>
      <vt:lpstr>Факторы здоровья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46</cp:revision>
  <cp:lastPrinted>1601-01-01T00:00:00Z</cp:lastPrinted>
  <dcterms:created xsi:type="dcterms:W3CDTF">1601-01-01T00:00:00Z</dcterms:created>
  <dcterms:modified xsi:type="dcterms:W3CDTF">2012-05-08T08:25:51Z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