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D401545F-847C-4752-8CAD-24B2F9581F19}" type="datetimeFigureOut">
              <a:rPr lang="ru-RU"/>
              <a:pPr>
                <a:defRPr/>
              </a:pPr>
              <a:t>13.02.2012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A7A2E086-D524-4254-9ABA-BF1402B90E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6C560D0-6AC0-4324-A3F7-2BAB2D3DDBD6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F7A82B9-D423-48A7-97FA-60049B02119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48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3F1D8B0-59B1-451A-AFBD-05A5503698B7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584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9F459EC-5281-43C7-B5FB-9B982FFBFEA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68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B2DF9F8-EBD5-4916-B203-9798357F9AE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560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3EC717D-5C45-4611-91A6-99D9CDAE6A31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DB1515B-CA90-4C24-AC9F-65C9D1E74DE9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E0C38B4-5536-4AAB-8803-C3ADAEA43352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867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7AA0D4B-E88D-4E12-827C-9C7AA35A4A95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97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D5FF10E-CBB8-4DCF-A404-F6BB7A11E97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072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33D9C94-471E-4062-A95D-6C0461B163B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3FE5AD1-AB69-4086-9D9E-1C93D016919B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5F074CA-9CF3-49D0-A23B-726079647C0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3"/>
          <p:cNvSpPr/>
          <p:nvPr/>
        </p:nvSpPr>
        <p:spPr>
          <a:xfrm rot="16200000">
            <a:off x="7553325" y="5254626"/>
            <a:ext cx="1893887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1863"/>
            <a:ext cx="5791200" cy="365125"/>
          </a:xfrm>
        </p:spPr>
        <p:txBody>
          <a:bodyPr tIns="0" bIns="0" anchor="t"/>
          <a:lstStyle>
            <a:lvl1pPr algn="r">
              <a:defRPr sz="1000" smtClean="0"/>
            </a:lvl1pPr>
          </a:lstStyle>
          <a:p>
            <a:pPr>
              <a:defRPr/>
            </a:pPr>
            <a:fld id="{637B0C03-CD55-4376-BEC1-A3954A290D05}" type="datetimeFigureOut">
              <a:rPr lang="ru-RU"/>
              <a:pPr>
                <a:defRPr/>
              </a:pPr>
              <a:t>13.02.2012</a:t>
            </a:fld>
            <a:endParaRPr lang="ru-RU"/>
          </a:p>
        </p:txBody>
      </p:sp>
      <p:sp>
        <p:nvSpPr>
          <p:cNvPr id="6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49913"/>
            <a:ext cx="5791200" cy="365125"/>
          </a:xfrm>
        </p:spPr>
        <p:txBody>
          <a:bodyPr tIns="0" bIns="0"/>
          <a:lstStyle>
            <a:lvl1pPr algn="r">
              <a:defRPr sz="11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1525" y="5753100"/>
            <a:ext cx="503238" cy="365125"/>
          </a:xfrm>
        </p:spPr>
        <p:txBody>
          <a:bodyPr anchor="ctr"/>
          <a:lstStyle>
            <a:lvl1pPr algn="ctr">
              <a:defRPr sz="13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8FEC476C-4795-42C8-996B-F66C13B531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F9EF6C-93A8-4B9C-8233-30D3DF5041B6}" type="datetimeFigureOut">
              <a:rPr lang="ru-RU"/>
              <a:pPr>
                <a:defRPr/>
              </a:pPr>
              <a:t>13.02.2012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3C4E9E-F713-4929-8E8B-E673FE8079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122A19-A484-4835-87F1-9697251250EF}" type="datetimeFigureOut">
              <a:rPr lang="ru-RU"/>
              <a:pPr>
                <a:defRPr/>
              </a:pPr>
              <a:t>13.02.2012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19910E-9747-4861-B154-47E9B49E20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075" y="64801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5AC6BF-5BE0-43FF-B5A4-84F4C757798B}" type="datetimeFigureOut">
              <a:rPr lang="ru-RU"/>
              <a:pPr>
                <a:defRPr/>
              </a:pPr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59263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3E5F8B-BD2B-4CE7-B950-E45A0EEAC9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3"/>
          <p:cNvSpPr/>
          <p:nvPr/>
        </p:nvSpPr>
        <p:spPr>
          <a:xfrm flipV="1">
            <a:off x="6350" y="6350"/>
            <a:ext cx="9131300" cy="6837363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Равнобедренный треугольник 4"/>
          <p:cNvSpPr/>
          <p:nvPr/>
        </p:nvSpPr>
        <p:spPr>
          <a:xfrm rot="5400000" flipV="1">
            <a:off x="7553325" y="309563"/>
            <a:ext cx="1893888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10800000">
            <a:off x="6469063" y="9525"/>
            <a:ext cx="2673350" cy="190023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/>
          <a:lstStyle>
            <a:lvl1pPr marL="0" algn="l">
              <a:buNone/>
              <a:defRPr sz="3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>
          <a:xfrm>
            <a:off x="6956425" y="6477000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E99F77-6C47-419B-9476-F0B6F90AAA95}" type="datetimeFigureOut">
              <a:rPr lang="ru-RU"/>
              <a:pPr>
                <a:defRPr/>
              </a:pPr>
              <a:t>13.02.2012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5" y="6481763"/>
            <a:ext cx="4260850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0263" y="809625"/>
            <a:ext cx="503237" cy="3000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4CFBFA-6315-4EE3-A48E-DB853A43FD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F1AF78-A780-4B75-AF91-72DAC71D255D}" type="datetimeFigureOut">
              <a:rPr lang="ru-RU"/>
              <a:pPr>
                <a:defRPr/>
              </a:pPr>
              <a:t>13.02.2012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B7D9BD-A6D5-45E0-8BEB-F9B6E5DEDA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075" y="6481763"/>
            <a:ext cx="2130425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2FB33A-3C11-41A9-A048-F62F513160E1}" type="datetimeFigureOut">
              <a:rPr lang="ru-RU"/>
              <a:pPr>
                <a:defRPr/>
              </a:pPr>
              <a:t>13.02.2012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6085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838" y="6483350"/>
            <a:ext cx="503237" cy="301625"/>
          </a:xfrm>
        </p:spPr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fld id="{CF196778-6BFF-47DC-972D-7C49B81BD3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964EFE-F6E8-4ED0-A1F2-EFACFE24185A}" type="datetimeFigureOut">
              <a:rPr lang="ru-RU"/>
              <a:pPr>
                <a:defRPr/>
              </a:pPr>
              <a:t>13.02.2012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5BF0C5-4747-49D7-AC71-C37F1E6DB0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398CF7-D092-4B75-A697-E112AE31D239}" type="datetimeFigureOut">
              <a:rPr lang="ru-RU"/>
              <a:pPr>
                <a:defRPr/>
              </a:pPr>
              <a:t>13.02.2012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650330-F982-4AC0-8389-22A997844A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563" y="6556375"/>
            <a:ext cx="2133600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E28DB495-FDD5-47FD-BA09-4207C3F91F64}" type="datetimeFigureOut">
              <a:rPr lang="ru-RU"/>
              <a:pPr>
                <a:defRPr/>
              </a:pPr>
              <a:t>13.02.2012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063" y="6556375"/>
            <a:ext cx="51435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5" y="6556375"/>
            <a:ext cx="503238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D464F7C7-56EC-4853-AE1B-68E8F3DBF4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700" y="6556375"/>
            <a:ext cx="2101850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AA13E0EF-6CD6-48C1-9FF3-D29E054144ED}" type="datetimeFigureOut">
              <a:rPr lang="ru-RU"/>
              <a:pPr>
                <a:defRPr/>
              </a:pPr>
              <a:t>13.02.2012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69988" y="6557963"/>
            <a:ext cx="4948237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6900" y="6556375"/>
            <a:ext cx="366713" cy="301625"/>
          </a:xfrm>
        </p:spPr>
        <p:txBody>
          <a:bodyPr/>
          <a:lstStyle>
            <a:lvl1pPr algn="ctr">
              <a:defRPr sz="900" smtClean="0"/>
            </a:lvl1pPr>
          </a:lstStyle>
          <a:p>
            <a:pPr>
              <a:defRPr/>
            </a:pPr>
            <a:fld id="{79757EFB-B5F0-4908-9302-8F2974FE1A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6350" y="14288"/>
            <a:ext cx="9131300" cy="6837362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9063" y="4948238"/>
            <a:ext cx="2673350" cy="1900237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882775"/>
            <a:ext cx="8229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075" y="6481763"/>
            <a:ext cx="2133600" cy="3016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7EC2C9E-B1DC-41A2-A480-CA37966F51CD}" type="datetimeFigureOut">
              <a:rPr lang="ru-RU"/>
              <a:pPr>
                <a:defRPr/>
              </a:pPr>
              <a:t>13.02.2012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763"/>
            <a:ext cx="4259263" cy="3016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838" y="6481763"/>
            <a:ext cx="503237" cy="3016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F2DF185-9ABE-4DAA-A516-D7647C6F41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87" r:id="rId6"/>
    <p:sldLayoutId id="2147483788" r:id="rId7"/>
    <p:sldLayoutId id="2147483796" r:id="rId8"/>
    <p:sldLayoutId id="2147483797" r:id="rId9"/>
    <p:sldLayoutId id="2147483789" r:id="rId10"/>
    <p:sldLayoutId id="2147483790" r:id="rId11"/>
  </p:sldLayoutIdLst>
  <p:txStyles>
    <p:titleStyle>
      <a:lvl1pPr marL="484188" indent="-484188" algn="l" rtl="0" eaLnBrk="1" fontAlgn="base" hangingPunct="1">
        <a:spcBef>
          <a:spcPct val="0"/>
        </a:spcBef>
        <a:spcAft>
          <a:spcPct val="0"/>
        </a:spcAft>
        <a:defRPr sz="4200" kern="1200">
          <a:ln w="6350">
            <a:solidFill>
              <a:schemeClr val="accent1">
                <a:shade val="43000"/>
              </a:schemeClr>
            </a:solidFill>
          </a:ln>
          <a:solidFill>
            <a:srgbClr val="8F98BF"/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marL="484188" indent="-484188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8F98BF"/>
          </a:solidFill>
          <a:latin typeface="Century Gothic" pitchFamily="34" charset="0"/>
        </a:defRPr>
      </a:lvl2pPr>
      <a:lvl3pPr marL="484188" indent="-484188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8F98BF"/>
          </a:solidFill>
          <a:latin typeface="Century Gothic" pitchFamily="34" charset="0"/>
        </a:defRPr>
      </a:lvl3pPr>
      <a:lvl4pPr marL="484188" indent="-484188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8F98BF"/>
          </a:solidFill>
          <a:latin typeface="Century Gothic" pitchFamily="34" charset="0"/>
        </a:defRPr>
      </a:lvl4pPr>
      <a:lvl5pPr marL="484188" indent="-484188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8F98BF"/>
          </a:solidFill>
          <a:latin typeface="Century Gothic" pitchFamily="34" charset="0"/>
        </a:defRPr>
      </a:lvl5pPr>
      <a:lvl6pPr marL="941388" indent="-484188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8F98BF"/>
          </a:solidFill>
          <a:latin typeface="Century Gothic" pitchFamily="34" charset="0"/>
        </a:defRPr>
      </a:lvl6pPr>
      <a:lvl7pPr marL="1398588" indent="-484188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8F98BF"/>
          </a:solidFill>
          <a:latin typeface="Century Gothic" pitchFamily="34" charset="0"/>
        </a:defRPr>
      </a:lvl7pPr>
      <a:lvl8pPr marL="1855788" indent="-484188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8F98BF"/>
          </a:solidFill>
          <a:latin typeface="Century Gothic" pitchFamily="34" charset="0"/>
        </a:defRPr>
      </a:lvl8pPr>
      <a:lvl9pPr marL="2312988" indent="-484188" algn="l" rtl="0" eaLnBrk="1" fontAlgn="base" hangingPunct="1">
        <a:spcBef>
          <a:spcPct val="0"/>
        </a:spcBef>
        <a:spcAft>
          <a:spcPct val="0"/>
        </a:spcAft>
        <a:defRPr sz="4200">
          <a:solidFill>
            <a:srgbClr val="8F98BF"/>
          </a:solidFill>
          <a:latin typeface="Century Gothic" pitchFamily="34" charset="0"/>
        </a:defRPr>
      </a:lvl9pPr>
    </p:titleStyle>
    <p:bodyStyle>
      <a:lvl1pPr marL="447675" indent="-38258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325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95000"/>
        <a:buFont typeface="Verdana" pitchFamily="34" charset="0"/>
        <a:buChar char="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49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095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09550" algn="l" rtl="0" eaLnBrk="1" fontAlgn="base" hangingPunct="1">
        <a:spcBef>
          <a:spcPct val="20000"/>
        </a:spcBef>
        <a:spcAft>
          <a:spcPct val="0"/>
        </a:spcAft>
        <a:buClr>
          <a:srgbClr val="A5AAC0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0000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214291"/>
            <a:ext cx="6215106" cy="2071701"/>
          </a:xfrm>
        </p:spPr>
        <p:txBody>
          <a:bodyPr>
            <a:noAutofit/>
          </a:bodyPr>
          <a:lstStyle/>
          <a:p>
            <a:pPr marL="484632" indent="0" algn="ctr" fontAlgn="auto">
              <a:spcAft>
                <a:spcPts val="0"/>
              </a:spcAft>
              <a:defRPr/>
            </a:pPr>
            <a:r>
              <a:rPr lang="ru-RU" sz="6000" dirty="0" smtClean="0">
                <a:solidFill>
                  <a:schemeClr val="tx1"/>
                </a:solidFill>
              </a:rPr>
              <a:t>Что такое катастрофы?</a:t>
            </a:r>
            <a:endParaRPr lang="ru-RU" sz="60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628" y="2786058"/>
            <a:ext cx="3602828" cy="142876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chemeClr val="tx1"/>
                </a:solidFill>
              </a:rPr>
              <a:t>Рассказова М.Б.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900" b="1" dirty="0" smtClean="0">
                <a:solidFill>
                  <a:schemeClr val="tx1"/>
                </a:solidFill>
              </a:rPr>
              <a:t>ЦРР «Росток»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900" b="1" dirty="0" smtClean="0">
                <a:solidFill>
                  <a:schemeClr val="tx1"/>
                </a:solidFill>
              </a:rPr>
              <a:t>Санкт- Петербург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220" name="TextBox 3"/>
          <p:cNvSpPr txBox="1">
            <a:spLocks noChangeArrowheads="1"/>
          </p:cNvSpPr>
          <p:nvPr/>
        </p:nvSpPr>
        <p:spPr bwMode="auto">
          <a:xfrm>
            <a:off x="4214813" y="6357938"/>
            <a:ext cx="198804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latin typeface="Century Gothic" pitchFamily="34" charset="0"/>
              </a:rPr>
              <a:t>Prezentacii.com</a:t>
            </a:r>
            <a:endParaRPr lang="ru-RU" dirty="0">
              <a:latin typeface="Century Gothic" pitchFamily="34" charset="0"/>
            </a:endParaRPr>
          </a:p>
        </p:txBody>
      </p:sp>
      <p:pic>
        <p:nvPicPr>
          <p:cNvPr id="9221" name="Рисунок 4" descr="2[1]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8" y="2857500"/>
            <a:ext cx="3286125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1"/>
          <p:cNvSpPr txBox="1">
            <a:spLocks noChangeArrowheads="1"/>
          </p:cNvSpPr>
          <p:nvPr/>
        </p:nvSpPr>
        <p:spPr bwMode="auto">
          <a:xfrm>
            <a:off x="4071938" y="214313"/>
            <a:ext cx="2357437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 b="1">
                <a:solidFill>
                  <a:srgbClr val="FF0000"/>
                </a:solidFill>
                <a:latin typeface="Century Gothic" pitchFamily="34" charset="0"/>
              </a:rPr>
              <a:t>Люди.</a:t>
            </a:r>
          </a:p>
        </p:txBody>
      </p:sp>
      <p:sp>
        <p:nvSpPr>
          <p:cNvPr id="18435" name="TextBox 2"/>
          <p:cNvSpPr txBox="1">
            <a:spLocks noChangeArrowheads="1"/>
          </p:cNvSpPr>
          <p:nvPr/>
        </p:nvSpPr>
        <p:spPr bwMode="auto">
          <a:xfrm>
            <a:off x="5000625" y="1357313"/>
            <a:ext cx="3857625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Century Gothic" pitchFamily="34" charset="0"/>
              </a:rPr>
              <a:t>Человек тоже может быть причиной катастроф, которые ранят нашу землю и приносят большие беды людям и животным. </a:t>
            </a:r>
          </a:p>
        </p:txBody>
      </p:sp>
      <p:pic>
        <p:nvPicPr>
          <p:cNvPr id="18436" name="Рисунок 4" descr="3f4e24a30c54[1]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4143375"/>
            <a:ext cx="4262437" cy="241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Рисунок 5" descr="513492_7[1].jpg"/>
          <p:cNvPicPr>
            <a:picLocks noChangeAspect="1"/>
          </p:cNvPicPr>
          <p:nvPr/>
        </p:nvPicPr>
        <p:blipFill>
          <a:blip r:embed="rId4" cstate="print"/>
          <a:srcRect b="21440"/>
          <a:stretch>
            <a:fillRect/>
          </a:stretch>
        </p:blipFill>
        <p:spPr bwMode="auto">
          <a:xfrm>
            <a:off x="285750" y="4000500"/>
            <a:ext cx="390525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Рисунок 6" descr="gulf-oil-spill1[1]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313" y="1071563"/>
            <a:ext cx="4040187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1"/>
          <p:cNvSpPr txBox="1">
            <a:spLocks noChangeArrowheads="1"/>
          </p:cNvSpPr>
          <p:nvPr/>
        </p:nvSpPr>
        <p:spPr bwMode="auto">
          <a:xfrm>
            <a:off x="2428875" y="357188"/>
            <a:ext cx="51054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0070C0"/>
                </a:solidFill>
                <a:latin typeface="Century Gothic" pitchFamily="34" charset="0"/>
              </a:rPr>
              <a:t>Как узнать о катастрофе?</a:t>
            </a:r>
          </a:p>
        </p:txBody>
      </p:sp>
      <p:sp>
        <p:nvSpPr>
          <p:cNvPr id="19459" name="TextBox 2"/>
          <p:cNvSpPr txBox="1">
            <a:spLocks noChangeArrowheads="1"/>
          </p:cNvSpPr>
          <p:nvPr/>
        </p:nvSpPr>
        <p:spPr bwMode="auto">
          <a:xfrm>
            <a:off x="3786188" y="1143000"/>
            <a:ext cx="4500562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Century Gothic" pitchFamily="34" charset="0"/>
              </a:rPr>
              <a:t>Помни, что о всех катастрофах, больших авариях сообщают по радио, телевидению и гудками сирены, частыми ударами колокола или по рельсу. Специальные службы спешат на помощь людям. </a:t>
            </a:r>
          </a:p>
        </p:txBody>
      </p:sp>
      <p:pic>
        <p:nvPicPr>
          <p:cNvPr id="19460" name="Рисунок 3" descr="3e5d307c05384a7b654e2cff3095130b-2[1]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0" y="1143000"/>
            <a:ext cx="28575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Рисунок 4" descr="pozhary_unesli_tri_zhizni_thumb_main[1]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00500" y="3286125"/>
            <a:ext cx="4975225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Рисунок 5" descr="205631249[1]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75" y="3357563"/>
            <a:ext cx="3643313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1"/>
          <p:cNvSpPr txBox="1">
            <a:spLocks noChangeArrowheads="1"/>
          </p:cNvSpPr>
          <p:nvPr/>
        </p:nvSpPr>
        <p:spPr bwMode="auto">
          <a:xfrm>
            <a:off x="2571750" y="214313"/>
            <a:ext cx="4071938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>
                <a:solidFill>
                  <a:srgbClr val="FF0000"/>
                </a:solidFill>
                <a:latin typeface="Century Gothic" pitchFamily="34" charset="0"/>
              </a:rPr>
              <a:t>Запомни!!!</a:t>
            </a:r>
          </a:p>
        </p:txBody>
      </p:sp>
      <p:sp>
        <p:nvSpPr>
          <p:cNvPr id="20483" name="TextBox 2"/>
          <p:cNvSpPr txBox="1">
            <a:spLocks noChangeArrowheads="1"/>
          </p:cNvSpPr>
          <p:nvPr/>
        </p:nvSpPr>
        <p:spPr bwMode="auto">
          <a:xfrm>
            <a:off x="3643313" y="1000125"/>
            <a:ext cx="5072062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Century Gothic" pitchFamily="34" charset="0"/>
              </a:rPr>
              <a:t>Человек – часть природы. Помни, чтобы самому быть здоровым, нужно заботиться о здоровье природы, знать и выполнять её законы. В опасных ситуациях, конечно, нужны мужество, терпение и воля, но больше всего необходимы знания о том, как  вести себя в критической ситуации.</a:t>
            </a:r>
          </a:p>
        </p:txBody>
      </p:sp>
      <p:pic>
        <p:nvPicPr>
          <p:cNvPr id="20484" name="Рисунок 3" descr="235797432[1]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3" y="3643313"/>
            <a:ext cx="4214812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Рисунок 4" descr="post-3095-1231500172_thumb[1]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8" y="1143000"/>
            <a:ext cx="2857500" cy="507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Рисунок 1" descr="1247708624_0lik.ru_romantic_priroda[1].jpg"/>
          <p:cNvPicPr>
            <a:picLocks noChangeAspect="1"/>
          </p:cNvPicPr>
          <p:nvPr/>
        </p:nvPicPr>
        <p:blipFill>
          <a:blip r:embed="rId3" cstate="print"/>
          <a:srcRect b="7042"/>
          <a:stretch>
            <a:fillRect/>
          </a:stretch>
        </p:blipFill>
        <p:spPr bwMode="auto">
          <a:xfrm>
            <a:off x="428625" y="1428750"/>
            <a:ext cx="7786688" cy="507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TextBox 2"/>
          <p:cNvSpPr txBox="1">
            <a:spLocks noChangeArrowheads="1"/>
          </p:cNvSpPr>
          <p:nvPr/>
        </p:nvSpPr>
        <p:spPr bwMode="auto">
          <a:xfrm>
            <a:off x="357188" y="214313"/>
            <a:ext cx="7858125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002060"/>
                </a:solidFill>
                <a:latin typeface="Century Gothic" pitchFamily="34" charset="0"/>
              </a:rPr>
              <a:t>Пусть наша природа радует нас своей красотой, а мы будем беречь  её!!!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1"/>
          <p:cNvSpPr txBox="1">
            <a:spLocks noChangeArrowheads="1"/>
          </p:cNvSpPr>
          <p:nvPr/>
        </p:nvSpPr>
        <p:spPr bwMode="auto">
          <a:xfrm>
            <a:off x="285750" y="214313"/>
            <a:ext cx="86439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7030A0"/>
                </a:solidFill>
                <a:latin typeface="Century Gothic" pitchFamily="34" charset="0"/>
              </a:rPr>
              <a:t>Мир не всегда бывает спокоен и ласков.</a:t>
            </a:r>
          </a:p>
        </p:txBody>
      </p:sp>
      <p:pic>
        <p:nvPicPr>
          <p:cNvPr id="10243" name="Рисунок 3" descr="vulkan_04[1]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5" y="785813"/>
            <a:ext cx="4071938" cy="512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Рисунок 5" descr="file0699[1]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3" y="928688"/>
            <a:ext cx="4214812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5" name="TextBox 6"/>
          <p:cNvSpPr txBox="1">
            <a:spLocks noChangeArrowheads="1"/>
          </p:cNvSpPr>
          <p:nvPr/>
        </p:nvSpPr>
        <p:spPr bwMode="auto">
          <a:xfrm>
            <a:off x="4643438" y="4786313"/>
            <a:ext cx="45497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entury Gothic" pitchFamily="34" charset="0"/>
              </a:rPr>
              <a:t>Взрываются горы (вулканы) и горящая</a:t>
            </a:r>
          </a:p>
          <a:p>
            <a:r>
              <a:rPr lang="ru-RU">
                <a:latin typeface="Century Gothic" pitchFamily="34" charset="0"/>
              </a:rPr>
              <a:t>лава сметает все на своем пути.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1"/>
          <p:cNvSpPr txBox="1">
            <a:spLocks noChangeArrowheads="1"/>
          </p:cNvSpPr>
          <p:nvPr/>
        </p:nvSpPr>
        <p:spPr bwMode="auto">
          <a:xfrm>
            <a:off x="4429125" y="1071563"/>
            <a:ext cx="392906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entury Gothic" pitchFamily="34" charset="0"/>
              </a:rPr>
              <a:t>Иногда, земля сотрясается, и</a:t>
            </a:r>
          </a:p>
          <a:p>
            <a:r>
              <a:rPr lang="ru-RU">
                <a:latin typeface="Century Gothic" pitchFamily="34" charset="0"/>
              </a:rPr>
              <a:t>тогда рушатся дома.  Люди остаются под обломками и без жилья.</a:t>
            </a:r>
          </a:p>
        </p:txBody>
      </p:sp>
      <p:pic>
        <p:nvPicPr>
          <p:cNvPr id="11267" name="Рисунок 2" descr="imagesCA4E37JZ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0" y="1214438"/>
            <a:ext cx="3429000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Рисунок 3" descr="japan_quake16_23[1]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50" y="2571750"/>
            <a:ext cx="4357688" cy="404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9" name="TextBox 4"/>
          <p:cNvSpPr txBox="1">
            <a:spLocks noChangeArrowheads="1"/>
          </p:cNvSpPr>
          <p:nvPr/>
        </p:nvSpPr>
        <p:spPr bwMode="auto">
          <a:xfrm>
            <a:off x="2428875" y="285750"/>
            <a:ext cx="34623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FF0000"/>
                </a:solidFill>
                <a:latin typeface="Century Gothic" pitchFamily="34" charset="0"/>
              </a:rPr>
              <a:t>Землетрясение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1"/>
          <p:cNvSpPr txBox="1">
            <a:spLocks noChangeArrowheads="1"/>
          </p:cNvSpPr>
          <p:nvPr/>
        </p:nvSpPr>
        <p:spPr bwMode="auto">
          <a:xfrm>
            <a:off x="3500438" y="214313"/>
            <a:ext cx="27146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002060"/>
                </a:solidFill>
                <a:latin typeface="Century Gothic" pitchFamily="34" charset="0"/>
              </a:rPr>
              <a:t>Цунами.</a:t>
            </a:r>
          </a:p>
        </p:txBody>
      </p:sp>
      <p:sp>
        <p:nvSpPr>
          <p:cNvPr id="12291" name="TextBox 2"/>
          <p:cNvSpPr txBox="1">
            <a:spLocks noChangeArrowheads="1"/>
          </p:cNvSpPr>
          <p:nvPr/>
        </p:nvSpPr>
        <p:spPr bwMode="auto">
          <a:xfrm>
            <a:off x="5429250" y="928688"/>
            <a:ext cx="3357563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entury Gothic" pitchFamily="34" charset="0"/>
              </a:rPr>
              <a:t>Гигантские волны и свирепые ветры  накрывают большие кварталы и уничтожают все живое.</a:t>
            </a:r>
          </a:p>
        </p:txBody>
      </p:sp>
      <p:pic>
        <p:nvPicPr>
          <p:cNvPr id="12292" name="Рисунок 3" descr="25757_j3[1]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3" y="3286125"/>
            <a:ext cx="4357687" cy="330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Рисунок 4" descr="tsunami_03[1]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75" y="142875"/>
            <a:ext cx="2786063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Рисунок 5" descr="e2d11d50de4cdaaf49eedb1feb6d4890_full[1]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75" y="2214563"/>
            <a:ext cx="4762500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1"/>
          <p:cNvSpPr txBox="1">
            <a:spLocks noChangeArrowheads="1"/>
          </p:cNvSpPr>
          <p:nvPr/>
        </p:nvSpPr>
        <p:spPr bwMode="auto">
          <a:xfrm>
            <a:off x="2500313" y="142875"/>
            <a:ext cx="335756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002060"/>
                </a:solidFill>
                <a:latin typeface="Century Gothic" pitchFamily="34" charset="0"/>
              </a:rPr>
              <a:t>Наводнения</a:t>
            </a:r>
          </a:p>
        </p:txBody>
      </p:sp>
      <p:sp>
        <p:nvSpPr>
          <p:cNvPr id="13315" name="TextBox 2"/>
          <p:cNvSpPr txBox="1">
            <a:spLocks noChangeArrowheads="1"/>
          </p:cNvSpPr>
          <p:nvPr/>
        </p:nvSpPr>
        <p:spPr bwMode="auto">
          <a:xfrm>
            <a:off x="4786313" y="857250"/>
            <a:ext cx="3357562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Century Gothic" pitchFamily="34" charset="0"/>
              </a:rPr>
              <a:t>Сильные и продолжительные ливни</a:t>
            </a:r>
          </a:p>
          <a:p>
            <a:pPr algn="ctr"/>
            <a:r>
              <a:rPr lang="ru-RU">
                <a:latin typeface="Century Gothic" pitchFamily="34" charset="0"/>
              </a:rPr>
              <a:t>приводят к наводнению: реки выходят из берегов, и под водой оказываются целые поселки, улицы, города.</a:t>
            </a:r>
          </a:p>
        </p:txBody>
      </p:sp>
      <p:pic>
        <p:nvPicPr>
          <p:cNvPr id="13316" name="Рисунок 3" descr="02_venice_01[1]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3" y="3000375"/>
            <a:ext cx="4381500" cy="345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Рисунок 4" descr="000004[1]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50" y="857250"/>
            <a:ext cx="3333750" cy="225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Рисунок 5" descr="floods_carsjpg[1]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313" y="3429000"/>
            <a:ext cx="3933825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1"/>
          <p:cNvSpPr txBox="1">
            <a:spLocks noChangeArrowheads="1"/>
          </p:cNvSpPr>
          <p:nvPr/>
        </p:nvSpPr>
        <p:spPr bwMode="auto">
          <a:xfrm>
            <a:off x="3857625" y="214313"/>
            <a:ext cx="34290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 b="1">
                <a:solidFill>
                  <a:srgbClr val="C00000"/>
                </a:solidFill>
                <a:latin typeface="Century Gothic" pitchFamily="34" charset="0"/>
              </a:rPr>
              <a:t>Засуха</a:t>
            </a:r>
          </a:p>
        </p:txBody>
      </p:sp>
      <p:pic>
        <p:nvPicPr>
          <p:cNvPr id="14339" name="Рисунок 2" descr="11d14284-0e20-4cd5-8f50-10909ed107d9[1]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0" y="1000125"/>
            <a:ext cx="3048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Рисунок 3" descr="pics.4[1]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8" y="3786188"/>
            <a:ext cx="3000375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Рисунок 4" descr="6164_[1]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14813" y="3643313"/>
            <a:ext cx="428625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2" name="TextBox 5"/>
          <p:cNvSpPr txBox="1">
            <a:spLocks noChangeArrowheads="1"/>
          </p:cNvSpPr>
          <p:nvPr/>
        </p:nvSpPr>
        <p:spPr bwMode="auto">
          <a:xfrm>
            <a:off x="4071938" y="1428750"/>
            <a:ext cx="4214812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Century Gothic" pitchFamily="34" charset="0"/>
              </a:rPr>
              <a:t>Не только вода, но и длительная жара</a:t>
            </a:r>
          </a:p>
          <a:p>
            <a:pPr algn="ctr"/>
            <a:r>
              <a:rPr lang="ru-RU">
                <a:latin typeface="Century Gothic" pitchFamily="34" charset="0"/>
              </a:rPr>
              <a:t>без дождей приводит к беде – засухе и </a:t>
            </a:r>
          </a:p>
          <a:p>
            <a:pPr algn="ctr"/>
            <a:r>
              <a:rPr lang="ru-RU">
                <a:latin typeface="Century Gothic" pitchFamily="34" charset="0"/>
              </a:rPr>
              <a:t>пыльным бурям, голоду и смерти.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1"/>
          <p:cNvSpPr txBox="1">
            <a:spLocks noChangeArrowheads="1"/>
          </p:cNvSpPr>
          <p:nvPr/>
        </p:nvSpPr>
        <p:spPr bwMode="auto">
          <a:xfrm>
            <a:off x="3643313" y="571500"/>
            <a:ext cx="385762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>
                <a:solidFill>
                  <a:srgbClr val="C00000"/>
                </a:solidFill>
                <a:latin typeface="Century Gothic" pitchFamily="34" charset="0"/>
              </a:rPr>
              <a:t>Пожар</a:t>
            </a:r>
          </a:p>
        </p:txBody>
      </p:sp>
      <p:pic>
        <p:nvPicPr>
          <p:cNvPr id="15363" name="Рисунок 2" descr="fire.Par.15124.Image.-1.-1.1[1]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8" y="3357563"/>
            <a:ext cx="4643437" cy="32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Рисунок 3" descr="14204905[1]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50" y="285750"/>
            <a:ext cx="3214688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Рисунок 4" descr="image_28695.thumbnail[1]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57875" y="428625"/>
            <a:ext cx="280035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TextBox 5"/>
          <p:cNvSpPr txBox="1">
            <a:spLocks noChangeArrowheads="1"/>
          </p:cNvSpPr>
          <p:nvPr/>
        </p:nvSpPr>
        <p:spPr bwMode="auto">
          <a:xfrm>
            <a:off x="5643563" y="5072063"/>
            <a:ext cx="25003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entury Gothic" pitchFamily="34" charset="0"/>
              </a:rPr>
              <a:t>От жары  горят леса и погибает все живое вокруг.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1"/>
          <p:cNvSpPr txBox="1">
            <a:spLocks noChangeArrowheads="1"/>
          </p:cNvSpPr>
          <p:nvPr/>
        </p:nvSpPr>
        <p:spPr bwMode="auto">
          <a:xfrm>
            <a:off x="5143500" y="1238250"/>
            <a:ext cx="285750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Century Gothic" pitchFamily="34" charset="0"/>
              </a:rPr>
              <a:t>Опасен бывает и снег, он большими лавинами сходит с гор, закрывая собой все, что попадает на пути.</a:t>
            </a:r>
          </a:p>
        </p:txBody>
      </p:sp>
      <p:sp>
        <p:nvSpPr>
          <p:cNvPr id="16387" name="TextBox 2"/>
          <p:cNvSpPr txBox="1">
            <a:spLocks noChangeArrowheads="1"/>
          </p:cNvSpPr>
          <p:nvPr/>
        </p:nvSpPr>
        <p:spPr bwMode="auto">
          <a:xfrm>
            <a:off x="3857625" y="142875"/>
            <a:ext cx="17145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 b="1">
                <a:solidFill>
                  <a:srgbClr val="7030A0"/>
                </a:solidFill>
                <a:latin typeface="Century Gothic" pitchFamily="34" charset="0"/>
              </a:rPr>
              <a:t>Снег</a:t>
            </a:r>
          </a:p>
        </p:txBody>
      </p:sp>
      <p:pic>
        <p:nvPicPr>
          <p:cNvPr id="16388" name="Рисунок 3" descr="0003-006-Laviny[1]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071563"/>
            <a:ext cx="5000625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Рисунок 4" descr="0002-005-Sneg-opasnost[1]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3500438"/>
            <a:ext cx="4064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1"/>
          <p:cNvSpPr txBox="1">
            <a:spLocks noChangeArrowheads="1"/>
          </p:cNvSpPr>
          <p:nvPr/>
        </p:nvSpPr>
        <p:spPr bwMode="auto">
          <a:xfrm>
            <a:off x="2571750" y="285750"/>
            <a:ext cx="4191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FF0000"/>
                </a:solidFill>
                <a:latin typeface="Century Gothic" pitchFamily="34" charset="0"/>
              </a:rPr>
              <a:t>Смерчи и ураганы.</a:t>
            </a:r>
          </a:p>
        </p:txBody>
      </p:sp>
      <p:pic>
        <p:nvPicPr>
          <p:cNvPr id="17411" name="Рисунок 2" descr="5ab1c97f7e8098f4a323e52ab957cffc_446xFT[1].jpg"/>
          <p:cNvPicPr>
            <a:picLocks noChangeAspect="1"/>
          </p:cNvPicPr>
          <p:nvPr/>
        </p:nvPicPr>
        <p:blipFill>
          <a:blip r:embed="rId3" cstate="print"/>
          <a:srcRect r="22646" b="5956"/>
          <a:stretch>
            <a:fillRect/>
          </a:stretch>
        </p:blipFill>
        <p:spPr bwMode="auto">
          <a:xfrm>
            <a:off x="214313" y="928688"/>
            <a:ext cx="3286125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Рисунок 3" descr="IMG_0801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5" y="3714750"/>
            <a:ext cx="3643313" cy="290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Рисунок 4" descr="IMG_0815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625" y="4000500"/>
            <a:ext cx="3857625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4" name="TextBox 5"/>
          <p:cNvSpPr txBox="1">
            <a:spLocks noChangeArrowheads="1"/>
          </p:cNvSpPr>
          <p:nvPr/>
        </p:nvSpPr>
        <p:spPr bwMode="auto">
          <a:xfrm>
            <a:off x="4286250" y="1428750"/>
            <a:ext cx="4286250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entury Gothic" pitchFamily="34" charset="0"/>
              </a:rPr>
              <a:t>Последствия ураганов и смерчей, </a:t>
            </a:r>
          </a:p>
          <a:p>
            <a:r>
              <a:rPr lang="ru-RU">
                <a:latin typeface="Century Gothic" pitchFamily="34" charset="0"/>
              </a:rPr>
              <a:t>так же очень разрушительны. Громадные  деревья вырваны с корнем, у домов сносит крыши, рвутся линии электропередач.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katastrofi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katastrofi</Template>
  <TotalTime>0</TotalTime>
  <Words>320</Words>
  <Application>Microsoft Office PowerPoint</Application>
  <PresentationFormat>Экран (4:3)</PresentationFormat>
  <Paragraphs>47</Paragraphs>
  <Slides>13</Slides>
  <Notes>13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Century Gothic</vt:lpstr>
      <vt:lpstr>Arial</vt:lpstr>
      <vt:lpstr>Wingdings 2</vt:lpstr>
      <vt:lpstr>Verdana</vt:lpstr>
      <vt:lpstr>Calibri</vt:lpstr>
      <vt:lpstr>Times New Roman</vt:lpstr>
      <vt:lpstr>katastrofi</vt:lpstr>
      <vt:lpstr>Что такое катастрофы?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такое катастрофы?</dc:title>
  <dc:creator>Admin</dc:creator>
  <cp:lastModifiedBy>Admin</cp:lastModifiedBy>
  <cp:revision>1</cp:revision>
  <dcterms:created xsi:type="dcterms:W3CDTF">2012-02-13T12:57:52Z</dcterms:created>
  <dcterms:modified xsi:type="dcterms:W3CDTF">2012-02-13T12:58:23Z</dcterms:modified>
</cp:coreProperties>
</file>