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71" r:id="rId6"/>
    <p:sldId id="272" r:id="rId7"/>
    <p:sldId id="258" r:id="rId8"/>
    <p:sldId id="260" r:id="rId9"/>
    <p:sldId id="259" r:id="rId10"/>
    <p:sldId id="265" r:id="rId11"/>
    <p:sldId id="274" r:id="rId12"/>
    <p:sldId id="266" r:id="rId13"/>
    <p:sldId id="261" r:id="rId14"/>
    <p:sldId id="267" r:id="rId15"/>
    <p:sldId id="268" r:id="rId16"/>
    <p:sldId id="262" r:id="rId17"/>
    <p:sldId id="26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00CC"/>
    <a:srgbClr val="CC66FF"/>
    <a:srgbClr val="008000"/>
    <a:srgbClr val="996633"/>
    <a:srgbClr val="339933"/>
    <a:srgbClr val="00CC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1" autoAdjust="0"/>
    <p:restoredTop sz="94670" autoAdjust="0"/>
  </p:normalViewPr>
  <p:slideViewPr>
    <p:cSldViewPr>
      <p:cViewPr varScale="1">
        <p:scale>
          <a:sx n="100" d="100"/>
          <a:sy n="100" d="100"/>
        </p:scale>
        <p:origin x="-1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EB3E1-4876-4B88-B347-758E05280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3238A-7D0B-4322-BA70-8A1A560EE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8432F-5DF5-41EB-83B2-44464521A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27F01-13B5-4108-81E7-FD7B18945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D3A74-034C-4521-87A7-460E1177F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5D2A7-BF58-4005-951F-7ADE4577E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C5395-277D-4FBB-941E-3DF1B8339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05831-DC16-4A45-A78C-6C259B740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8F2DF-226F-46F8-8B4C-A1CE70746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FC153-7CBC-4B8C-8216-2FF187968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6545C-3A80-416E-8875-EEC2B1D7C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BD53F-B8DA-425D-8EBC-5764C57F5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E7677-74AA-4B2C-BFE8-0F016D923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AD13C-2295-4103-B0B9-9E41A20EB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C9509-9471-4363-81BE-55B0B74F0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3629F-FC57-43D0-B4CF-2F7CA00D5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6BCCB83-3B20-4F24-A1C6-49EE8F181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71;&#1076;&#1077;&#1088;&#1085;&#1099;&#1081;%20&#1074;&#1079;&#1088;&#1099;&#1074;.WMV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Биологическое действие радиации</a:t>
            </a:r>
            <a:r>
              <a:rPr lang="ru-RU" sz="4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1" name="Picture 4" descr="C:\Documents and Settings\Людмила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5"/>
            <a:ext cx="9144000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11188" y="476250"/>
            <a:ext cx="8208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1" y="332656"/>
            <a:ext cx="8496945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Биологические действия радиации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571868" y="6572272"/>
            <a:ext cx="2143140" cy="2857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Ядерные взрывы</a:t>
            </a:r>
          </a:p>
        </p:txBody>
      </p:sp>
      <p:pic>
        <p:nvPicPr>
          <p:cNvPr id="11267" name="Picture 4" descr="PRIDE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060575"/>
            <a:ext cx="3457575" cy="2593975"/>
          </a:xfrm>
          <a:noFill/>
        </p:spPr>
      </p:pic>
      <p:sp>
        <p:nvSpPr>
          <p:cNvPr id="4404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1412875"/>
            <a:ext cx="4968875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100" b="1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Ядерные  взрывы  </a:t>
            </a:r>
            <a:r>
              <a:rPr lang="ru-RU" sz="2100" b="1" smtClean="0">
                <a:latin typeface="Times New Roman" pitchFamily="18" charset="0"/>
                <a:cs typeface="Times New Roman" pitchFamily="18" charset="0"/>
              </a:rPr>
              <a:t>тоже  вносят  свою  лепту  в  увеличение  дозы  облучения  человека. Радиоактивные  осадки  от  испытаний  в  атмосфере  разносятся  по  всей  планете,  повышая  общий  уровень  загрязненности.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21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100" b="1" smtClean="0">
                <a:latin typeface="Times New Roman" pitchFamily="18" charset="0"/>
                <a:cs typeface="Times New Roman" pitchFamily="18" charset="0"/>
              </a:rPr>
              <a:t>Всего  ядерных  испытаний  в  атмосфере  произведено:  Китаем – 193, СССР – 142, Францией – 45, США – 22, Великобританией – 21. После  1980 года  взрывы  в  атмосфере  практически  прекратились. Подземные  же  испытания  продолжаются  до  сих  пор.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21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</p:txBody>
      </p:sp>
      <p:pic>
        <p:nvPicPr>
          <p:cNvPr id="11269" name="Picture 11" descr="PR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060575"/>
            <a:ext cx="34575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2" descr="PR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060575"/>
            <a:ext cx="34575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" grpId="0"/>
      <p:bldP spid="4404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Эквивалентная  доза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1 Зв. = 1 Дж/кг</a:t>
            </a:r>
          </a:p>
          <a:p>
            <a:pPr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Зиверт  представляет  собой  единицу  поглощенной  дозы,  умноженную  на  коэффициент, учитывающий  неодинаковую  радиоактивную  опасность  для  организма  разных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видов  ионизирующего  излучения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60350"/>
            <a:ext cx="8291512" cy="288131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u="sng" dirty="0" smtClean="0">
                <a:solidFill>
                  <a:srgbClr val="FF0000"/>
                </a:solidFill>
                <a:latin typeface="GiovanniITCTT" pitchFamily="18" charset="0"/>
              </a:rPr>
              <a:t>Эквивалентная доза излучения: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7200" dirty="0" smtClean="0">
                <a:solidFill>
                  <a:schemeClr val="accent5">
                    <a:lumMod val="90000"/>
                  </a:schemeClr>
                </a:solidFill>
              </a:rPr>
              <a:t>Н=Д*К</a:t>
            </a:r>
            <a:endParaRPr lang="ru-RU" sz="3600" dirty="0" smtClean="0">
              <a:solidFill>
                <a:schemeClr val="accent5">
                  <a:lumMod val="9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 - коэффициент качества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 – поглощенная доза излучений 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3429000"/>
            <a:ext cx="8280400" cy="27368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u="sng" dirty="0" smtClean="0">
                <a:solidFill>
                  <a:srgbClr val="FF0000"/>
                </a:solidFill>
                <a:latin typeface="GiovanniITCTT" pitchFamily="18" charset="0"/>
              </a:rPr>
              <a:t>Поглощенная доза излучений:</a:t>
            </a:r>
            <a:r>
              <a:rPr lang="ru-RU" dirty="0" smtClean="0"/>
              <a:t>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6600" dirty="0" smtClean="0">
                <a:solidFill>
                  <a:schemeClr val="accent5">
                    <a:lumMod val="50000"/>
                  </a:schemeClr>
                </a:solidFill>
              </a:rPr>
              <a:t>Д=Е/</a:t>
            </a:r>
            <a:r>
              <a:rPr lang="en-US" sz="6600" dirty="0" smtClean="0">
                <a:solidFill>
                  <a:schemeClr val="accent5">
                    <a:lumMod val="50000"/>
                  </a:schemeClr>
                </a:solidFill>
              </a:rPr>
              <a:t>m</a:t>
            </a:r>
            <a:endParaRPr lang="ru-RU" sz="6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 – энергия поглощенного тела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– масса тела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 build="p"/>
      <p:bldP spid="5223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60350"/>
            <a:ext cx="8229600" cy="25923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Что касается  генетических последствий радиации, то  они проявляются в виде хромосомных аберраций  (в том числе изменения числа  или структуры  хромосом) и генных мутаций.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Доза в 1 Гр, полученная при низком радиационном фоне особями мужского пола (для женщин оценки менее определенны), вызывает появление от 1000 до 2000 мутаций, приводящих к серьезным последствиям, и от 30 до 1000 хромосомных аберраций на каждый миллион живых новорожденных. </a:t>
            </a:r>
          </a:p>
        </p:txBody>
      </p:sp>
      <p:pic>
        <p:nvPicPr>
          <p:cNvPr id="14340" name="Picture 8" descr="3b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2852738"/>
            <a:ext cx="6696075" cy="3744912"/>
          </a:xfr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2.59259E-6 C 0.06893 2.59259E-6 0.125 0.02847 0.125 0.06389 C 0.125 0.09907 0.06893 0.12778 -4.44444E-6 0.12778 C -0.06909 0.12778 -0.125 0.09907 -0.125 0.06389 C -0.125 0.02847 -0.06909 2.59259E-6 -4.44444E-6 2.59259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FF00"/>
                </a:solidFill>
                <a:latin typeface="Comic Sans MS" pitchFamily="66" charset="0"/>
              </a:rPr>
              <a:t>Генетические последствия радиации</a:t>
            </a:r>
          </a:p>
        </p:txBody>
      </p:sp>
      <p:pic>
        <p:nvPicPr>
          <p:cNvPr id="15363" name="Picture 8" descr="Рука мутанта!!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484313"/>
            <a:ext cx="3816350" cy="2633662"/>
          </a:xfrm>
          <a:noFill/>
        </p:spPr>
      </p:pic>
      <p:pic>
        <p:nvPicPr>
          <p:cNvPr id="15364" name="Picture 9" descr="Ноги мутанта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1600200"/>
            <a:ext cx="3960812" cy="2517775"/>
          </a:xfrm>
          <a:noFill/>
        </p:spPr>
      </p:pic>
      <p:pic>
        <p:nvPicPr>
          <p:cNvPr id="15365" name="Picture 12" descr="Черепаха мутанат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4149725"/>
            <a:ext cx="3455987" cy="2603500"/>
          </a:xfrm>
          <a:noFill/>
        </p:spPr>
      </p:pic>
      <p:pic>
        <p:nvPicPr>
          <p:cNvPr id="15366" name="Picture 13" descr="Тыква мутант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716463" y="4149725"/>
            <a:ext cx="3736975" cy="2481263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8" descr="Лягушкка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333375"/>
            <a:ext cx="4348163" cy="5975350"/>
          </a:xfrm>
          <a:noFill/>
        </p:spPr>
      </p:pic>
      <p:pic>
        <p:nvPicPr>
          <p:cNvPr id="16388" name="Picture 9" descr="Неизвестны мутант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549275"/>
            <a:ext cx="4032250" cy="3027363"/>
          </a:xfrm>
          <a:noFill/>
        </p:spPr>
      </p:pic>
      <p:pic>
        <p:nvPicPr>
          <p:cNvPr id="16389" name="Picture 10" descr="Собака светится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32363" y="3789363"/>
            <a:ext cx="3671887" cy="2720975"/>
          </a:xfr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62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60350"/>
            <a:ext cx="8229600" cy="14398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Различается чувствительность отдельных органов к радиоактивному излучению. </a:t>
            </a:r>
          </a:p>
        </p:txBody>
      </p:sp>
      <p:graphicFrame>
        <p:nvGraphicFramePr>
          <p:cNvPr id="23730" name="Group 178"/>
          <p:cNvGraphicFramePr>
            <a:graphicFrameLocks noGrp="1"/>
          </p:cNvGraphicFramePr>
          <p:nvPr>
            <p:ph sz="half" idx="2"/>
          </p:nvPr>
        </p:nvGraphicFramePr>
        <p:xfrm>
          <a:off x="395288" y="1700213"/>
          <a:ext cx="8208962" cy="4663440"/>
        </p:xfrm>
        <a:graphic>
          <a:graphicData uri="http://schemas.openxmlformats.org/drawingml/2006/table">
            <a:tbl>
              <a:tblPr/>
              <a:tblGrid>
                <a:gridCol w="3960812"/>
                <a:gridCol w="4248150"/>
              </a:tblGrid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Ткани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Эквивалентная доза </a:t>
                      </a:r>
                      <a:r>
                        <a:rPr kumimoji="0" lang="ru-RU" sz="2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Костная ткань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Щитовидная железа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Красный костный мозг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Легкие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Молочная железа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Яичники, семенники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Другие ткани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Организм в целом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FF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  <p:bldP spid="23561" grpId="1"/>
      <p:bldP spid="23561" grpId="2"/>
      <p:bldP spid="23562" grpId="0" build="p"/>
      <p:bldP spid="23562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 и  средства  защиты  от  ионизирующих излучений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288" y="1628775"/>
            <a:ext cx="4038600" cy="3671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увеличение  расстояния  между  оператором  и  источником;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сокращение  продолжительности  работы  в  поле  излучения;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экранирование источника  излучения;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дистанционное  управление;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использование  манипуляторов  и  роботов;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59338" y="1628775"/>
            <a:ext cx="4038600" cy="2476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полная  автоматизация  технологического  процесса;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использование  средств  индивидуальной  защиты  и  предупреждение  знаком  радиационной  опасности;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постоянный  контроль  за  уровнем  излучения  и  за  дозами  облучения  персонала.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endParaRPr lang="ru-RU" sz="1800" smtClean="0">
              <a:solidFill>
                <a:srgbClr val="FFCCFF"/>
              </a:solidFill>
            </a:endParaRPr>
          </a:p>
        </p:txBody>
      </p:sp>
      <p:pic>
        <p:nvPicPr>
          <p:cNvPr id="18437" name="Picture 8" descr="_wants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3933825"/>
            <a:ext cx="3889375" cy="2755900"/>
          </a:xfr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25538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 понятия,  термины  и  определения</a:t>
            </a:r>
            <a:b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6553200" cy="4895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Радиация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-  это  явление,  происходящее  в  радиоактивных  элементах,  ядерных  реакторах,  при  ядерных  взрывах,  сопровождающееся  испусканием  частиц  и  различными  излучениями,  в  результате  чего  возникают  вредные  и  опасные  факторы,  воздействующие  на  людей.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Термин  «проникающая  радиация»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следует  понимать  как  поражающий  фактор  ионизирующих  излучений,  возникающих,  например,  при  взрыве  атомного  реактора.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Ионизирующее  излучение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-  это  любое  излучение,  вызывающее  ионизацию  среды,  т.е.  протекание  электрических  токов  в  этой  среде,  в  том  числе  и  в  организме  человека,  что  часто  приводит  к  разрушению  клеток, изменению  состава  крови,  ожогам  и  другим  тяжелым  последствиям.</a:t>
            </a:r>
          </a:p>
        </p:txBody>
      </p:sp>
      <p:pic>
        <p:nvPicPr>
          <p:cNvPr id="3076" name="Picture 11" descr="j02122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04025" y="1700213"/>
            <a:ext cx="1992313" cy="367188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5" grpId="0" build="p" rev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Излучение бывает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781300"/>
            <a:ext cx="8229600" cy="2697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</a:t>
            </a:r>
            <a:r>
              <a:rPr lang="ru-RU" sz="4400" smtClean="0">
                <a:solidFill>
                  <a:srgbClr val="FFFF00"/>
                </a:solidFill>
                <a:sym typeface="Symbol" pitchFamily="18" charset="2"/>
              </a:rPr>
              <a:t></a:t>
            </a:r>
            <a:r>
              <a:rPr lang="ru-RU" sz="4400" smtClean="0">
                <a:solidFill>
                  <a:srgbClr val="FFFF00"/>
                </a:solidFill>
              </a:rPr>
              <a:t>-излучение</a:t>
            </a:r>
            <a:r>
              <a:rPr lang="ru-RU" sz="4400" smtClean="0"/>
              <a:t>   </a:t>
            </a:r>
            <a:r>
              <a:rPr lang="ru-RU" sz="4400" smtClean="0">
                <a:solidFill>
                  <a:srgbClr val="0070C0"/>
                </a:solidFill>
                <a:sym typeface="Symbol" pitchFamily="18" charset="2"/>
              </a:rPr>
              <a:t></a:t>
            </a:r>
            <a:r>
              <a:rPr lang="ru-RU" sz="4400" smtClean="0">
                <a:solidFill>
                  <a:srgbClr val="0070C0"/>
                </a:solidFill>
              </a:rPr>
              <a:t>-излучение</a:t>
            </a:r>
          </a:p>
          <a:p>
            <a:pPr algn="ctr" eaLnBrk="1" hangingPunct="1">
              <a:buFontTx/>
              <a:buNone/>
            </a:pPr>
            <a:endParaRPr lang="ru-RU" sz="4400" smtClean="0">
              <a:solidFill>
                <a:srgbClr val="FFCCCC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4400" smtClean="0">
                <a:solidFill>
                  <a:srgbClr val="6600FF"/>
                </a:solidFill>
                <a:sym typeface="Symbol" pitchFamily="18" charset="2"/>
              </a:rPr>
              <a:t></a:t>
            </a:r>
            <a:r>
              <a:rPr lang="ru-RU" sz="4400" smtClean="0">
                <a:solidFill>
                  <a:srgbClr val="6600FF"/>
                </a:solidFill>
              </a:rPr>
              <a:t>-излучение</a:t>
            </a:r>
            <a:r>
              <a:rPr lang="ru-RU" smtClean="0">
                <a:solidFill>
                  <a:srgbClr val="6600FF"/>
                </a:solidFill>
              </a:rPr>
              <a:t> </a:t>
            </a:r>
          </a:p>
        </p:txBody>
      </p:sp>
      <p:sp>
        <p:nvSpPr>
          <p:cNvPr id="4100" name="AutoShape 8"/>
          <p:cNvSpPr>
            <a:spLocks noChangeArrowheads="1"/>
          </p:cNvSpPr>
          <p:nvPr/>
        </p:nvSpPr>
        <p:spPr bwMode="auto">
          <a:xfrm rot="8128843">
            <a:off x="2405063" y="2192338"/>
            <a:ext cx="1239837" cy="381000"/>
          </a:xfrm>
          <a:prstGeom prst="rightArrow">
            <a:avLst>
              <a:gd name="adj1" fmla="val 50000"/>
              <a:gd name="adj2" fmla="val 813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AutoShape 9"/>
          <p:cNvSpPr>
            <a:spLocks noChangeArrowheads="1"/>
          </p:cNvSpPr>
          <p:nvPr/>
        </p:nvSpPr>
        <p:spPr bwMode="auto">
          <a:xfrm rot="4317074">
            <a:off x="5357019" y="2212181"/>
            <a:ext cx="1239838" cy="365125"/>
          </a:xfrm>
          <a:prstGeom prst="rightArrow">
            <a:avLst>
              <a:gd name="adj1" fmla="val 50000"/>
              <a:gd name="adj2" fmla="val 848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AutoShape 11"/>
          <p:cNvSpPr>
            <a:spLocks noChangeArrowheads="1"/>
          </p:cNvSpPr>
          <p:nvPr/>
        </p:nvSpPr>
        <p:spPr bwMode="auto">
          <a:xfrm>
            <a:off x="4284663" y="2133600"/>
            <a:ext cx="215900" cy="2303463"/>
          </a:xfrm>
          <a:prstGeom prst="downArrow">
            <a:avLst>
              <a:gd name="adj1" fmla="val 50000"/>
              <a:gd name="adj2" fmla="val 2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smtClean="0">
                <a:solidFill>
                  <a:srgbClr val="FFFF00"/>
                </a:solidFill>
                <a:sym typeface="Symbol" pitchFamily="18" charset="2"/>
              </a:rPr>
              <a:t></a:t>
            </a:r>
            <a:r>
              <a:rPr lang="ru-RU" sz="6600" smtClean="0">
                <a:solidFill>
                  <a:srgbClr val="FFFF00"/>
                </a:solidFill>
              </a:rPr>
              <a:t>-излучение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По  своим  свойствам  </a:t>
            </a:r>
            <a:r>
              <a:rPr lang="ru-RU" b="1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-частицы  обладают  малой  проникающей  способностью  и  не  представляют  опасности  до  тех  пор,  пока  радиоактивные  вещества,  испускающие  </a:t>
            </a:r>
            <a:r>
              <a:rPr lang="ru-RU" b="1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-частицы,  не  попадут  внутрь  организма  через  рану,  с  пищей  или  вдыхаемым  воздухом; тогда  они становятся  чрезвычайно  опасными.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</a:t>
            </a:r>
            <a:r>
              <a:rPr lang="ru-RU" sz="6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-излучение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700213"/>
            <a:ext cx="8229600" cy="28082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800" smtClean="0">
                <a:sym typeface="Symbol" pitchFamily="18" charset="2"/>
              </a:rPr>
              <a:t></a:t>
            </a:r>
            <a:r>
              <a:rPr lang="ru-RU" sz="4000" smtClean="0"/>
              <a:t>-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частицы  могут  проникать  в  ткани  организма  на  глубину  один – два  сантиметра.</a:t>
            </a:r>
          </a:p>
        </p:txBody>
      </p:sp>
      <p:pic>
        <p:nvPicPr>
          <p:cNvPr id="6148" name="Picture 5" descr="3D_17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3789363"/>
            <a:ext cx="3744913" cy="28098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/>
          <a:lstStyle/>
          <a:p>
            <a:pPr eaLnBrk="1" hangingPunct="1"/>
            <a:r>
              <a:rPr lang="ru-RU" sz="6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</a:t>
            </a:r>
            <a:r>
              <a:rPr lang="ru-RU" sz="6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-излучение</a:t>
            </a:r>
            <a:r>
              <a:rPr lang="ru-RU" sz="4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mtClean="0">
                <a:solidFill>
                  <a:srgbClr val="FFFF00"/>
                </a:solidFill>
              </a:rPr>
              <a:t/>
            </a:r>
            <a:br>
              <a:rPr lang="ru-RU" sz="4000" smtClean="0">
                <a:solidFill>
                  <a:srgbClr val="FFFF00"/>
                </a:solidFill>
              </a:rPr>
            </a:br>
            <a:endParaRPr lang="ru-RU" sz="4000" smtClean="0">
              <a:solidFill>
                <a:srgbClr val="FFFF00"/>
              </a:solidFill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8229600" cy="36337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Большой  проникающей  способностью  обладает  </a:t>
            </a:r>
            <a:r>
              <a:rPr lang="ru-RU" b="1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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-излучение, которое  распространяется  со  скоростью  света; его  может  задержать  лишь  толстая  свинцовая  или  бетонная  плита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Источники  внешнего  облучения</a:t>
            </a:r>
            <a:b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13385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Космические  лучи (0,3 мЗв/год),  дают  чуть  меньше  половины  всего  внешнего  облучения получаемого  населением.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Нахождение человека, чем  выше  поднимается  он  над  уровнем  моря,  тем  сильнее  становится  облучение.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Земная  радиация, исходит  в  основном  от  тех  пород  полезных  ископаемых,  которые  содержат  калий – 40,  рубидий – 87, уран – 238,  торий – 232.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endParaRPr lang="ru-RU" sz="2400" smtClean="0">
              <a:solidFill>
                <a:srgbClr val="FFCCCC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Воздействие  ионизирующих  излучений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Любой  вид  ионизирующих  излучений  вызывает  биологические  изменения  в  организме.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b="1" smtClean="0"/>
              <a:t>Однократное  облучение  вызывает  биологические  нарушения,  которые  зависят  от  суммарной  поглощенной  дозы.  Так  при  дозе  до  0,25 Гр.  видимых  нарушений  нет,  но  уже  при  4 – 5 Гр. смертельные  случаи  составляют  50% от  общего  числа  пострадавших,  а  при  6 Гр. и  более -  100%  пострадавших. 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Основной  механизм  действия  связан  с  процессами  ионизации  атомов  и  молекул  живой  материи,  в  частности  молекул  воды,  содержащихся  в  клетках.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     Степень  воздействия  ионизирующих  излучений  на  живой  организм  зависит  от  мощности  дозы  облучения,  продолжительности  этого  воздействия  и  вида  излучения  и  радионуклида,  попавшего  внутрь  организма.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4" grpId="1"/>
      <p:bldP spid="18436" grpId="0" build="p"/>
      <p:bldP spid="18436" grpId="1" build="allAtOnce"/>
      <p:bldP spid="18437" grpId="0" build="p"/>
      <p:bldP spid="18437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Внутреннее  облучение  населения </a:t>
            </a:r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Попадание в организм с пищей, водой, воздухом.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Радиоактивный газ радон - он  невидимый,  не  имеющий  ни  вкуса,  ни  запаха   газ,  который  в  7,5  раз  тяжелее  воздуха.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Глиноземы.  Отходы  промышленности,  используемые  в  строительстве,  например,  кирпич  из  красной  глины,  доменный  шлак,  зольная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При  сжигании  угля  значительная  часть  его  компонентов  спекается  в  шлак,  где  концентрируются  радиоактивные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     вещества.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44" name="Picture 21" descr="Чернобыль2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77050" y="5246688"/>
            <a:ext cx="1944688" cy="1611312"/>
          </a:xfr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7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99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99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785</Words>
  <Application>Microsoft Office PowerPoint</Application>
  <PresentationFormat>Экран (4:3)</PresentationFormat>
  <Paragraphs>87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Times New Roman</vt:lpstr>
      <vt:lpstr>Symbol</vt:lpstr>
      <vt:lpstr>Wingdings</vt:lpstr>
      <vt:lpstr>GiovanniITCTT</vt:lpstr>
      <vt:lpstr>Comic Sans MS</vt:lpstr>
      <vt:lpstr>Оформление по умолчанию</vt:lpstr>
      <vt:lpstr>Биологическое действие радиации </vt:lpstr>
      <vt:lpstr>Основные  понятия,  термины  и  определения </vt:lpstr>
      <vt:lpstr>Излучение бывает</vt:lpstr>
      <vt:lpstr>-излучение</vt:lpstr>
      <vt:lpstr>-излучение</vt:lpstr>
      <vt:lpstr>-излучение  </vt:lpstr>
      <vt:lpstr> Источники  внешнего  облучения </vt:lpstr>
      <vt:lpstr>Воздействие  ионизирующих  излучений </vt:lpstr>
      <vt:lpstr>Внутреннее  облучение  населения </vt:lpstr>
      <vt:lpstr>Ядерные взрывы</vt:lpstr>
      <vt:lpstr>Эквивалентная  доза</vt:lpstr>
      <vt:lpstr>Слайд 12</vt:lpstr>
      <vt:lpstr>Слайд 13</vt:lpstr>
      <vt:lpstr>Генетические последствия радиации</vt:lpstr>
      <vt:lpstr>Слайд 15</vt:lpstr>
      <vt:lpstr>Слайд 16</vt:lpstr>
      <vt:lpstr>Методы  и  средства  защиты  от  ионизирующих излучений</vt:lpstr>
    </vt:vector>
  </TitlesOfParts>
  <Company>Хата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Биологическое действие радиации </dc:title>
  <dc:creator>Алекс</dc:creator>
  <cp:lastModifiedBy>Admin</cp:lastModifiedBy>
  <cp:revision>25</cp:revision>
  <dcterms:created xsi:type="dcterms:W3CDTF">2006-05-20T08:44:49Z</dcterms:created>
  <dcterms:modified xsi:type="dcterms:W3CDTF">2011-12-09T09:17:38Z</dcterms:modified>
</cp:coreProperties>
</file>