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AB6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41A9E-8B6A-4581-AADE-B7FF1ADA2718}" type="datetimeFigureOut">
              <a:rPr lang="ru-RU"/>
              <a:pPr>
                <a:defRPr/>
              </a:pPr>
              <a:t>05.05.2012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77CB9-3C2A-445F-BF4B-653DC83140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DC602-2AEF-41E1-BA23-B0A2542D8353}" type="datetimeFigureOut">
              <a:rPr lang="ru-RU"/>
              <a:pPr>
                <a:defRPr/>
              </a:pPr>
              <a:t>05.05.2012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052A4-96E4-44C9-A70B-2B443FBAA5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AC063-FC45-4B96-9299-6350E766107C}" type="datetimeFigureOut">
              <a:rPr lang="ru-RU"/>
              <a:pPr>
                <a:defRPr/>
              </a:pPr>
              <a:t>05.05.2012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75059-6D6D-4E50-8181-13A938335E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8342F-C087-484F-A7F1-DE2F46975101}" type="datetimeFigureOut">
              <a:rPr lang="ru-RU"/>
              <a:pPr>
                <a:defRPr/>
              </a:pPr>
              <a:t>05.05.2012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C7FC9-9795-437F-B297-FDA8129DD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E5B59-3991-42D7-871E-7492A8DEC015}" type="datetimeFigureOut">
              <a:rPr lang="ru-RU"/>
              <a:pPr>
                <a:defRPr/>
              </a:pPr>
              <a:t>05.05.2012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D1282-8EDC-499E-A4C3-0787715E9B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E7833-1084-494E-81FC-D54C26BD123A}" type="datetimeFigureOut">
              <a:rPr lang="ru-RU"/>
              <a:pPr>
                <a:defRPr/>
              </a:pPr>
              <a:t>05.05.2012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2E60-1466-4435-83BC-515A5D196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2A78E-A66B-4241-A4D3-ADDE87D9E333}" type="datetimeFigureOut">
              <a:rPr lang="ru-RU"/>
              <a:pPr>
                <a:defRPr/>
              </a:pPr>
              <a:t>05.05.2012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243A1-B3D0-44E6-A35A-C0CDBFAB18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36309-2150-4BA4-9B86-F5F3386E5FB7}" type="datetimeFigureOut">
              <a:rPr lang="ru-RU"/>
              <a:pPr>
                <a:defRPr/>
              </a:pPr>
              <a:t>05.05.2012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D7E05-A3E0-4A27-B35B-DE1753E6B6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224EF-971E-45E6-9C0F-936872286C57}" type="datetimeFigureOut">
              <a:rPr lang="ru-RU"/>
              <a:pPr>
                <a:defRPr/>
              </a:pPr>
              <a:t>05.05.2012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D8B9B-C560-488D-9D68-47E7C2B995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05A75-4679-4DF1-A587-02D8A0690142}" type="datetimeFigureOut">
              <a:rPr lang="ru-RU"/>
              <a:pPr>
                <a:defRPr/>
              </a:pPr>
              <a:t>05.05.2012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BFC2D-6FD3-4604-88CD-98CE064C28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F37BB-32AF-4C78-AD81-DB627068393C}" type="datetimeFigureOut">
              <a:rPr lang="ru-RU"/>
              <a:pPr>
                <a:defRPr/>
              </a:pPr>
              <a:t>05.05.2012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27682-B1BA-400A-A698-76D7843C8F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0C8E5B-D79D-4F4B-8307-C55EB530F192}" type="datetimeFigureOut">
              <a:rPr lang="ru-RU"/>
              <a:pPr>
                <a:defRPr/>
              </a:pPr>
              <a:t>05.05.2012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FBED2C-6181-45EC-97E0-3104A84E35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5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7.png"/><Relationship Id="rId4" Type="http://schemas.openxmlformats.org/officeDocument/2006/relationships/image" Target="../media/image20.gif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D:\Мои док_На_D\ирина николаевна\материалы для оформления слайдов\Clipart 2\Фоны\Бордюры\dublist08.jpg"/>
          <p:cNvPicPr>
            <a:picLocks noChangeAspect="1" noChangeArrowheads="1"/>
          </p:cNvPicPr>
          <p:nvPr/>
        </p:nvPicPr>
        <p:blipFill>
          <a:blip r:embed="rId2" cstate="print"/>
          <a:srcRect r="34915"/>
          <a:stretch>
            <a:fillRect/>
          </a:stretch>
        </p:blipFill>
        <p:spPr bwMode="auto">
          <a:xfrm>
            <a:off x="0" y="0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D:\Мои док_На_D\ирина николаевна\материалы для оформления слайдов\Clipart 2\Фоны\Бордюры\dublist08.jpg"/>
          <p:cNvPicPr>
            <a:picLocks noChangeAspect="1" noChangeArrowheads="1"/>
          </p:cNvPicPr>
          <p:nvPr/>
        </p:nvPicPr>
        <p:blipFill>
          <a:blip r:embed="rId2" cstate="print"/>
          <a:srcRect r="34915"/>
          <a:stretch>
            <a:fillRect/>
          </a:stretch>
        </p:blipFill>
        <p:spPr bwMode="auto">
          <a:xfrm>
            <a:off x="0" y="1857375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3" descr="D:\Мои док_На_D\ирина николаевна\материалы для оформления слайдов\Clipart 2\Фоны\Бордюры\dublist08.jpg"/>
          <p:cNvPicPr>
            <a:picLocks noChangeAspect="1" noChangeArrowheads="1"/>
          </p:cNvPicPr>
          <p:nvPr/>
        </p:nvPicPr>
        <p:blipFill>
          <a:blip r:embed="rId2" cstate="print"/>
          <a:srcRect r="34915"/>
          <a:stretch>
            <a:fillRect/>
          </a:stretch>
        </p:blipFill>
        <p:spPr bwMode="auto">
          <a:xfrm>
            <a:off x="0" y="3714750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3" descr="D:\Мои док_На_D\ирина николаевна\материалы для оформления слайдов\Clipart 2\Фоны\Бордюры\dublist08.jpg"/>
          <p:cNvPicPr>
            <a:picLocks noChangeAspect="1" noChangeArrowheads="1"/>
          </p:cNvPicPr>
          <p:nvPr/>
        </p:nvPicPr>
        <p:blipFill>
          <a:blip r:embed="rId2" cstate="print"/>
          <a:srcRect r="34915" b="32501"/>
          <a:stretch>
            <a:fillRect/>
          </a:stretch>
        </p:blipFill>
        <p:spPr bwMode="auto">
          <a:xfrm>
            <a:off x="0" y="5572125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1785938" y="2143125"/>
            <a:ext cx="6858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libri" pitchFamily="34" charset="0"/>
              </a:rPr>
              <a:t>Вид работы: </a:t>
            </a:r>
          </a:p>
          <a:p>
            <a:r>
              <a:rPr lang="ru-RU">
                <a:latin typeface="Calibri" pitchFamily="34" charset="0"/>
              </a:rPr>
              <a:t>                           </a:t>
            </a:r>
            <a:r>
              <a:rPr lang="ru-RU" sz="2800" b="1" i="1">
                <a:latin typeface="Calibri" pitchFamily="34" charset="0"/>
              </a:rPr>
              <a:t>Аппликация из цветной бумаги</a:t>
            </a:r>
          </a:p>
          <a:p>
            <a:r>
              <a:rPr lang="ru-RU" sz="2000">
                <a:latin typeface="Calibri" pitchFamily="34" charset="0"/>
              </a:rPr>
              <a:t>Тема :     </a:t>
            </a:r>
          </a:p>
          <a:p>
            <a:r>
              <a:rPr lang="ru-RU">
                <a:latin typeface="Calibri" pitchFamily="34" charset="0"/>
              </a:rPr>
              <a:t>                         </a:t>
            </a:r>
            <a:r>
              <a:rPr lang="ru-RU" sz="3200" b="1" i="1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ru-RU" sz="3600" b="1" i="1">
                <a:solidFill>
                  <a:srgbClr val="C00000"/>
                </a:solidFill>
                <a:latin typeface="Calibri" pitchFamily="34" charset="0"/>
              </a:rPr>
              <a:t>Ветка осеннего дерева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428728" y="642918"/>
            <a:ext cx="7358062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Урок технологии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в малокомплектных классах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/2 – 3/</a:t>
            </a: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3286125" y="5380038"/>
            <a:ext cx="585787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>
                <a:latin typeface="Calibri" pitchFamily="34" charset="0"/>
              </a:rPr>
              <a:t>Презентацию подготовила  </a:t>
            </a:r>
            <a:r>
              <a:rPr lang="ru-RU" b="1" i="1">
                <a:latin typeface="Calibri" pitchFamily="34" charset="0"/>
              </a:rPr>
              <a:t>Константинова</a:t>
            </a:r>
            <a:r>
              <a:rPr lang="ru-RU" i="1">
                <a:latin typeface="Calibri" pitchFamily="34" charset="0"/>
              </a:rPr>
              <a:t> </a:t>
            </a:r>
            <a:r>
              <a:rPr lang="ru-RU" b="1" i="1">
                <a:latin typeface="Calibri" pitchFamily="34" charset="0"/>
              </a:rPr>
              <a:t>И</a:t>
            </a:r>
            <a:r>
              <a:rPr lang="ru-RU" i="1">
                <a:latin typeface="Calibri" pitchFamily="34" charset="0"/>
              </a:rPr>
              <a:t>.</a:t>
            </a:r>
            <a:r>
              <a:rPr lang="ru-RU" b="1" i="1">
                <a:latin typeface="Calibri" pitchFamily="34" charset="0"/>
              </a:rPr>
              <a:t>Н</a:t>
            </a:r>
            <a:r>
              <a:rPr lang="en-US" b="1" i="1">
                <a:latin typeface="Calibri" pitchFamily="34" charset="0"/>
              </a:rPr>
              <a:t>.</a:t>
            </a:r>
            <a:endParaRPr lang="ru-RU" b="1" i="1">
              <a:latin typeface="Calibri" pitchFamily="34" charset="0"/>
            </a:endParaRPr>
          </a:p>
          <a:p>
            <a:pPr algn="ctr"/>
            <a:r>
              <a:rPr lang="ru-RU" i="1">
                <a:latin typeface="Calibri" pitchFamily="34" charset="0"/>
              </a:rPr>
              <a:t>учитель начальных классов МОУ «Пановская СОШ»</a:t>
            </a:r>
          </a:p>
          <a:p>
            <a:pPr algn="ctr"/>
            <a:r>
              <a:rPr lang="ru-RU" i="1">
                <a:latin typeface="Calibri" pitchFamily="34" charset="0"/>
              </a:rPr>
              <a:t>Пестречинского муниципального р-на </a:t>
            </a:r>
          </a:p>
          <a:p>
            <a:pPr algn="ctr"/>
            <a:r>
              <a:rPr lang="ru-RU" i="1">
                <a:latin typeface="Calibri" pitchFamily="34" charset="0"/>
              </a:rPr>
              <a:t>Республики Татарстан</a:t>
            </a:r>
          </a:p>
          <a:p>
            <a:pPr algn="ctr"/>
            <a:r>
              <a:rPr lang="ru-RU" i="1">
                <a:latin typeface="Calibri" pitchFamily="34" charset="0"/>
              </a:rPr>
              <a:t>Эл адрес: </a:t>
            </a:r>
            <a:r>
              <a:rPr lang="en-US" i="1">
                <a:latin typeface="Calibri" pitchFamily="34" charset="0"/>
              </a:rPr>
              <a:t>kinkin.63@bk.ru</a:t>
            </a:r>
            <a:endParaRPr lang="ru-RU" i="1">
              <a:latin typeface="Calibri" pitchFamily="34" charset="0"/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3786182" y="0"/>
            <a:ext cx="2214578" cy="428604"/>
          </a:xfrm>
          <a:prstGeom prst="fram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D:\Мои док_На_D\ирина николаевна\материалы для оформления слайдов\Clipart 2\Фоны\Растения\papor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285875" y="214313"/>
            <a:ext cx="642937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Готовые работы уч-ся 3 класса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10" name="Picture 3" descr="D:\Мои док_На_D\ирина николаевна\фото\Мои фотографии\Фото010.jpg"/>
          <p:cNvPicPr>
            <a:picLocks noChangeAspect="1" noChangeArrowheads="1"/>
          </p:cNvPicPr>
          <p:nvPr/>
        </p:nvPicPr>
        <p:blipFill>
          <a:blip r:embed="rId3" cstate="print"/>
          <a:srcRect t="10156" r="13965" b="11328"/>
          <a:stretch>
            <a:fillRect/>
          </a:stretch>
        </p:blipFill>
        <p:spPr bwMode="auto">
          <a:xfrm>
            <a:off x="0" y="857250"/>
            <a:ext cx="428625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D:\Мои док_На_D\ирина николаевна\фото\Мои фотографии\Фото008.jpg"/>
          <p:cNvPicPr>
            <a:picLocks noChangeAspect="1" noChangeArrowheads="1"/>
          </p:cNvPicPr>
          <p:nvPr/>
        </p:nvPicPr>
        <p:blipFill>
          <a:blip r:embed="rId4" cstate="print"/>
          <a:srcRect l="11328" t="10156" r="4297" b="16016"/>
          <a:stretch>
            <a:fillRect/>
          </a:stretch>
        </p:blipFill>
        <p:spPr bwMode="auto">
          <a:xfrm>
            <a:off x="4429125" y="857250"/>
            <a:ext cx="45720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D:\Мои док_На_D\ирина николаевна\фото\Мои фотографии\Фото006.jpg"/>
          <p:cNvPicPr>
            <a:picLocks noChangeAspect="1" noChangeArrowheads="1"/>
          </p:cNvPicPr>
          <p:nvPr/>
        </p:nvPicPr>
        <p:blipFill>
          <a:blip r:embed="rId5" cstate="print">
            <a:lum contrast="40000"/>
          </a:blip>
          <a:srcRect l="6934" t="7813" b="14844"/>
          <a:stretch>
            <a:fillRect/>
          </a:stretch>
        </p:blipFill>
        <p:spPr bwMode="auto">
          <a:xfrm>
            <a:off x="1500188" y="3429000"/>
            <a:ext cx="550068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 descr="D:\Мои док_На_D\ирина николаевна\материалы для оформления слайдов\Clipart 2\Фоны\Бордюры\dublist07.jpg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 r="4892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2" descr="D:\Мои док_На_D\ирина николаевна\материалы для оформления слайдов\клипарты\анимированные картинки\hands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63" y="2071688"/>
            <a:ext cx="3454400" cy="193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3428992" y="714356"/>
            <a:ext cx="460869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Все молодцы!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428992" y="4500570"/>
            <a:ext cx="5143536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/>
                <a:solidFill>
                  <a:srgbClr val="7030A0"/>
                </a:solidFill>
                <a:latin typeface="+mn-lt"/>
              </a:rPr>
              <a:t>Всем спасибо!</a:t>
            </a:r>
          </a:p>
        </p:txBody>
      </p:sp>
      <p:sp>
        <p:nvSpPr>
          <p:cNvPr id="12294" name="TextBox 15"/>
          <p:cNvSpPr txBox="1">
            <a:spLocks noChangeArrowheads="1"/>
          </p:cNvSpPr>
          <p:nvPr/>
        </p:nvSpPr>
        <p:spPr bwMode="auto">
          <a:xfrm>
            <a:off x="7715250" y="10001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Мои док_На_D\ирина николаевна\материалы для оформления слайдов\Clipart 2\Фоны\Туманы 1\krsintum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7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4" descr="D:\Мои док_На_D\ирина николаевна\материалы для оформления слайдов\Clipart 2\Фоны\Туманы 1\krsintum36.jpg"/>
          <p:cNvPicPr>
            <a:picLocks noChangeAspect="1" noChangeArrowheads="1"/>
          </p:cNvPicPr>
          <p:nvPr/>
        </p:nvPicPr>
        <p:blipFill>
          <a:blip r:embed="rId2" cstate="print"/>
          <a:srcRect r="13045"/>
          <a:stretch>
            <a:fillRect/>
          </a:stretch>
        </p:blipFill>
        <p:spPr bwMode="auto">
          <a:xfrm>
            <a:off x="4857750" y="0"/>
            <a:ext cx="428625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5" descr="D:\Мои док_На_D\ирина николаевна\материалы для оформления слайдов\Clipart 2\Фоны\Туманы 1\krsintum36.jpg"/>
          <p:cNvPicPr>
            <a:picLocks noChangeAspect="1" noChangeArrowheads="1"/>
          </p:cNvPicPr>
          <p:nvPr/>
        </p:nvPicPr>
        <p:blipFill>
          <a:blip r:embed="rId2" cstate="print"/>
          <a:srcRect t="58984"/>
          <a:stretch>
            <a:fillRect/>
          </a:stretch>
        </p:blipFill>
        <p:spPr bwMode="auto">
          <a:xfrm>
            <a:off x="0" y="4857750"/>
            <a:ext cx="48768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6" descr="D:\Мои док_На_D\ирина николаевна\материалы для оформления слайдов\Clipart 2\Фоны\Туманы 1\krsintum36.jpg"/>
          <p:cNvPicPr>
            <a:picLocks noChangeAspect="1" noChangeArrowheads="1"/>
          </p:cNvPicPr>
          <p:nvPr/>
        </p:nvPicPr>
        <p:blipFill>
          <a:blip r:embed="rId2" cstate="print"/>
          <a:srcRect t="58984"/>
          <a:stretch>
            <a:fillRect/>
          </a:stretch>
        </p:blipFill>
        <p:spPr bwMode="auto">
          <a:xfrm>
            <a:off x="4267200" y="4857750"/>
            <a:ext cx="48768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428750" y="214313"/>
            <a:ext cx="7929563" cy="56626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Цели урока: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Научить детей вырезать симметричные фигурки из сложенного листа;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Формировать умение составлять композицию на основе наблюдений;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Развивать внимание и наблюдательность;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Воспитывать интерес к окружающим предметам ,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к изменениям в окружающей природе с наступлением осени.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5" name="Picture 7" descr="D:\Мои док_На_D\ирина николаевна\материалы для оформления слайдов\Clipart 2\Уголки\list2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286250"/>
            <a:ext cx="215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1" descr="D:\Мои док_На_D\ирина николаевна\материалы для оформления слайдов\Clipart 2\Фоны\Туманы 1\zelsvtum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28625" y="357188"/>
            <a:ext cx="8358188" cy="3970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План урока: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i="1" dirty="0">
                <a:latin typeface="+mn-lt"/>
              </a:rPr>
              <a:t>Наблюдения над первыми осенними изменениями.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i="1" dirty="0">
                <a:latin typeface="+mn-lt"/>
              </a:rPr>
              <a:t>Повторение техники безопасности при работе с ножницами.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i="1" dirty="0">
                <a:latin typeface="+mn-lt"/>
              </a:rPr>
              <a:t>Изучение технологической карты.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i="1" dirty="0">
                <a:latin typeface="+mn-lt"/>
              </a:rPr>
              <a:t>Самостоятельная работа. 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i="1" dirty="0">
                <a:latin typeface="+mn-lt"/>
              </a:rPr>
              <a:t>Выставка и анализ работ учащихся.</a:t>
            </a:r>
          </a:p>
        </p:txBody>
      </p:sp>
      <p:pic>
        <p:nvPicPr>
          <p:cNvPr id="4108" name="Picture 12" descr="D:\Мои док_На_D\ирина николаевна\материалы для оформления слайдов\Clipart 2\Уголки\list2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3963518">
            <a:off x="6313488" y="4267200"/>
            <a:ext cx="2540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7" descr="nasekom2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72063"/>
            <a:ext cx="91440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8" descr="nasekom2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6125"/>
            <a:ext cx="9144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9" descr="nasekom2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3063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10" descr="nasekom2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000125" y="214313"/>
            <a:ext cx="77152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libri" pitchFamily="34" charset="0"/>
              </a:rPr>
              <a:t>Перед уроком учащиеся остановились в школьном дворе </a:t>
            </a:r>
          </a:p>
          <a:p>
            <a:r>
              <a:rPr lang="ru-RU" sz="2000">
                <a:latin typeface="Calibri" pitchFamily="34" charset="0"/>
              </a:rPr>
              <a:t>и внимательно присмотрелись, к тому, какие изменения произошли с нашими любимыми берёзками.</a:t>
            </a:r>
          </a:p>
        </p:txBody>
      </p:sp>
      <p:pic>
        <p:nvPicPr>
          <p:cNvPr id="13" name="Рисунок 12" descr="Фото00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313" y="1500188"/>
            <a:ext cx="6778625" cy="508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Фото00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313" y="1571625"/>
            <a:ext cx="66675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0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313" y="1214438"/>
            <a:ext cx="7143750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Фото00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313" y="1208088"/>
            <a:ext cx="7072312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7" descr="nasekom2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72063"/>
            <a:ext cx="91440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8" descr="nasekom2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6125"/>
            <a:ext cx="9144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9" descr="nasekom2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3063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10" descr="nasekom2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Фото00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313" y="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944563" y="4643438"/>
            <a:ext cx="819943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alibri" pitchFamily="34" charset="0"/>
              </a:rPr>
              <a:t>На основе своих наблюдений ребята сделали вывод: </a:t>
            </a:r>
          </a:p>
          <a:p>
            <a:endParaRPr lang="ru-RU" sz="2000" i="1">
              <a:latin typeface="Calibri" pitchFamily="34" charset="0"/>
            </a:endParaRPr>
          </a:p>
          <a:p>
            <a:r>
              <a:rPr lang="ru-RU" sz="2400" b="1">
                <a:latin typeface="Calibri" pitchFamily="34" charset="0"/>
              </a:rPr>
              <a:t>Сегодня 10 сентября . Берёзки ещё зелёные, </a:t>
            </a:r>
          </a:p>
          <a:p>
            <a:r>
              <a:rPr lang="ru-RU" sz="2400" b="1">
                <a:latin typeface="Calibri" pitchFamily="34" charset="0"/>
              </a:rPr>
              <a:t>но у них появились яркие веточки с жёлтыми листочками. </a:t>
            </a:r>
          </a:p>
          <a:p>
            <a:r>
              <a:rPr lang="ru-RU" sz="2400" b="1">
                <a:latin typeface="Calibri" pitchFamily="34" charset="0"/>
              </a:rPr>
              <a:t>Наступает пора, которую в народе называют  ранняя осень.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7" descr="nasekom2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72063"/>
            <a:ext cx="91440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Рисунок 8" descr="nasekom2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6125"/>
            <a:ext cx="9144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Рисунок 9" descr="nasekom2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3063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Рисунок 10" descr="nasekom2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Box 15"/>
          <p:cNvSpPr txBox="1">
            <a:spLocks noChangeArrowheads="1"/>
          </p:cNvSpPr>
          <p:nvPr/>
        </p:nvSpPr>
        <p:spPr bwMode="auto">
          <a:xfrm>
            <a:off x="944563" y="4643438"/>
            <a:ext cx="1857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 b="1">
              <a:latin typeface="Calibri" pitchFamily="34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-642938" y="857250"/>
            <a:ext cx="6572251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616075" algn="ctr"/>
            <a:r>
              <a:rPr lang="en-US" b="1">
                <a:latin typeface="Calibri" pitchFamily="34" charset="0"/>
              </a:rPr>
              <a:t>I</a:t>
            </a:r>
            <a:r>
              <a:rPr lang="ru-RU" b="1">
                <a:latin typeface="Calibri" pitchFamily="34" charset="0"/>
              </a:rPr>
              <a:t>. Обращайтесь с ножницами</a:t>
            </a:r>
          </a:p>
          <a:p>
            <a:pPr indent="1616075" algn="ctr"/>
            <a:r>
              <a:rPr lang="ru-RU" b="1">
                <a:latin typeface="Calibri" pitchFamily="34" charset="0"/>
              </a:rPr>
              <a:t>очень осторожно.</a:t>
            </a:r>
          </a:p>
          <a:p>
            <a:pPr indent="1616075" algn="ctr"/>
            <a:r>
              <a:rPr lang="ru-RU" b="1">
                <a:latin typeface="Calibri" pitchFamily="34" charset="0"/>
              </a:rPr>
              <a:t> Резать кончиками - нельзя,</a:t>
            </a:r>
          </a:p>
          <a:p>
            <a:pPr indent="1616075" algn="ctr"/>
            <a:r>
              <a:rPr lang="ru-RU" b="1">
                <a:latin typeface="Calibri" pitchFamily="34" charset="0"/>
              </a:rPr>
              <a:t>серединкой - можно</a:t>
            </a:r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3357563" y="2714625"/>
            <a:ext cx="478631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030288" algn="ctr"/>
            <a:r>
              <a:rPr lang="ru-RU" b="1">
                <a:latin typeface="Calibri" pitchFamily="34" charset="0"/>
              </a:rPr>
              <a:t>2. Если нужно инструмент</a:t>
            </a:r>
          </a:p>
          <a:p>
            <a:pPr indent="1030288" algn="ctr"/>
            <a:r>
              <a:rPr lang="ru-RU" b="1">
                <a:latin typeface="Calibri" pitchFamily="34" charset="0"/>
              </a:rPr>
              <a:t> передать другому.</a:t>
            </a:r>
          </a:p>
          <a:p>
            <a:pPr indent="1030288" algn="ctr"/>
            <a:r>
              <a:rPr lang="ru-RU" b="1">
                <a:latin typeface="Calibri" pitchFamily="34" charset="0"/>
              </a:rPr>
              <a:t> То колечки от себя  </a:t>
            </a:r>
          </a:p>
          <a:p>
            <a:pPr indent="1030288" algn="ctr"/>
            <a:r>
              <a:rPr lang="ru-RU" b="1">
                <a:latin typeface="Calibri" pitchFamily="34" charset="0"/>
              </a:rPr>
              <a:t>Ты спокойно поверни, </a:t>
            </a:r>
          </a:p>
          <a:p>
            <a:pPr indent="1030288" algn="ctr"/>
            <a:r>
              <a:rPr lang="ru-RU" b="1">
                <a:latin typeface="Calibri" pitchFamily="34" charset="0"/>
              </a:rPr>
              <a:t>И, за кончики держись, </a:t>
            </a:r>
          </a:p>
          <a:p>
            <a:pPr indent="1030288" algn="ctr"/>
            <a:r>
              <a:rPr lang="ru-RU" b="1">
                <a:latin typeface="Calibri" pitchFamily="34" charset="0"/>
              </a:rPr>
              <a:t>Ножницы ему верни!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071563" y="4929188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2767013" algn="ctr"/>
              </a:tabLst>
            </a:pPr>
            <a:r>
              <a:rPr lang="ru-RU" b="1">
                <a:latin typeface="Calibri" pitchFamily="34" charset="0"/>
              </a:rPr>
              <a:t>3. Когда   выполнишь работу,</a:t>
            </a:r>
          </a:p>
          <a:p>
            <a:pPr algn="ctr">
              <a:tabLst>
                <a:tab pos="2767013" algn="ctr"/>
              </a:tabLst>
            </a:pPr>
            <a:r>
              <a:rPr lang="ru-RU" b="1">
                <a:latin typeface="Calibri" pitchFamily="34" charset="0"/>
              </a:rPr>
              <a:t>  Тут  же  ножницы     закрой,</a:t>
            </a:r>
          </a:p>
          <a:p>
            <a:pPr algn="ctr">
              <a:tabLst>
                <a:tab pos="2767013" algn="ctr"/>
              </a:tabLst>
            </a:pPr>
            <a:r>
              <a:rPr lang="ru-RU" b="1">
                <a:latin typeface="Calibri" pitchFamily="34" charset="0"/>
              </a:rPr>
              <a:t>         Чтоб  до  острых  краешков,	    </a:t>
            </a:r>
          </a:p>
          <a:p>
            <a:pPr algn="ctr">
              <a:tabLst>
                <a:tab pos="2767013" algn="ctr"/>
              </a:tabLst>
            </a:pPr>
            <a:r>
              <a:rPr lang="ru-RU" b="1">
                <a:latin typeface="Calibri" pitchFamily="34" charset="0"/>
              </a:rPr>
              <a:t>    Не  коснулся  кто  другой!</a:t>
            </a:r>
            <a:endParaRPr lang="ru-RU">
              <a:latin typeface="Calibri" pitchFamily="34" charset="0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5072063" y="1071563"/>
            <a:ext cx="1628775" cy="143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4" cstate="print">
            <a:lum contrast="18000"/>
          </a:blip>
          <a:srcRect/>
          <a:stretch>
            <a:fillRect/>
          </a:stretch>
        </p:blipFill>
        <p:spPr bwMode="auto">
          <a:xfrm>
            <a:off x="6929438" y="642938"/>
            <a:ext cx="1595437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5" cstate="print">
            <a:lum contrast="24000"/>
          </a:blip>
          <a:srcRect/>
          <a:stretch>
            <a:fillRect/>
          </a:stretch>
        </p:blipFill>
        <p:spPr bwMode="auto">
          <a:xfrm>
            <a:off x="1357313" y="2928938"/>
            <a:ext cx="284321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857250" y="214313"/>
            <a:ext cx="811212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Техника безопасности при работе с ножницами</a:t>
            </a:r>
          </a:p>
        </p:txBody>
      </p:sp>
      <p:pic>
        <p:nvPicPr>
          <p:cNvPr id="1026" name="Picture 2" descr="D:\Мои док_На_D\ирина николаевна\материалы для оформления слайдов\клипарты\smeshariki\8285859_smeshariki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0" y="4500563"/>
            <a:ext cx="1857375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Мои док_На_D\ирина николаевна\материалы для оформления слайдов\Clipart 2\Фоны\Растения\gezelist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38" y="1214438"/>
            <a:ext cx="21907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2928938" y="214313"/>
            <a:ext cx="3638550" cy="8921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Технологическая карта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2 – 3 классы</a:t>
            </a:r>
          </a:p>
        </p:txBody>
      </p:sp>
      <p:sp>
        <p:nvSpPr>
          <p:cNvPr id="8197" name="TextBox 19"/>
          <p:cNvSpPr txBox="1">
            <a:spLocks noChangeArrowheads="1"/>
          </p:cNvSpPr>
          <p:nvPr/>
        </p:nvSpPr>
        <p:spPr bwMode="auto">
          <a:xfrm>
            <a:off x="5786438" y="121443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3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85813" y="2857500"/>
            <a:ext cx="2060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Взять лист цветной</a:t>
            </a:r>
          </a:p>
          <a:p>
            <a:r>
              <a:rPr lang="ru-RU">
                <a:latin typeface="Calibri" pitchFamily="34" charset="0"/>
              </a:rPr>
              <a:t>бумаги.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286125" y="2857500"/>
            <a:ext cx="1944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Сделать сгиб по </a:t>
            </a:r>
          </a:p>
          <a:p>
            <a:r>
              <a:rPr lang="ru-RU">
                <a:latin typeface="Calibri" pitchFamily="34" charset="0"/>
              </a:rPr>
              <a:t>ширине шаблона.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786438" y="2857500"/>
            <a:ext cx="21209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Разметить контуры листочков на сгибе </a:t>
            </a:r>
          </a:p>
          <a:p>
            <a:r>
              <a:rPr lang="ru-RU">
                <a:latin typeface="Calibri" pitchFamily="34" charset="0"/>
              </a:rPr>
              <a:t>по шаблонам.</a:t>
            </a: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50" y="4071938"/>
            <a:ext cx="111601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TextBox 25"/>
          <p:cNvSpPr txBox="1">
            <a:spLocks noChangeArrowheads="1"/>
          </p:cNvSpPr>
          <p:nvPr/>
        </p:nvSpPr>
        <p:spPr bwMode="auto">
          <a:xfrm>
            <a:off x="642938" y="3929063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4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785813" y="5143500"/>
            <a:ext cx="47958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Вырезать детали .              Развернуть листочки.</a:t>
            </a:r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50" y="4071938"/>
            <a:ext cx="571500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13" y="4357688"/>
            <a:ext cx="5715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5" y="4572000"/>
            <a:ext cx="592138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7" name="TextBox 30"/>
          <p:cNvSpPr txBox="1">
            <a:spLocks noChangeArrowheads="1"/>
          </p:cNvSpPr>
          <p:nvPr/>
        </p:nvSpPr>
        <p:spPr bwMode="auto">
          <a:xfrm>
            <a:off x="3143250" y="400050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5</a:t>
            </a:r>
          </a:p>
        </p:txBody>
      </p:sp>
      <p:sp>
        <p:nvSpPr>
          <p:cNvPr id="8208" name="TextBox 31"/>
          <p:cNvSpPr txBox="1">
            <a:spLocks noChangeArrowheads="1"/>
          </p:cNvSpPr>
          <p:nvPr/>
        </p:nvSpPr>
        <p:spPr bwMode="auto">
          <a:xfrm>
            <a:off x="5715000" y="400050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6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5715000" y="4286250"/>
            <a:ext cx="2678113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Вырезать ещё несколько </a:t>
            </a:r>
          </a:p>
          <a:p>
            <a:r>
              <a:rPr lang="ru-RU">
                <a:latin typeface="Calibri" pitchFamily="34" charset="0"/>
              </a:rPr>
              <a:t>таких листочков, </a:t>
            </a:r>
          </a:p>
          <a:p>
            <a:r>
              <a:rPr lang="ru-RU">
                <a:latin typeface="Calibri" pitchFamily="34" charset="0"/>
              </a:rPr>
              <a:t>составить композицию </a:t>
            </a:r>
          </a:p>
          <a:p>
            <a:r>
              <a:rPr lang="ru-RU">
                <a:latin typeface="Calibri" pitchFamily="34" charset="0"/>
              </a:rPr>
              <a:t>на альбомном листе.</a:t>
            </a:r>
          </a:p>
          <a:p>
            <a:r>
              <a:rPr lang="ru-RU">
                <a:latin typeface="Calibri" pitchFamily="34" charset="0"/>
              </a:rPr>
              <a:t>Аккуратно приклеить .</a:t>
            </a:r>
          </a:p>
        </p:txBody>
      </p:sp>
      <p:pic>
        <p:nvPicPr>
          <p:cNvPr id="2065" name="Picture 17" descr="D:\Мои док_На_D\ирина николаевна\материалы для оформления слайдов\Анимация\Линии\led2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714375" y="3857625"/>
            <a:ext cx="7715250" cy="5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17" descr="D:\Мои док_На_D\ирина николаевна\материалы для оформления слайдов\Анимация\Линии\led2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 flipV="1">
            <a:off x="658019" y="3628232"/>
            <a:ext cx="4899025" cy="7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17" descr="D:\Мои док_На_D\ирина николаевна\материалы для оформления слайдов\Анимация\Линии\led2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 flipV="1">
            <a:off x="3158331" y="3628232"/>
            <a:ext cx="4899025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1214438"/>
            <a:ext cx="223837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25" y="1214438"/>
            <a:ext cx="22288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15" name="TextBox 27"/>
          <p:cNvSpPr txBox="1">
            <a:spLocks noChangeArrowheads="1"/>
          </p:cNvSpPr>
          <p:nvPr/>
        </p:nvSpPr>
        <p:spPr bwMode="auto">
          <a:xfrm>
            <a:off x="785813" y="121443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1</a:t>
            </a:r>
          </a:p>
        </p:txBody>
      </p:sp>
      <p:sp>
        <p:nvSpPr>
          <p:cNvPr id="8216" name="TextBox 28"/>
          <p:cNvSpPr txBox="1">
            <a:spLocks noChangeArrowheads="1"/>
          </p:cNvSpPr>
          <p:nvPr/>
        </p:nvSpPr>
        <p:spPr bwMode="auto">
          <a:xfrm>
            <a:off x="3357563" y="121443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  <p:bldP spid="22" grpId="0"/>
      <p:bldP spid="23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Мои док_На_D\ирина николаевна\материалы для оформления слайдов\Clipart 2\Фоны\Растения\gezelist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38" y="1214438"/>
            <a:ext cx="21907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2928938" y="214313"/>
            <a:ext cx="3638550" cy="8921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Технологическая карта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3 класс</a:t>
            </a:r>
          </a:p>
        </p:txBody>
      </p:sp>
      <p:sp>
        <p:nvSpPr>
          <p:cNvPr id="9221" name="TextBox 17"/>
          <p:cNvSpPr txBox="1">
            <a:spLocks noChangeArrowheads="1"/>
          </p:cNvSpPr>
          <p:nvPr/>
        </p:nvSpPr>
        <p:spPr bwMode="auto">
          <a:xfrm>
            <a:off x="714375" y="121443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1</a:t>
            </a:r>
          </a:p>
        </p:txBody>
      </p:sp>
      <p:sp>
        <p:nvSpPr>
          <p:cNvPr id="9222" name="TextBox 19"/>
          <p:cNvSpPr txBox="1">
            <a:spLocks noChangeArrowheads="1"/>
          </p:cNvSpPr>
          <p:nvPr/>
        </p:nvSpPr>
        <p:spPr bwMode="auto">
          <a:xfrm>
            <a:off x="5786438" y="121443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3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85813" y="2857500"/>
            <a:ext cx="2060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Взять лист цветной</a:t>
            </a:r>
          </a:p>
          <a:p>
            <a:r>
              <a:rPr lang="ru-RU">
                <a:latin typeface="Calibri" pitchFamily="34" charset="0"/>
              </a:rPr>
              <a:t>бумаги.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286125" y="2857500"/>
            <a:ext cx="1944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Сделать сгиб по </a:t>
            </a:r>
          </a:p>
          <a:p>
            <a:r>
              <a:rPr lang="ru-RU">
                <a:latin typeface="Calibri" pitchFamily="34" charset="0"/>
              </a:rPr>
              <a:t>ширине шаблона.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857875" y="2571750"/>
            <a:ext cx="21209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Разметить контуры более  сложных листочков на сгибе </a:t>
            </a:r>
          </a:p>
          <a:p>
            <a:r>
              <a:rPr lang="ru-RU">
                <a:latin typeface="Calibri" pitchFamily="34" charset="0"/>
              </a:rPr>
              <a:t>по шаблонам.</a:t>
            </a:r>
          </a:p>
        </p:txBody>
      </p:sp>
      <p:sp>
        <p:nvSpPr>
          <p:cNvPr id="9226" name="TextBox 25"/>
          <p:cNvSpPr txBox="1">
            <a:spLocks noChangeArrowheads="1"/>
          </p:cNvSpPr>
          <p:nvPr/>
        </p:nvSpPr>
        <p:spPr bwMode="auto">
          <a:xfrm>
            <a:off x="642938" y="3929063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4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785813" y="5643563"/>
            <a:ext cx="22875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Вырезать детали . </a:t>
            </a:r>
          </a:p>
          <a:p>
            <a:r>
              <a:rPr lang="ru-RU">
                <a:latin typeface="Calibri" pitchFamily="34" charset="0"/>
              </a:rPr>
              <a:t>Развернуть листочки.</a:t>
            </a:r>
          </a:p>
        </p:txBody>
      </p:sp>
      <p:sp>
        <p:nvSpPr>
          <p:cNvPr id="9228" name="TextBox 30"/>
          <p:cNvSpPr txBox="1">
            <a:spLocks noChangeArrowheads="1"/>
          </p:cNvSpPr>
          <p:nvPr/>
        </p:nvSpPr>
        <p:spPr bwMode="auto">
          <a:xfrm>
            <a:off x="3143250" y="400050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5</a:t>
            </a:r>
          </a:p>
        </p:txBody>
      </p:sp>
      <p:sp>
        <p:nvSpPr>
          <p:cNvPr id="9229" name="TextBox 31"/>
          <p:cNvSpPr txBox="1">
            <a:spLocks noChangeArrowheads="1"/>
          </p:cNvSpPr>
          <p:nvPr/>
        </p:nvSpPr>
        <p:spPr bwMode="auto">
          <a:xfrm>
            <a:off x="5715000" y="400050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6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5715000" y="4286250"/>
            <a:ext cx="2678113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Вырезать ещё несколько </a:t>
            </a:r>
          </a:p>
          <a:p>
            <a:r>
              <a:rPr lang="ru-RU">
                <a:latin typeface="Calibri" pitchFamily="34" charset="0"/>
              </a:rPr>
              <a:t>таких листочков, </a:t>
            </a:r>
          </a:p>
          <a:p>
            <a:r>
              <a:rPr lang="ru-RU">
                <a:latin typeface="Calibri" pitchFamily="34" charset="0"/>
              </a:rPr>
              <a:t>составить композицию </a:t>
            </a:r>
          </a:p>
          <a:p>
            <a:r>
              <a:rPr lang="ru-RU">
                <a:latin typeface="Calibri" pitchFamily="34" charset="0"/>
              </a:rPr>
              <a:t>на альбомном листе.</a:t>
            </a:r>
          </a:p>
          <a:p>
            <a:r>
              <a:rPr lang="ru-RU">
                <a:latin typeface="Calibri" pitchFamily="34" charset="0"/>
              </a:rPr>
              <a:t>Аккуратно приклеить .</a:t>
            </a:r>
          </a:p>
        </p:txBody>
      </p:sp>
      <p:pic>
        <p:nvPicPr>
          <p:cNvPr id="9231" name="Picture 17" descr="D:\Мои док_На_D\ирина николаевна\материалы для оформления слайдов\Анимация\Линии\led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714375" y="3857625"/>
            <a:ext cx="7715250" cy="5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2" name="Picture 17" descr="D:\Мои док_На_D\ирина николаевна\материалы для оформления слайдов\Анимация\Линии\led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 flipV="1">
            <a:off x="658019" y="3628232"/>
            <a:ext cx="4899025" cy="7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3" name="Picture 17" descr="D:\Мои док_На_D\ирина николаевна\материалы для оформления слайдов\Анимация\Линии\led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 flipV="1">
            <a:off x="3158331" y="3628232"/>
            <a:ext cx="4899025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25" y="4000500"/>
            <a:ext cx="17430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25" y="5214938"/>
            <a:ext cx="10001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43000" y="4857750"/>
            <a:ext cx="13430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3438" y="5214938"/>
            <a:ext cx="785812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143000" y="4429125"/>
            <a:ext cx="1373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Листья дуба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928688" y="5214938"/>
            <a:ext cx="16652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Листья рябины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357563" y="4000500"/>
            <a:ext cx="2387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Если полоску бумаги</a:t>
            </a:r>
          </a:p>
          <a:p>
            <a:r>
              <a:rPr lang="ru-RU">
                <a:latin typeface="Calibri" pitchFamily="34" charset="0"/>
              </a:rPr>
              <a:t> сложить гармошкой, </a:t>
            </a:r>
          </a:p>
          <a:p>
            <a:r>
              <a:rPr lang="ru-RU">
                <a:latin typeface="Calibri" pitchFamily="34" charset="0"/>
              </a:rPr>
              <a:t>то можно вырезать </a:t>
            </a:r>
          </a:p>
          <a:p>
            <a:r>
              <a:rPr lang="ru-RU">
                <a:latin typeface="Calibri" pitchFamily="34" charset="0"/>
              </a:rPr>
              <a:t>несколько :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3286125" y="5934075"/>
            <a:ext cx="10556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Желудей</a:t>
            </a:r>
          </a:p>
          <a:p>
            <a:pPr algn="ctr"/>
            <a:r>
              <a:rPr lang="ru-RU">
                <a:latin typeface="Calibri" pitchFamily="34" charset="0"/>
              </a:rPr>
              <a:t> и их </a:t>
            </a:r>
          </a:p>
          <a:p>
            <a:pPr algn="ctr"/>
            <a:r>
              <a:rPr lang="ru-RU">
                <a:latin typeface="Calibri" pitchFamily="34" charset="0"/>
              </a:rPr>
              <a:t>шляпок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4572000" y="5929313"/>
            <a:ext cx="9413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Ягод</a:t>
            </a:r>
          </a:p>
          <a:p>
            <a:pPr algn="ctr"/>
            <a:r>
              <a:rPr lang="ru-RU">
                <a:latin typeface="Calibri" pitchFamily="34" charset="0"/>
              </a:rPr>
              <a:t>рябины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25" y="1214438"/>
            <a:ext cx="22288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44" name="TextBox 29"/>
          <p:cNvSpPr txBox="1">
            <a:spLocks noChangeArrowheads="1"/>
          </p:cNvSpPr>
          <p:nvPr/>
        </p:nvSpPr>
        <p:spPr bwMode="auto">
          <a:xfrm>
            <a:off x="3357563" y="121443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2</a:t>
            </a: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1214438"/>
            <a:ext cx="219075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46" name="TextBox 36"/>
          <p:cNvSpPr txBox="1">
            <a:spLocks noChangeArrowheads="1"/>
          </p:cNvSpPr>
          <p:nvPr/>
        </p:nvSpPr>
        <p:spPr bwMode="auto">
          <a:xfrm>
            <a:off x="714375" y="121443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  <p:bldP spid="22" grpId="0"/>
      <p:bldP spid="23" grpId="0"/>
      <p:bldP spid="27" grpId="0"/>
      <p:bldP spid="33" grpId="0"/>
      <p:bldP spid="28" grpId="0"/>
      <p:bldP spid="29" grpId="0"/>
      <p:bldP spid="34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D:\Мои док_На_D\ирина николаевна\материалы для оформления слайдов\Clipart 2\Фоны\Растения\papor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285875" y="214313"/>
            <a:ext cx="642937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Готовые работы уч-ся 2 класса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3076" name="Picture 4" descr="D:\Мои док_На_D\ирина николаевна\фото\Мои фотографии\Фото012.jpg"/>
          <p:cNvPicPr>
            <a:picLocks noChangeAspect="1" noChangeArrowheads="1"/>
          </p:cNvPicPr>
          <p:nvPr/>
        </p:nvPicPr>
        <p:blipFill>
          <a:blip r:embed="rId3" cstate="print"/>
          <a:srcRect l="6934" t="3125" r="12207" b="23047"/>
          <a:stretch>
            <a:fillRect/>
          </a:stretch>
        </p:blipFill>
        <p:spPr bwMode="auto">
          <a:xfrm>
            <a:off x="0" y="857250"/>
            <a:ext cx="3571875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D:\Мои док_На_D\ирина николаевна\фото\Мои фотографии\Фото011.jpg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 l="13965" t="14844" r="12207" b="20703"/>
          <a:stretch>
            <a:fillRect/>
          </a:stretch>
        </p:blipFill>
        <p:spPr bwMode="auto">
          <a:xfrm>
            <a:off x="5543550" y="785813"/>
            <a:ext cx="36004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D:\Мои док_На_D\ирина николаевна\фото\Мои фотографии\Фото005.jpg"/>
          <p:cNvPicPr>
            <a:picLocks noChangeAspect="1" noChangeArrowheads="1"/>
          </p:cNvPicPr>
          <p:nvPr/>
        </p:nvPicPr>
        <p:blipFill>
          <a:blip r:embed="rId5" cstate="print"/>
          <a:srcRect l="23633" t="1953" r="20117" b="8984"/>
          <a:stretch>
            <a:fillRect/>
          </a:stretch>
        </p:blipFill>
        <p:spPr bwMode="auto">
          <a:xfrm>
            <a:off x="3143250" y="2571750"/>
            <a:ext cx="264636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D:\Мои док_На_D\ирина николаевна\фото\Мои фотографии\Фото009.jpg"/>
          <p:cNvPicPr>
            <a:picLocks noChangeAspect="1" noChangeArrowheads="1"/>
          </p:cNvPicPr>
          <p:nvPr/>
        </p:nvPicPr>
        <p:blipFill>
          <a:blip r:embed="rId6" cstate="print"/>
          <a:srcRect t="10156" r="16602" b="21875"/>
          <a:stretch>
            <a:fillRect/>
          </a:stretch>
        </p:blipFill>
        <p:spPr bwMode="auto">
          <a:xfrm>
            <a:off x="0" y="4714875"/>
            <a:ext cx="350678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D:\Мои док_На_D\ирина николаевна\фото\Мои фотографии\Фото007.jpg"/>
          <p:cNvPicPr>
            <a:picLocks noChangeAspect="1" noChangeArrowheads="1"/>
          </p:cNvPicPr>
          <p:nvPr/>
        </p:nvPicPr>
        <p:blipFill>
          <a:blip r:embed="rId7" cstate="print"/>
          <a:srcRect l="8789" t="4688" r="14745" b="22656"/>
          <a:stretch>
            <a:fillRect/>
          </a:stretch>
        </p:blipFill>
        <p:spPr bwMode="auto">
          <a:xfrm>
            <a:off x="5572125" y="4214813"/>
            <a:ext cx="3357563" cy="239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390</Words>
  <Application>Microsoft Office PowerPoint</Application>
  <PresentationFormat>Экран (4:3)</PresentationFormat>
  <Paragraphs>105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Kate</dc:creator>
  <cp:lastModifiedBy>Admin</cp:lastModifiedBy>
  <cp:revision>50</cp:revision>
  <dcterms:created xsi:type="dcterms:W3CDTF">2008-09-16T11:43:30Z</dcterms:created>
  <dcterms:modified xsi:type="dcterms:W3CDTF">2012-05-05T10:56:49Z</dcterms:modified>
</cp:coreProperties>
</file>