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2" r:id="rId4"/>
    <p:sldId id="258" r:id="rId5"/>
    <p:sldId id="259" r:id="rId6"/>
    <p:sldId id="261" r:id="rId7"/>
    <p:sldId id="263" r:id="rId8"/>
    <p:sldId id="267" r:id="rId9"/>
    <p:sldId id="264" r:id="rId10"/>
    <p:sldId id="265" r:id="rId11"/>
    <p:sldId id="266" r:id="rId12"/>
    <p:sldId id="272" r:id="rId13"/>
    <p:sldId id="277" r:id="rId14"/>
    <p:sldId id="276" r:id="rId15"/>
    <p:sldId id="274" r:id="rId16"/>
    <p:sldId id="275" r:id="rId17"/>
    <p:sldId id="280" r:id="rId18"/>
    <p:sldId id="281" r:id="rId19"/>
    <p:sldId id="27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B3B"/>
    <a:srgbClr val="FFFF00"/>
    <a:srgbClr val="FF2929"/>
    <a:srgbClr val="EA0000"/>
    <a:srgbClr val="FF6600"/>
    <a:srgbClr val="CC0000"/>
    <a:srgbClr val="320000"/>
    <a:srgbClr val="74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7D0BC-FB03-4854-8DC7-7235E3D86C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FE8D6-143B-49BD-9C63-D06FF34EC1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0EF03-D1F3-4CDF-8140-69F9592745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25E660E-7F8F-47DD-A55E-D509CFDA52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0E8E5-D922-4D6B-9747-FBF4C8C6D5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810B2F-2294-4A82-A11D-7A5108C684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9726F7-B6C9-40A2-BBDF-607EEEAF86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93265-ACB0-4800-8B0D-4FE031504B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3AE09C-6F0E-4F70-86A7-2D39B9C949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5EF610-966E-4B47-B3CD-9EE20DEF0D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3E1D1-79EA-414A-9205-DC65A1A61E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80D7A-3770-4490-A194-B2FADF77EC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3389B4-F222-4D0C-A81D-9EFC6CF7451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1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86000" cy="1714500"/>
          </a:xfrm>
          <a:prstGeom prst="rect">
            <a:avLst/>
          </a:prstGeom>
          <a:noFill/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838200" y="1676400"/>
            <a:ext cx="228600" cy="5181600"/>
          </a:xfrm>
          <a:prstGeom prst="rect">
            <a:avLst/>
          </a:prstGeom>
          <a:solidFill>
            <a:srgbClr val="FF292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129" name="Picture 9" descr="1204111798_booklet_n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286000"/>
            <a:ext cx="6248400" cy="4373563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685800"/>
            <a:ext cx="8229600" cy="1143000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</a:rPr>
              <a:t>1 декабря </a:t>
            </a:r>
            <a:r>
              <a:rPr lang="en-US" sz="4000" b="1" dirty="0">
                <a:solidFill>
                  <a:srgbClr val="00B050"/>
                </a:solidFill>
              </a:rPr>
              <a:t/>
            </a:r>
            <a:br>
              <a:rPr lang="en-US" sz="4000" b="1" dirty="0">
                <a:solidFill>
                  <a:srgbClr val="00B050"/>
                </a:solidFill>
              </a:rPr>
            </a:br>
            <a:r>
              <a:rPr lang="ru-RU" sz="4000" b="1" dirty="0" smtClean="0">
                <a:solidFill>
                  <a:srgbClr val="00B050"/>
                </a:solidFill>
              </a:rPr>
              <a:t>Всемирный </a:t>
            </a:r>
            <a:r>
              <a:rPr lang="ru-RU" sz="4000" b="1" dirty="0">
                <a:solidFill>
                  <a:srgbClr val="00B050"/>
                </a:solidFill>
              </a:rPr>
              <a:t>день борьбы со </a:t>
            </a:r>
            <a:r>
              <a:rPr lang="ru-RU" sz="4000" b="1" dirty="0" err="1">
                <a:solidFill>
                  <a:srgbClr val="00B050"/>
                </a:solidFill>
              </a:rPr>
              <a:t>СПИДом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304800"/>
            <a:ext cx="36576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>
                <a:solidFill>
                  <a:schemeClr val="bg1"/>
                </a:solidFill>
              </a:rPr>
              <a:t>Средняя продолжительность жизни ВИЧ-инфицированного человека составляет приблизительно             12 лет, однако современные препараты увеличивают эту цифру в 2-3 раза.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6019800" y="3505200"/>
            <a:ext cx="3124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400">
                <a:solidFill>
                  <a:schemeClr val="bg1"/>
                </a:solidFill>
              </a:rPr>
              <a:t>Современные препараты для лечения СПИДа действуют внутри клетки, не позволяя ВИЧ размножаться.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build="p"/>
      <p:bldP spid="1536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tx1"/>
            </a:gs>
            <a:gs pos="100000">
              <a:schemeClr val="tx1">
                <a:gamma/>
                <a:shade val="29412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poli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8763000" cy="2514600"/>
          </a:xfrm>
          <a:prstGeom prst="rect">
            <a:avLst/>
          </a:prstGeom>
          <a:noFill/>
        </p:spPr>
      </p:pic>
      <p:sp>
        <p:nvSpPr>
          <p:cNvPr id="17416" name="Rectangle 8"/>
          <p:cNvSpPr>
            <a:spLocks noGrp="1" noChangeArrowheads="1"/>
          </p:cNvSpPr>
          <p:nvPr>
            <p:ph idx="1"/>
          </p:nvPr>
        </p:nvSpPr>
        <p:spPr>
          <a:xfrm>
            <a:off x="0" y="1981200"/>
            <a:ext cx="9144000" cy="1676400"/>
          </a:xfrm>
          <a:solidFill>
            <a:schemeClr val="tx2"/>
          </a:solidFill>
          <a:ln/>
        </p:spPr>
        <p:txBody>
          <a:bodyPr/>
          <a:lstStyle/>
          <a:p>
            <a:endParaRPr lang="ru-RU"/>
          </a:p>
        </p:txBody>
      </p:sp>
      <p:pic>
        <p:nvPicPr>
          <p:cNvPr id="17428" name="Picture 20" descr="2ai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133600"/>
            <a:ext cx="4648200" cy="3440113"/>
          </a:xfrm>
          <a:prstGeom prst="rect">
            <a:avLst/>
          </a:prstGeom>
          <a:noFill/>
        </p:spPr>
      </p:pic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3657600" y="19812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bg1"/>
                </a:solidFill>
              </a:rPr>
              <a:t>передается…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4800" y="24384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accent1"/>
                </a:solidFill>
              </a:rPr>
              <a:t>Половым путем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5181600" y="50292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accent1"/>
                </a:solidFill>
              </a:rPr>
              <a:t>Через укусы насекомых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457200" y="40386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accent1"/>
                </a:solidFill>
              </a:rPr>
              <a:t>При родах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381000" y="48768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accent1"/>
                </a:solidFill>
              </a:rPr>
              <a:t>С материнским молоком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533400" y="57912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accent1"/>
                </a:solidFill>
              </a:rPr>
              <a:t>При рукопожатии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5257800" y="3200400"/>
            <a:ext cx="3581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accent1"/>
                </a:solidFill>
              </a:rPr>
              <a:t>Через совместное использование одноразового шприца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5638800" y="4800600"/>
            <a:ext cx="2971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accent1"/>
                </a:solidFill>
              </a:rPr>
              <a:t>Воздушно-капельным путем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381000" y="40386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accent1"/>
                </a:solidFill>
              </a:rPr>
              <a:t>Через бытовой контакт</a:t>
            </a: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457200" y="57912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accent1"/>
                </a:solidFill>
              </a:rPr>
              <a:t>Через пот или слезы</a:t>
            </a: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5486400" y="4876800"/>
            <a:ext cx="3124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accent1"/>
                </a:solidFill>
              </a:rPr>
              <a:t>При попадании в кровь (донорское вливание)</a:t>
            </a:r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304800" y="5715000"/>
            <a:ext cx="3886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accent1"/>
                </a:solidFill>
              </a:rPr>
              <a:t>При создании татуировок и пирсинга </a:t>
            </a:r>
          </a:p>
        </p:txBody>
      </p:sp>
      <p:sp>
        <p:nvSpPr>
          <p:cNvPr id="17431" name="Text Box 23"/>
          <p:cNvSpPr txBox="1">
            <a:spLocks noChangeArrowheads="1"/>
          </p:cNvSpPr>
          <p:nvPr/>
        </p:nvSpPr>
        <p:spPr bwMode="auto">
          <a:xfrm>
            <a:off x="381000" y="32766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accent1"/>
                </a:solidFill>
              </a:rPr>
              <a:t>Во время беременности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2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2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/>
      <p:bldP spid="17418" grpId="0"/>
      <p:bldP spid="17419" grpId="0"/>
      <p:bldP spid="17419" grpId="1"/>
      <p:bldP spid="17420" grpId="0"/>
      <p:bldP spid="17421" grpId="0"/>
      <p:bldP spid="17422" grpId="0"/>
      <p:bldP spid="17422" grpId="1"/>
      <p:bldP spid="17423" grpId="0"/>
      <p:bldP spid="17424" grpId="0"/>
      <p:bldP spid="17424" grpId="1"/>
      <p:bldP spid="17425" grpId="0"/>
      <p:bldP spid="17425" grpId="1"/>
      <p:bldP spid="17426" grpId="0"/>
      <p:bldP spid="17426" grpId="1"/>
      <p:bldP spid="17427" grpId="0"/>
      <p:bldP spid="17430" grpId="0"/>
      <p:bldP spid="174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6600"/>
                </a:solidFill>
              </a:rPr>
              <a:t>Мать и дитя…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23622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solidFill>
                  <a:schemeClr val="bg1"/>
                </a:solidFill>
              </a:rPr>
              <a:t>По данным Всемирной организации здравоохранения, риск передачи ВИЧ-инфекции от матери ребенку без какого-либо вмешательства составляет 20–45%. </a:t>
            </a:r>
          </a:p>
        </p:txBody>
      </p:sp>
      <p:pic>
        <p:nvPicPr>
          <p:cNvPr id="25604" name="Picture 4" descr="eyes_in_ey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267200"/>
            <a:ext cx="5943600" cy="2438400"/>
          </a:xfrm>
          <a:prstGeom prst="rect">
            <a:avLst/>
          </a:prstGeom>
          <a:noFill/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038600" y="1905000"/>
            <a:ext cx="46482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2800">
                <a:solidFill>
                  <a:schemeClr val="bg1"/>
                </a:solidFill>
              </a:rPr>
              <a:t>При проведении соответствующего лечения этот риск можно снизить до 1-2%.</a:t>
            </a:r>
            <a:r>
              <a:rPr lang="ru-RU" sz="24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3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  <p:bldP spid="2560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CC0000"/>
                </a:solidFill>
              </a:rPr>
              <a:t>Половые отношения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52600"/>
            <a:ext cx="7848600" cy="1981200"/>
          </a:xfrm>
        </p:spPr>
        <p:txBody>
          <a:bodyPr/>
          <a:lstStyle/>
          <a:p>
            <a:pPr>
              <a:buFontTx/>
              <a:buNone/>
            </a:pPr>
            <a:r>
              <a:rPr lang="ru-RU">
                <a:solidFill>
                  <a:schemeClr val="bg1"/>
                </a:solidFill>
              </a:rPr>
              <a:t>За последние два года число людей заразившихся половым путем, увеличилось почти </a:t>
            </a:r>
            <a:r>
              <a:rPr lang="ru-RU" i="1">
                <a:solidFill>
                  <a:schemeClr val="bg1"/>
                </a:solidFill>
              </a:rPr>
              <a:t>в два</a:t>
            </a:r>
            <a:r>
              <a:rPr lang="ru-RU">
                <a:solidFill>
                  <a:schemeClr val="bg1"/>
                </a:solidFill>
              </a:rPr>
              <a:t> раза. </a:t>
            </a:r>
          </a:p>
        </p:txBody>
      </p:sp>
      <p:pic>
        <p:nvPicPr>
          <p:cNvPr id="31748" name="Picture 4" descr="co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</p:spPr>
      </p:pic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3581400" y="4191000"/>
            <a:ext cx="5257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>
                <a:solidFill>
                  <a:schemeClr val="bg1"/>
                </a:solidFill>
              </a:rPr>
              <a:t>На сегодняшний день 45% заражений происходит через незащищенный секс.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85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/>
      <p:bldP spid="317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in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524000"/>
            <a:ext cx="5334000" cy="5334000"/>
          </a:xfrm>
          <a:prstGeom prst="rect">
            <a:avLst/>
          </a:prstGeom>
          <a:noFill/>
        </p:spPr>
      </p:pic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CC0000"/>
                </a:solidFill>
              </a:rPr>
              <a:t>Наркомания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28625" y="1676400"/>
            <a:ext cx="87153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bg2"/>
                </a:solidFill>
                <a:latin typeface="Calibri" pitchFamily="34" charset="0"/>
              </a:rPr>
              <a:t>От общего количества ВИЧ – инфицированных, наркоманы составляют </a:t>
            </a:r>
            <a:r>
              <a:rPr lang="ru-RU" sz="2800">
                <a:solidFill>
                  <a:schemeClr val="bg1"/>
                </a:solidFill>
                <a:latin typeface="Calibri" pitchFamily="34" charset="0"/>
              </a:rPr>
              <a:t>88%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04800" y="2971800"/>
            <a:ext cx="4495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В Украине </a:t>
            </a:r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450 тыс</a:t>
            </a:r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. молодых людей с двойным диагнозом – ВИЧ- наркомания…</a:t>
            </a:r>
          </a:p>
        </p:txBody>
      </p:sp>
      <p:sp>
        <p:nvSpPr>
          <p:cNvPr id="2" name="Прямоугольник 7"/>
          <p:cNvSpPr>
            <a:spLocks noChangeArrowheads="1"/>
          </p:cNvSpPr>
          <p:nvPr/>
        </p:nvSpPr>
        <p:spPr bwMode="auto">
          <a:xfrm>
            <a:off x="304800" y="4724400"/>
            <a:ext cx="449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chemeClr val="bg1"/>
                </a:solidFill>
              </a:rPr>
              <a:t>52%</a:t>
            </a:r>
            <a:r>
              <a:rPr lang="ru-RU" sz="2400">
                <a:solidFill>
                  <a:schemeClr val="bg2"/>
                </a:solidFill>
              </a:rPr>
              <a:t> заражений ВИЧ происходит «через шприц»</a:t>
            </a:r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44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343400" cy="1143000"/>
          </a:xfrm>
        </p:spPr>
        <p:txBody>
          <a:bodyPr/>
          <a:lstStyle/>
          <a:p>
            <a:pPr algn="l"/>
            <a:r>
              <a:rPr lang="ru-RU"/>
              <a:t>Статистика…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1600" y="304800"/>
            <a:ext cx="3733800" cy="20574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/>
              <a:t>В настоящее время </a:t>
            </a:r>
            <a:r>
              <a:rPr lang="ru-RU" sz="2000" b="1"/>
              <a:t>число ВИЧ-инфицированных в мире превышает 30 млн</a:t>
            </a:r>
            <a:r>
              <a:rPr lang="ru-RU" sz="2000"/>
              <a:t>, а умерших от этой болезни — 6 млн. человек.</a:t>
            </a:r>
            <a:r>
              <a:rPr lang="ru-RU" sz="2400"/>
              <a:t> 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28600" y="4495800"/>
            <a:ext cx="3352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/>
              <a:t>Ежедневно заражается более 5 000 человек</a:t>
            </a:r>
            <a:r>
              <a:rPr lang="ru-RU" sz="2000"/>
              <a:t>, что дает основание говорить о пандемии СПИДа.</a:t>
            </a:r>
            <a:r>
              <a:rPr lang="ru-RU" sz="3200"/>
              <a:t> </a:t>
            </a:r>
          </a:p>
        </p:txBody>
      </p:sp>
      <p:pic>
        <p:nvPicPr>
          <p:cNvPr id="28683" name="Picture 11" descr="volonte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685800"/>
            <a:ext cx="1489075" cy="2819400"/>
          </a:xfrm>
          <a:prstGeom prst="rect">
            <a:avLst/>
          </a:prstGeom>
          <a:noFill/>
        </p:spPr>
      </p:pic>
      <p:pic>
        <p:nvPicPr>
          <p:cNvPr id="28684" name="Picture 12" descr="ques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819400"/>
            <a:ext cx="903288" cy="1905000"/>
          </a:xfrm>
          <a:prstGeom prst="rect">
            <a:avLst/>
          </a:prstGeom>
          <a:noFill/>
        </p:spPr>
      </p:pic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6858000" y="5029200"/>
            <a:ext cx="304800" cy="304800"/>
          </a:xfrm>
          <a:prstGeom prst="rect">
            <a:avLst/>
          </a:prstGeom>
          <a:solidFill>
            <a:srgbClr val="FF3B3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3.00578E-6 L 0.67083 0.82011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4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3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4" grpId="1"/>
      <p:bldP spid="28674" grpId="2"/>
      <p:bldP spid="28676" grpId="0" build="p"/>
      <p:bldP spid="28677" grpId="0"/>
      <p:bldP spid="2868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9144000" cy="16002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ru-RU">
                <a:solidFill>
                  <a:srgbClr val="EA0000"/>
                </a:solidFill>
              </a:rPr>
              <a:t>Украина по темпам развития эпидемии                 ВИЧ-инфекции занимает                                               </a:t>
            </a:r>
            <a:r>
              <a:rPr lang="ru-RU" b="1">
                <a:solidFill>
                  <a:srgbClr val="EA0000"/>
                </a:solidFill>
              </a:rPr>
              <a:t>2-е</a:t>
            </a:r>
            <a:r>
              <a:rPr lang="ru-RU">
                <a:solidFill>
                  <a:srgbClr val="EA0000"/>
                </a:solidFill>
              </a:rPr>
              <a:t> место в Европе и </a:t>
            </a:r>
            <a:r>
              <a:rPr lang="ru-RU" b="1">
                <a:solidFill>
                  <a:srgbClr val="EA0000"/>
                </a:solidFill>
              </a:rPr>
              <a:t>5-е</a:t>
            </a:r>
            <a:r>
              <a:rPr lang="ru-RU">
                <a:solidFill>
                  <a:srgbClr val="EA0000"/>
                </a:solidFill>
              </a:rPr>
              <a:t> — в мире. </a:t>
            </a:r>
          </a:p>
        </p:txBody>
      </p:sp>
      <p:pic>
        <p:nvPicPr>
          <p:cNvPr id="29701" name="Picture 5" descr="volonte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19200"/>
            <a:ext cx="765175" cy="1447800"/>
          </a:xfrm>
          <a:prstGeom prst="rect">
            <a:avLst/>
          </a:prstGeom>
          <a:noFill/>
        </p:spPr>
      </p:pic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304800" y="2895600"/>
            <a:ext cx="3124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/>
              <a:t>Украина по темпам роста заболеваемости обгоняет даже Африку 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304800" y="5486400"/>
            <a:ext cx="8839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000"/>
              <a:t>За 2007 год у нас зарегистри</a:t>
            </a:r>
            <a:r>
              <a:rPr lang="ru-RU" sz="2000">
                <a:solidFill>
                  <a:schemeClr val="bg1"/>
                </a:solidFill>
              </a:rPr>
              <a:t>ровано</a:t>
            </a:r>
            <a:r>
              <a:rPr lang="ru-RU" sz="2000"/>
              <a:t> </a:t>
            </a:r>
            <a:r>
              <a:rPr lang="ru-RU" sz="2000">
                <a:solidFill>
                  <a:schemeClr val="bg1"/>
                </a:solidFill>
              </a:rPr>
              <a:t>90</a:t>
            </a:r>
            <a:r>
              <a:rPr lang="ru-RU" sz="2000"/>
              <a:t>00 новых случаев инфицирования ВИЧ. </a:t>
            </a:r>
          </a:p>
          <a:p>
            <a:pPr marL="342900" indent="-342900">
              <a:spcBef>
                <a:spcPct val="20000"/>
              </a:spcBef>
            </a:pPr>
            <a:r>
              <a:rPr lang="ru-RU" sz="2000">
                <a:solidFill>
                  <a:schemeClr val="bg1"/>
                </a:solidFill>
              </a:rPr>
              <a:t>Это почти на 1,5 тысячи больше, чем в прошлом</a:t>
            </a:r>
            <a:r>
              <a:rPr lang="ru-RU" sz="32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5562600" y="2362200"/>
            <a:ext cx="3352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/>
              <a:t>При нынешних темпах развития заболевания в 2014 году от СПИДа в Украине ежедневно будет умирать 140 человек.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1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build="p"/>
      <p:bldP spid="29703" grpId="0"/>
      <p:bldP spid="29704" grpId="0"/>
      <p:bldP spid="2970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3600">
                <a:solidFill>
                  <a:srgbClr val="FF6600"/>
                </a:solidFill>
              </a:rPr>
              <a:t>Всемирная акция</a:t>
            </a:r>
          </a:p>
        </p:txBody>
      </p:sp>
      <p:pic>
        <p:nvPicPr>
          <p:cNvPr id="36868" name="Picture 4" descr="Foto-Cristo_para o s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066800"/>
            <a:ext cx="3571875" cy="5334000"/>
          </a:xfrm>
          <a:prstGeom prst="rect">
            <a:avLst/>
          </a:prstGeom>
          <a:noFill/>
        </p:spPr>
      </p:pic>
      <p:pic>
        <p:nvPicPr>
          <p:cNvPr id="36870" name="Picture 6" descr="53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429000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0" y="914400"/>
            <a:ext cx="5334000" cy="3992563"/>
          </a:xfrm>
        </p:spPr>
        <p:txBody>
          <a:bodyPr/>
          <a:lstStyle/>
          <a:p>
            <a:pPr>
              <a:buFontTx/>
              <a:buNone/>
            </a:pPr>
            <a:r>
              <a:rPr lang="ru-RU" sz="3600">
                <a:solidFill>
                  <a:srgbClr val="FF6600"/>
                </a:solidFill>
              </a:rPr>
              <a:t>Благотворительные концерты</a:t>
            </a:r>
          </a:p>
        </p:txBody>
      </p:sp>
      <p:pic>
        <p:nvPicPr>
          <p:cNvPr id="37892" name="Picture 4" descr="11883361131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09600"/>
            <a:ext cx="2628900" cy="3924300"/>
          </a:xfrm>
          <a:prstGeom prst="rect">
            <a:avLst/>
          </a:prstGeom>
          <a:noFill/>
        </p:spPr>
      </p:pic>
      <p:pic>
        <p:nvPicPr>
          <p:cNvPr id="37893" name="Picture 5" descr="Copy of PICT31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124200"/>
            <a:ext cx="4622800" cy="34671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9" name="Picture 9" descr="article_7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257800"/>
            <a:ext cx="4495800" cy="1828800"/>
          </a:xfrm>
        </p:spPr>
        <p:txBody>
          <a:bodyPr/>
          <a:lstStyle/>
          <a:p>
            <a:pPr>
              <a:buFontTx/>
              <a:buNone/>
            </a:pPr>
            <a:r>
              <a:rPr lang="ru-RU" sz="4000">
                <a:solidFill>
                  <a:srgbClr val="FF2929"/>
                </a:solidFill>
              </a:rPr>
              <a:t>Социальная реклама</a:t>
            </a: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5029200" cy="2895600"/>
          </a:xfrm>
        </p:spPr>
        <p:txBody>
          <a:bodyPr/>
          <a:lstStyle/>
          <a:p>
            <a:r>
              <a:rPr lang="ru-RU">
                <a:solidFill>
                  <a:srgbClr val="FFFF00"/>
                </a:solidFill>
              </a:rPr>
              <a:t>ВИЧ</a:t>
            </a:r>
            <a:r>
              <a:rPr lang="ru-RU"/>
              <a:t> – вирус иммунодефицита человека 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114800" y="3581400"/>
            <a:ext cx="5029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>
                <a:solidFill>
                  <a:srgbClr val="320000"/>
                </a:solidFill>
              </a:rPr>
              <a:t>СПИД</a:t>
            </a:r>
            <a:r>
              <a:rPr lang="ru-RU" sz="4400">
                <a:solidFill>
                  <a:schemeClr val="tx2"/>
                </a:solidFill>
              </a:rPr>
              <a:t> – </a:t>
            </a:r>
            <a:r>
              <a:rPr lang="ru-RU" sz="4400">
                <a:solidFill>
                  <a:srgbClr val="FFFF00"/>
                </a:solidFill>
              </a:rPr>
              <a:t>синдром приобретенного иммунодефицита</a:t>
            </a:r>
            <a:r>
              <a:rPr lang="ru-RU" sz="44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1066800" y="4267200"/>
            <a:ext cx="1163638" cy="178593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6934200" y="609600"/>
            <a:ext cx="1163638" cy="178593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838200" y="4343400"/>
            <a:ext cx="1849438" cy="178593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ВИЧ</a:t>
            </a:r>
          </a:p>
        </p:txBody>
      </p:sp>
      <p:sp>
        <p:nvSpPr>
          <p:cNvPr id="4108" name="WordArt 12"/>
          <p:cNvSpPr>
            <a:spLocks noChangeArrowheads="1" noChangeShapeType="1" noTextEdit="1"/>
          </p:cNvSpPr>
          <p:nvPr/>
        </p:nvSpPr>
        <p:spPr bwMode="auto">
          <a:xfrm>
            <a:off x="5791200" y="914400"/>
            <a:ext cx="2819400" cy="209073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СПИД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6.11111E-6 8.88889E-6 C 0.06701 0.02686 0.1342 0.05371 0.2276 0.06667 C 0.321 0.07964 0.4769 0.1176 0.56024 0.07825 C 0.64357 0.03889 0.69861 -0.07893 0.7276 -0.17013 C 0.75659 -0.26134 0.75677 -0.3993 0.73437 -0.46898 C 0.71197 -0.53865 0.65538 -0.56504 0.59305 -0.58842 C 0.53072 -0.6118 0.45503 -0.61666 0.36024 -0.60902 C 0.26545 -0.60138 0.08645 -0.55925 0.02413 -0.54236 C -0.0382 -0.52546 -0.02605 -0.51666 -0.01389 -0.50786 " pathEditMode="relative" ptsTypes="aaaaaaaaA">
                                      <p:cBhvr>
                                        <p:cTn id="19" dur="5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8.33333E-7 8.67362E-19 C -0.03072 -0.03032 -0.06145 -0.06042 -0.16216 -0.05741 C -0.2625 -0.0544 -0.50712 -0.03958 -0.60348 0.01852 C -0.69983 0.07662 -0.725 0.20301 -0.73959 0.2919 C -0.75417 0.38079 -0.75487 0.49445 -0.69132 0.55185 C -0.62778 0.60926 -0.4573 0.62523 -0.35868 0.63681 C -0.26025 0.64838 -0.16389 0.63843 -0.1 0.62083 C -0.03629 0.60324 0.00122 0.55208 0.02414 0.53102 C 0.04705 0.50996 0.04254 0.50208 0.03803 0.49421 " pathEditMode="relative" ptsTypes="aaaaaaaaA">
                                      <p:cBhvr>
                                        <p:cTn id="21" dur="5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0" grpId="0"/>
      <p:bldP spid="4105" grpId="0" animBg="1"/>
      <p:bldP spid="4105" grpId="1" animBg="1"/>
      <p:bldP spid="4105" grpId="2" animBg="1"/>
      <p:bldP spid="4106" grpId="0" animBg="1"/>
      <p:bldP spid="4106" grpId="1" animBg="1"/>
      <p:bldP spid="4106" grpId="2" animBg="1"/>
      <p:bldP spid="4107" grpId="0" animBg="1"/>
      <p:bldP spid="4107" grpId="1" animBg="1"/>
      <p:bldP spid="4107" grpId="2" animBg="1"/>
      <p:bldP spid="4108" grpId="0" animBg="1"/>
      <p:bldP spid="4108" grpId="1" animBg="1"/>
      <p:bldP spid="4108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62200"/>
            <a:ext cx="8229600" cy="1143000"/>
          </a:xfrm>
        </p:spPr>
        <p:txBody>
          <a:bodyPr/>
          <a:lstStyle/>
          <a:p>
            <a:r>
              <a:rPr lang="ru-RU" dirty="0"/>
              <a:t>ТЕОРИЯ ВОЗНИКНОВЕНИЯ</a:t>
            </a:r>
          </a:p>
        </p:txBody>
      </p:sp>
    </p:spTree>
  </p:cSld>
  <p:clrMapOvr>
    <a:masterClrMapping/>
  </p:clrMapOvr>
  <p:transition spd="slow" advTm="5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mph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1229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81000"/>
            <a:ext cx="3505200" cy="2667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Первым образцом крови, в котором обнаружены антитела к ВИЧ, была кровь, полученная от </a:t>
            </a:r>
            <a:r>
              <a:rPr lang="ru-RU" sz="2400" b="1"/>
              <a:t>африканского</a:t>
            </a:r>
            <a:r>
              <a:rPr lang="ru-RU" sz="2400"/>
              <a:t> донора в 1959 году 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876800" y="3429000"/>
            <a:ext cx="2971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ru-RU" sz="2400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2971800" y="4648200"/>
            <a:ext cx="4267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400"/>
              <a:t>Далее ВИЧ был найден в крови, которую доноры из Африки сдавали в начале 70-х годов</a:t>
            </a:r>
            <a:r>
              <a:rPr lang="ru-RU" sz="3200"/>
              <a:t> </a:t>
            </a:r>
          </a:p>
        </p:txBody>
      </p:sp>
      <p:pic>
        <p:nvPicPr>
          <p:cNvPr id="8199" name="Picture 7" descr="hi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352800"/>
            <a:ext cx="2022475" cy="2870200"/>
          </a:xfrm>
          <a:prstGeom prst="rect">
            <a:avLst/>
          </a:prstGeom>
          <a:noFill/>
        </p:spPr>
      </p:pic>
      <p:pic>
        <p:nvPicPr>
          <p:cNvPr id="8200" name="Picture 8" descr="1173694521_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457200"/>
            <a:ext cx="3497263" cy="350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057400"/>
            <a:ext cx="7848600" cy="28956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3600"/>
              <a:t>СПИД возник на африканском континенте и в дальнейшем распространился                                    в Европе и Америке.</a:t>
            </a:r>
            <a:r>
              <a:rPr lang="ru-RU" sz="2400"/>
              <a:t> 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1295400" y="4876800"/>
            <a:ext cx="6705600" cy="163353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200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Теория 1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838200" y="3962400"/>
            <a:ext cx="6781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400"/>
              <a:t>Среди лиц пожилого возраста, а также детей от 5-6 до 13-15 лет случаев ВИЧ-инфекции не регистрировалось.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ru-RU" sz="24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400"/>
              <a:t> Все это свидетельствовало о недавнем появлении заболевания в Африке.</a:t>
            </a:r>
            <a:r>
              <a:rPr lang="ru-RU" sz="2000"/>
              <a:t>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75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3.33333E-6 -4.44444E-6 L 0.00417 -0.228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  <p:bldP spid="9219" grpId="1" build="p"/>
      <p:bldP spid="9222" grpId="0" animBg="1"/>
      <p:bldP spid="92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2239963"/>
          </a:xfrm>
        </p:spPr>
        <p:txBody>
          <a:bodyPr/>
          <a:lstStyle/>
          <a:p>
            <a:r>
              <a:rPr lang="ru-RU" sz="4000">
                <a:solidFill>
                  <a:schemeClr val="bg1"/>
                </a:solidFill>
              </a:rPr>
              <a:t>Вирус был получен в одной из секретных военных лабораторий методом генной инженерии из фрагментов двух вирусов</a:t>
            </a:r>
            <a:r>
              <a:rPr lang="ru-RU" sz="4000"/>
              <a:t> </a:t>
            </a:r>
          </a:p>
        </p:txBody>
      </p:sp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1295400" y="4876800"/>
            <a:ext cx="6705600" cy="163353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200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Теория 2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2438400" y="4953000"/>
            <a:ext cx="6477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i="1"/>
              <a:t>Структура вируса имеет высокую степень сродства с природными компонентами ретровирусами. Поэтому                          «пентагоновская» версия  несостоятельна 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70" grpId="0" animBg="1"/>
      <p:bldP spid="112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305800" cy="2133600"/>
          </a:xfrm>
        </p:spPr>
        <p:txBody>
          <a:bodyPr/>
          <a:lstStyle/>
          <a:p>
            <a:pPr>
              <a:buFontTx/>
              <a:buNone/>
            </a:pPr>
            <a:r>
              <a:rPr lang="ru-RU">
                <a:solidFill>
                  <a:schemeClr val="bg1"/>
                </a:solidFill>
              </a:rPr>
              <a:t>Большинство специалистов склоняются       к версии о </a:t>
            </a:r>
            <a:r>
              <a:rPr lang="ru-RU" b="1" u="sng">
                <a:solidFill>
                  <a:schemeClr val="bg1"/>
                </a:solidFill>
              </a:rPr>
              <a:t>природном происхождении</a:t>
            </a:r>
            <a:r>
              <a:rPr lang="ru-RU">
                <a:solidFill>
                  <a:schemeClr val="bg1"/>
                </a:solidFill>
              </a:rPr>
              <a:t> вируса.</a:t>
            </a:r>
            <a:r>
              <a:rPr lang="ru-RU"/>
              <a:t> </a:t>
            </a:r>
          </a:p>
        </p:txBody>
      </p:sp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1295400" y="4876800"/>
            <a:ext cx="6705600" cy="163353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200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Теория 3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133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quebechi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210134">
            <a:off x="-1566069" y="-1405731"/>
            <a:ext cx="5799138" cy="7543800"/>
          </a:xfrm>
          <a:prstGeom prst="rect">
            <a:avLst/>
          </a:prstGeom>
          <a:noFill/>
        </p:spPr>
      </p:pic>
      <p:pic>
        <p:nvPicPr>
          <p:cNvPr id="18436" name="Picture 4" descr="quebecsyphil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0450" y="3276600"/>
            <a:ext cx="4273550" cy="5562600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419600" y="457200"/>
            <a:ext cx="47244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2800">
                <a:solidFill>
                  <a:schemeClr val="bg1"/>
                </a:solidFill>
              </a:rPr>
              <a:t>До сих пор не существует вакцин для профилактики СПИДа и недостаточно эффективны методы лекарственной терапии этого заболевания. 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4343400"/>
            <a:ext cx="5715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 i="1">
                <a:solidFill>
                  <a:schemeClr val="bg1"/>
                </a:solidFill>
              </a:rPr>
              <a:t>Основная проблема создания лекарственных препаратов заключается в высокой изменчивости структуры и свойства ВИЧ</a:t>
            </a:r>
            <a:r>
              <a:rPr lang="ru-RU" sz="28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8450" name="Rectangle 18"/>
          <p:cNvSpPr>
            <a:spLocks noGrp="1" noChangeArrowheads="1"/>
          </p:cNvSpPr>
          <p:nvPr>
            <p:ph type="media" sz="half" idx="2"/>
          </p:nvPr>
        </p:nvSpPr>
        <p:spPr/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20"/>
                            </p:stCondLst>
                            <p:childTnLst>
                              <p:par>
                                <p:cTn id="20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18438" grpI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tx1"/>
            </a:gs>
            <a:gs pos="50000">
              <a:srgbClr val="CC0000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39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1600"/>
            <a:ext cx="2217738" cy="2971800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533400"/>
            <a:ext cx="6324600" cy="3276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>
                <a:solidFill>
                  <a:schemeClr val="bg1"/>
                </a:solidFill>
              </a:rPr>
              <a:t>Впервые в научной литературе появилось сообщение, что в США выявлены больные с поражением иммунной системы, которое сопровождается рядом побочных болезней </a:t>
            </a:r>
          </a:p>
        </p:txBody>
      </p:sp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1600200" y="2667000"/>
            <a:ext cx="6096000" cy="140493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1981 год…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04800" y="4724400"/>
            <a:ext cx="66294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Первооткрывателями вируса стали </a:t>
            </a:r>
            <a:r>
              <a:rPr lang="ru-RU" sz="2000" b="1" i="1">
                <a:solidFill>
                  <a:schemeClr val="bg1"/>
                </a:solidFill>
              </a:rPr>
              <a:t>Люк Монтанье</a:t>
            </a:r>
            <a:r>
              <a:rPr lang="ru-RU" sz="2000">
                <a:solidFill>
                  <a:schemeClr val="bg1"/>
                </a:solidFill>
              </a:rPr>
              <a:t> (Франция) и </a:t>
            </a:r>
            <a:r>
              <a:rPr lang="ru-RU" sz="2000" i="1">
                <a:solidFill>
                  <a:schemeClr val="bg1"/>
                </a:solidFill>
              </a:rPr>
              <a:t>Роберт Галло</a:t>
            </a:r>
            <a:r>
              <a:rPr lang="ru-RU" sz="2000">
                <a:solidFill>
                  <a:schemeClr val="bg1"/>
                </a:solidFill>
              </a:rPr>
              <a:t> (США). В </a:t>
            </a:r>
            <a:r>
              <a:rPr lang="ru-RU" sz="2000" b="1">
                <a:solidFill>
                  <a:schemeClr val="bg1"/>
                </a:solidFill>
              </a:rPr>
              <a:t>1983</a:t>
            </a:r>
            <a:r>
              <a:rPr lang="ru-RU" sz="2000">
                <a:solidFill>
                  <a:schemeClr val="bg1"/>
                </a:solidFill>
              </a:rPr>
              <a:t> году (всего лишь через два года после выявления первых случаев болезни) из лимфатического узла больного СПИДом был выделен вирус — возбудитель СПИДа</a:t>
            </a:r>
            <a:r>
              <a:rPr lang="ru-RU" sz="2000"/>
              <a:t> </a:t>
            </a:r>
          </a:p>
        </p:txBody>
      </p:sp>
      <p:pic>
        <p:nvPicPr>
          <p:cNvPr id="14345" name="Picture 9" descr="39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1663" y="3733800"/>
            <a:ext cx="2192337" cy="29051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14341" grpId="0" animBg="1"/>
      <p:bldP spid="14341" grpId="1" animBg="1"/>
      <p:bldP spid="14343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735</TotalTime>
  <Words>527</Words>
  <Application>Microsoft Office PowerPoint</Application>
  <PresentationFormat>Экран (4:3)</PresentationFormat>
  <Paragraphs>61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Оформление по умолчанию</vt:lpstr>
      <vt:lpstr>1 декабря  Всемирный день борьбы со СПИДом</vt:lpstr>
      <vt:lpstr>ВИЧ – вирус иммунодефицита человека </vt:lpstr>
      <vt:lpstr>ТЕОРИЯ ВОЗНИКНОВЕНИЯ</vt:lpstr>
      <vt:lpstr>Слайд 4</vt:lpstr>
      <vt:lpstr>Слайд 5</vt:lpstr>
      <vt:lpstr>Вирус был получен в одной из секретных военных лабораторий методом генной инженерии из фрагментов двух вирусов </vt:lpstr>
      <vt:lpstr>Слайд 7</vt:lpstr>
      <vt:lpstr>Слайд 8</vt:lpstr>
      <vt:lpstr>Слайд 9</vt:lpstr>
      <vt:lpstr>Слайд 10</vt:lpstr>
      <vt:lpstr>Слайд 11</vt:lpstr>
      <vt:lpstr>Мать и дитя…</vt:lpstr>
      <vt:lpstr>Половые отношения</vt:lpstr>
      <vt:lpstr>Наркомания</vt:lpstr>
      <vt:lpstr>Статистика…</vt:lpstr>
      <vt:lpstr>Слайд 16</vt:lpstr>
      <vt:lpstr>Слайд 17</vt:lpstr>
      <vt:lpstr>Слайд 18</vt:lpstr>
      <vt:lpstr>Слайд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Николай</cp:lastModifiedBy>
  <cp:revision>14</cp:revision>
  <cp:lastPrinted>1601-01-01T00:00:00Z</cp:lastPrinted>
  <dcterms:created xsi:type="dcterms:W3CDTF">1601-01-01T00:00:00Z</dcterms:created>
  <dcterms:modified xsi:type="dcterms:W3CDTF">2012-07-03T07:08:53Z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