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notesMasterIdLst>
    <p:notesMasterId r:id="rId16"/>
  </p:notesMasterIdLst>
  <p:sldIdLst>
    <p:sldId id="256" r:id="rId2"/>
    <p:sldId id="274" r:id="rId3"/>
    <p:sldId id="275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62" r:id="rId13"/>
    <p:sldId id="284" r:id="rId14"/>
    <p:sldId id="270" r:id="rId15"/>
  </p:sldIdLst>
  <p:sldSz cx="9144000" cy="6858000" type="screen4x3"/>
  <p:notesSz cx="6858000" cy="9144000"/>
  <p:custDataLst>
    <p:tags r:id="rId17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3300"/>
    <a:srgbClr val="000000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26" autoAdjust="0"/>
    <p:restoredTop sz="94660"/>
  </p:normalViewPr>
  <p:slideViewPr>
    <p:cSldViewPr>
      <p:cViewPr varScale="1">
        <p:scale>
          <a:sx n="68" d="100"/>
          <a:sy n="68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D0FA0-E268-4DE7-9B66-1F1E353A6EB4}" type="datetimeFigureOut">
              <a:rPr lang="ru-RU" smtClean="0"/>
              <a:pPr/>
              <a:t>08.08.2011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94F507-F383-40F6-B800-3BCB7FCC97B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94F507-F383-40F6-B800-3BCB7FCC97B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94F507-F383-40F6-B800-3BCB7FCC97B4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94F507-F383-40F6-B800-3BCB7FCC97B4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94F507-F383-40F6-B800-3BCB7FCC97B4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94F507-F383-40F6-B800-3BCB7FCC97B4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95600" y="1371600"/>
            <a:ext cx="5867400" cy="2286000"/>
          </a:xfrm>
        </p:spPr>
        <p:txBody>
          <a:bodyPr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5791200" cy="14478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600" b="1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144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7E30376-4533-4420-8F5C-02BF3856B77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1447" name="Line 7"/>
          <p:cNvSpPr>
            <a:spLocks noChangeShapeType="1"/>
          </p:cNvSpPr>
          <p:nvPr/>
        </p:nvSpPr>
        <p:spPr bwMode="auto">
          <a:xfrm>
            <a:off x="228600" y="990600"/>
            <a:ext cx="8610600" cy="0"/>
          </a:xfrm>
          <a:prstGeom prst="line">
            <a:avLst/>
          </a:prstGeom>
          <a:noFill/>
          <a:ln w="66675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61448" name="Group 8"/>
          <p:cNvGrpSpPr>
            <a:grpSpLocks/>
          </p:cNvGrpSpPr>
          <p:nvPr/>
        </p:nvGrpSpPr>
        <p:grpSpPr bwMode="auto">
          <a:xfrm>
            <a:off x="228600" y="1447800"/>
            <a:ext cx="2286000" cy="2514600"/>
            <a:chOff x="144" y="912"/>
            <a:chExt cx="1440" cy="1584"/>
          </a:xfrm>
        </p:grpSpPr>
        <p:sp>
          <p:nvSpPr>
            <p:cNvPr id="61449" name="Rectangle 9"/>
            <p:cNvSpPr>
              <a:spLocks noChangeArrowheads="1"/>
            </p:cNvSpPr>
            <p:nvPr/>
          </p:nvSpPr>
          <p:spPr bwMode="auto">
            <a:xfrm>
              <a:off x="960" y="912"/>
              <a:ext cx="52" cy="97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450" name="Rectangle 10"/>
            <p:cNvSpPr>
              <a:spLocks noChangeArrowheads="1"/>
            </p:cNvSpPr>
            <p:nvPr/>
          </p:nvSpPr>
          <p:spPr bwMode="auto">
            <a:xfrm>
              <a:off x="844" y="912"/>
              <a:ext cx="52" cy="861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451" name="Rectangle 11"/>
            <p:cNvSpPr>
              <a:spLocks noChangeArrowheads="1"/>
            </p:cNvSpPr>
            <p:nvPr/>
          </p:nvSpPr>
          <p:spPr bwMode="auto">
            <a:xfrm>
              <a:off x="727" y="912"/>
              <a:ext cx="52" cy="73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452" name="Rectangle 12"/>
            <p:cNvSpPr>
              <a:spLocks noChangeArrowheads="1"/>
            </p:cNvSpPr>
            <p:nvPr/>
          </p:nvSpPr>
          <p:spPr bwMode="auto">
            <a:xfrm>
              <a:off x="610" y="912"/>
              <a:ext cx="52" cy="612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453" name="Rectangle 13"/>
            <p:cNvSpPr>
              <a:spLocks noChangeArrowheads="1"/>
            </p:cNvSpPr>
            <p:nvPr/>
          </p:nvSpPr>
          <p:spPr bwMode="auto">
            <a:xfrm>
              <a:off x="494" y="912"/>
              <a:ext cx="52" cy="49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454" name="Rectangle 14"/>
            <p:cNvSpPr>
              <a:spLocks noChangeArrowheads="1"/>
            </p:cNvSpPr>
            <p:nvPr/>
          </p:nvSpPr>
          <p:spPr bwMode="auto">
            <a:xfrm>
              <a:off x="377" y="912"/>
              <a:ext cx="52" cy="361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455" name="Rectangle 15"/>
            <p:cNvSpPr>
              <a:spLocks noChangeArrowheads="1"/>
            </p:cNvSpPr>
            <p:nvPr/>
          </p:nvSpPr>
          <p:spPr bwMode="auto">
            <a:xfrm>
              <a:off x="260" y="912"/>
              <a:ext cx="52" cy="249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456" name="Rectangle 16"/>
            <p:cNvSpPr>
              <a:spLocks noChangeArrowheads="1"/>
            </p:cNvSpPr>
            <p:nvPr/>
          </p:nvSpPr>
          <p:spPr bwMode="auto">
            <a:xfrm>
              <a:off x="144" y="912"/>
              <a:ext cx="52" cy="12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457" name="Rectangle 17"/>
            <p:cNvSpPr>
              <a:spLocks noChangeArrowheads="1"/>
            </p:cNvSpPr>
            <p:nvPr/>
          </p:nvSpPr>
          <p:spPr bwMode="auto">
            <a:xfrm>
              <a:off x="1077" y="912"/>
              <a:ext cx="49" cy="10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458" name="Rectangle 18"/>
            <p:cNvSpPr>
              <a:spLocks noChangeArrowheads="1"/>
            </p:cNvSpPr>
            <p:nvPr/>
          </p:nvSpPr>
          <p:spPr bwMode="auto">
            <a:xfrm>
              <a:off x="1191" y="912"/>
              <a:ext cx="49" cy="1223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459" name="Rectangle 19"/>
            <p:cNvSpPr>
              <a:spLocks noChangeArrowheads="1"/>
            </p:cNvSpPr>
            <p:nvPr/>
          </p:nvSpPr>
          <p:spPr bwMode="auto">
            <a:xfrm>
              <a:off x="1304" y="912"/>
              <a:ext cx="49" cy="13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460" name="Rectangle 20"/>
            <p:cNvSpPr>
              <a:spLocks noChangeArrowheads="1"/>
            </p:cNvSpPr>
            <p:nvPr/>
          </p:nvSpPr>
          <p:spPr bwMode="auto">
            <a:xfrm>
              <a:off x="1418" y="912"/>
              <a:ext cx="52" cy="1466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461" name="Rectangle 21"/>
            <p:cNvSpPr>
              <a:spLocks noChangeArrowheads="1"/>
            </p:cNvSpPr>
            <p:nvPr/>
          </p:nvSpPr>
          <p:spPr bwMode="auto">
            <a:xfrm>
              <a:off x="1535" y="912"/>
              <a:ext cx="49" cy="158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1462" name="Line 22"/>
          <p:cNvSpPr>
            <a:spLocks noChangeShapeType="1"/>
          </p:cNvSpPr>
          <p:nvPr/>
        </p:nvSpPr>
        <p:spPr bwMode="auto">
          <a:xfrm>
            <a:off x="266700" y="6172200"/>
            <a:ext cx="86106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7CCE366-4352-4F60-AA01-DB60E123F4DA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34200" y="457200"/>
            <a:ext cx="17526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676400" y="457200"/>
            <a:ext cx="51054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83E4C3B-1964-4A26-9122-95E2003503C5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1676400" y="457200"/>
            <a:ext cx="7010400" cy="5638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44ED51DA-BE6B-4C5D-B75A-A7C94B4641FA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EE0DED9-68C4-4A2D-99A7-70CD461B40A3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2CF200E-100B-4929-A125-6094F200B9D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676400" y="1981200"/>
            <a:ext cx="3429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429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9972F50-414B-4A3B-B8B8-F57767255CC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E9A3C67-D6E0-430F-B0ED-1B93A882712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1522D6E-B805-49A5-9123-3C223FF0595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C20551E-45F3-413D-8C47-90BF1A031D4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6B18B72-C5F4-4DCC-8B7B-7882613034C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AEDAA8F-AE32-44CE-A2BD-FE1E1C31A6D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76400" y="457200"/>
            <a:ext cx="7010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76400" y="1981200"/>
            <a:ext cx="7010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0420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0421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20B54EBE-37AB-41B2-A69E-6E0897DC8F5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0422" name="Line 6"/>
          <p:cNvSpPr>
            <a:spLocks noChangeShapeType="1"/>
          </p:cNvSpPr>
          <p:nvPr/>
        </p:nvSpPr>
        <p:spPr bwMode="auto">
          <a:xfrm>
            <a:off x="266700" y="6172200"/>
            <a:ext cx="86106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0423" name="Line 7"/>
          <p:cNvSpPr>
            <a:spLocks noChangeShapeType="1"/>
          </p:cNvSpPr>
          <p:nvPr/>
        </p:nvSpPr>
        <p:spPr bwMode="auto">
          <a:xfrm>
            <a:off x="228600" y="304800"/>
            <a:ext cx="8610600" cy="0"/>
          </a:xfrm>
          <a:prstGeom prst="line">
            <a:avLst/>
          </a:prstGeom>
          <a:noFill/>
          <a:ln w="762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60424" name="Group 8"/>
          <p:cNvGrpSpPr>
            <a:grpSpLocks/>
          </p:cNvGrpSpPr>
          <p:nvPr/>
        </p:nvGrpSpPr>
        <p:grpSpPr bwMode="auto">
          <a:xfrm>
            <a:off x="228600" y="457200"/>
            <a:ext cx="1246188" cy="1371600"/>
            <a:chOff x="144" y="288"/>
            <a:chExt cx="785" cy="864"/>
          </a:xfrm>
        </p:grpSpPr>
        <p:sp>
          <p:nvSpPr>
            <p:cNvPr id="60425" name="Rectangle 9"/>
            <p:cNvSpPr>
              <a:spLocks noChangeArrowheads="1"/>
            </p:cNvSpPr>
            <p:nvPr/>
          </p:nvSpPr>
          <p:spPr bwMode="auto">
            <a:xfrm>
              <a:off x="589" y="288"/>
              <a:ext cx="28" cy="534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0426" name="Rectangle 10"/>
            <p:cNvSpPr>
              <a:spLocks noChangeArrowheads="1"/>
            </p:cNvSpPr>
            <p:nvPr/>
          </p:nvSpPr>
          <p:spPr bwMode="auto">
            <a:xfrm>
              <a:off x="526" y="288"/>
              <a:ext cx="28" cy="47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0427" name="Rectangle 11"/>
            <p:cNvSpPr>
              <a:spLocks noChangeArrowheads="1"/>
            </p:cNvSpPr>
            <p:nvPr/>
          </p:nvSpPr>
          <p:spPr bwMode="auto">
            <a:xfrm>
              <a:off x="462" y="288"/>
              <a:ext cx="28" cy="401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0428" name="Rectangle 12"/>
            <p:cNvSpPr>
              <a:spLocks noChangeArrowheads="1"/>
            </p:cNvSpPr>
            <p:nvPr/>
          </p:nvSpPr>
          <p:spPr bwMode="auto">
            <a:xfrm>
              <a:off x="398" y="288"/>
              <a:ext cx="28" cy="334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0429" name="Rectangle 13"/>
            <p:cNvSpPr>
              <a:spLocks noChangeArrowheads="1"/>
            </p:cNvSpPr>
            <p:nvPr/>
          </p:nvSpPr>
          <p:spPr bwMode="auto">
            <a:xfrm>
              <a:off x="335" y="288"/>
              <a:ext cx="28" cy="269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0430" name="Rectangle 14"/>
            <p:cNvSpPr>
              <a:spLocks noChangeArrowheads="1"/>
            </p:cNvSpPr>
            <p:nvPr/>
          </p:nvSpPr>
          <p:spPr bwMode="auto">
            <a:xfrm>
              <a:off x="271" y="288"/>
              <a:ext cx="28" cy="19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0431" name="Rectangle 15"/>
            <p:cNvSpPr>
              <a:spLocks noChangeArrowheads="1"/>
            </p:cNvSpPr>
            <p:nvPr/>
          </p:nvSpPr>
          <p:spPr bwMode="auto">
            <a:xfrm>
              <a:off x="207" y="288"/>
              <a:ext cx="29" cy="13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0432" name="Rectangle 16"/>
            <p:cNvSpPr>
              <a:spLocks noChangeArrowheads="1"/>
            </p:cNvSpPr>
            <p:nvPr/>
          </p:nvSpPr>
          <p:spPr bwMode="auto">
            <a:xfrm>
              <a:off x="144" y="288"/>
              <a:ext cx="28" cy="68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0433" name="Rectangle 17"/>
            <p:cNvSpPr>
              <a:spLocks noChangeArrowheads="1"/>
            </p:cNvSpPr>
            <p:nvPr/>
          </p:nvSpPr>
          <p:spPr bwMode="auto">
            <a:xfrm>
              <a:off x="653" y="288"/>
              <a:ext cx="26" cy="59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0434" name="Rectangle 18"/>
            <p:cNvSpPr>
              <a:spLocks noChangeArrowheads="1"/>
            </p:cNvSpPr>
            <p:nvPr/>
          </p:nvSpPr>
          <p:spPr bwMode="auto">
            <a:xfrm>
              <a:off x="715" y="288"/>
              <a:ext cx="26" cy="66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0435" name="Rectangle 19"/>
            <p:cNvSpPr>
              <a:spLocks noChangeArrowheads="1"/>
            </p:cNvSpPr>
            <p:nvPr/>
          </p:nvSpPr>
          <p:spPr bwMode="auto">
            <a:xfrm>
              <a:off x="776" y="288"/>
              <a:ext cx="27" cy="73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0436" name="Rectangle 20"/>
            <p:cNvSpPr>
              <a:spLocks noChangeArrowheads="1"/>
            </p:cNvSpPr>
            <p:nvPr/>
          </p:nvSpPr>
          <p:spPr bwMode="auto">
            <a:xfrm>
              <a:off x="839" y="288"/>
              <a:ext cx="28" cy="80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0437" name="Rectangle 21"/>
            <p:cNvSpPr>
              <a:spLocks noChangeArrowheads="1"/>
            </p:cNvSpPr>
            <p:nvPr/>
          </p:nvSpPr>
          <p:spPr bwMode="auto">
            <a:xfrm>
              <a:off x="902" y="288"/>
              <a:ext cx="27" cy="86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0438" name="Rectangle 2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" pitchFamily="2" charset="2"/>
        <a:buChar char="o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500">
          <a:solidFill>
            <a:schemeClr val="tx2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p"/>
        <a:defRPr sz="2200">
          <a:solidFill>
            <a:schemeClr val="tx2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>
          <a:solidFill>
            <a:schemeClr val="tx2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1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0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WordArt 4"/>
          <p:cNvSpPr>
            <a:spLocks noChangeArrowheads="1" noChangeShapeType="1" noTextEdit="1"/>
          </p:cNvSpPr>
          <p:nvPr/>
        </p:nvSpPr>
        <p:spPr bwMode="auto">
          <a:xfrm>
            <a:off x="2667000" y="1143000"/>
            <a:ext cx="4953000" cy="1676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4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Золото</a:t>
            </a:r>
          </a:p>
        </p:txBody>
      </p:sp>
      <p:pic>
        <p:nvPicPr>
          <p:cNvPr id="4102" name="Picture 6" descr="29-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333750"/>
            <a:ext cx="9144000" cy="35242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41" name="Picture 13" descr="gold-image"/>
          <p:cNvPicPr>
            <a:picLocks noChangeAspect="1" noChangeArrowheads="1"/>
          </p:cNvPicPr>
          <p:nvPr/>
        </p:nvPicPr>
        <p:blipFill>
          <a:blip r:embed="rId2" cstate="email">
            <a:lum bright="-36000"/>
          </a:blip>
          <a:srcRect/>
          <a:stretch>
            <a:fillRect/>
          </a:stretch>
        </p:blipFill>
        <p:spPr bwMode="auto">
          <a:xfrm>
            <a:off x="381000" y="1676400"/>
            <a:ext cx="82296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2" name="WordArt 4"/>
          <p:cNvSpPr>
            <a:spLocks noChangeArrowheads="1" noChangeShapeType="1" noTextEdit="1"/>
          </p:cNvSpPr>
          <p:nvPr/>
        </p:nvSpPr>
        <p:spPr bwMode="auto">
          <a:xfrm>
            <a:off x="1600200" y="533400"/>
            <a:ext cx="70104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Целебные свойства золота</a:t>
            </a:r>
          </a:p>
        </p:txBody>
      </p:sp>
      <p:sp>
        <p:nvSpPr>
          <p:cNvPr id="73735" name="Text Box 7"/>
          <p:cNvSpPr txBox="1">
            <a:spLocks noChangeArrowheads="1"/>
          </p:cNvSpPr>
          <p:nvPr/>
        </p:nvSpPr>
        <p:spPr bwMode="auto">
          <a:xfrm>
            <a:off x="304800" y="2362200"/>
            <a:ext cx="27432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/>
              <a:t>Если держать золото во рту, это поможет при болезнях горла и сделает запах изо рта приятным.</a:t>
            </a:r>
          </a:p>
        </p:txBody>
      </p:sp>
      <p:sp>
        <p:nvSpPr>
          <p:cNvPr id="73736" name="Rectangle 8"/>
          <p:cNvSpPr>
            <a:spLocks noChangeArrowheads="1"/>
          </p:cNvSpPr>
          <p:nvPr/>
        </p:nvSpPr>
        <p:spPr bwMode="auto">
          <a:xfrm rot="10800000" flipV="1">
            <a:off x="2970213" y="2360613"/>
            <a:ext cx="2328862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600" b="1"/>
              <a:t>Если золотой иглой проколоть ухо, то сделанное отверстие больше не зарастет</a:t>
            </a:r>
          </a:p>
        </p:txBody>
      </p:sp>
      <p:sp>
        <p:nvSpPr>
          <p:cNvPr id="73737" name="Text Box 9"/>
          <p:cNvSpPr txBox="1">
            <a:spLocks noChangeArrowheads="1"/>
          </p:cNvSpPr>
          <p:nvPr/>
        </p:nvSpPr>
        <p:spPr bwMode="auto">
          <a:xfrm>
            <a:off x="5181600" y="2362200"/>
            <a:ext cx="3521075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600" b="1"/>
              <a:t>Если одеть на шею ребенка ожерелье из золота, это успокоит его крики и плач, предохранит от падучей.</a:t>
            </a:r>
          </a:p>
        </p:txBody>
      </p:sp>
      <p:sp>
        <p:nvSpPr>
          <p:cNvPr id="73738" name="Text Box 10"/>
          <p:cNvSpPr txBox="1">
            <a:spLocks noChangeArrowheads="1"/>
          </p:cNvSpPr>
          <p:nvPr/>
        </p:nvSpPr>
        <p:spPr bwMode="auto">
          <a:xfrm>
            <a:off x="381000" y="3657600"/>
            <a:ext cx="86106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600" b="1"/>
              <a:t> Имеющий при себе золото не будет знать печали, и чем больше золота, тем радостнее станет у него на душе</a:t>
            </a:r>
          </a:p>
        </p:txBody>
      </p:sp>
      <p:sp>
        <p:nvSpPr>
          <p:cNvPr id="73739" name="WordArt 11" descr="Белый мрамор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62000" y="4800600"/>
            <a:ext cx="3124200" cy="600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По старинным поверьям</a:t>
            </a:r>
          </a:p>
        </p:txBody>
      </p:sp>
      <p:sp>
        <p:nvSpPr>
          <p:cNvPr id="73740" name="WordArt 12" descr="Белый мрамор">
            <a:hlinkClick r:id="rId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4876800" y="4800600"/>
            <a:ext cx="3124200" cy="600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Доказано наукой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62" name="Picture 10" descr="gold-image"/>
          <p:cNvPicPr>
            <a:picLocks noChangeAspect="1" noChangeArrowheads="1"/>
          </p:cNvPicPr>
          <p:nvPr/>
        </p:nvPicPr>
        <p:blipFill>
          <a:blip r:embed="rId2" cstate="email">
            <a:lum bright="-36000"/>
          </a:blip>
          <a:srcRect/>
          <a:stretch>
            <a:fillRect/>
          </a:stretch>
        </p:blipFill>
        <p:spPr bwMode="auto">
          <a:xfrm>
            <a:off x="381000" y="1676400"/>
            <a:ext cx="82296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6" name="WordArt 4" descr="Белый мрамор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4876800" y="4800600"/>
            <a:ext cx="3124200" cy="600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Доказано наукой</a:t>
            </a:r>
          </a:p>
        </p:txBody>
      </p:sp>
      <p:sp>
        <p:nvSpPr>
          <p:cNvPr id="74757" name="WordArt 5" descr="Белый мрамор">
            <a:hlinkClick r:id="rId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62000" y="4800600"/>
            <a:ext cx="3124200" cy="600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По старинным поверьям</a:t>
            </a:r>
          </a:p>
        </p:txBody>
      </p:sp>
      <p:sp>
        <p:nvSpPr>
          <p:cNvPr id="74758" name="WordArt 6"/>
          <p:cNvSpPr>
            <a:spLocks noChangeArrowheads="1" noChangeShapeType="1" noTextEdit="1"/>
          </p:cNvSpPr>
          <p:nvPr/>
        </p:nvSpPr>
        <p:spPr bwMode="auto">
          <a:xfrm>
            <a:off x="1600200" y="533400"/>
            <a:ext cx="70104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Целебные свойства золота</a:t>
            </a:r>
          </a:p>
        </p:txBody>
      </p:sp>
      <p:sp>
        <p:nvSpPr>
          <p:cNvPr id="74759" name="Text Box 7"/>
          <p:cNvSpPr txBox="1">
            <a:spLocks noChangeArrowheads="1"/>
          </p:cNvSpPr>
          <p:nvPr/>
        </p:nvSpPr>
        <p:spPr bwMode="auto">
          <a:xfrm>
            <a:off x="228600" y="1905000"/>
            <a:ext cx="3124200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600" b="1"/>
              <a:t>Наукой доказано, что в крови каждого человека содержится золото. И хотя концентрация его в организме чрезвычайно мала, но врачи-гомеопаты утверждают, что и в таких количествах этот металл физиологически активен.</a:t>
            </a:r>
          </a:p>
        </p:txBody>
      </p:sp>
      <p:sp>
        <p:nvSpPr>
          <p:cNvPr id="74760" name="Text Box 8"/>
          <p:cNvSpPr txBox="1">
            <a:spLocks noChangeArrowheads="1"/>
          </p:cNvSpPr>
          <p:nvPr/>
        </p:nvSpPr>
        <p:spPr bwMode="auto">
          <a:xfrm>
            <a:off x="6248400" y="1981200"/>
            <a:ext cx="2590800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600" b="1"/>
              <a:t>В медицине широкое применение получили препараты, содержащие соединения солнечного металла, для лечения ревматоидного артрита и полиартрита.</a:t>
            </a:r>
          </a:p>
        </p:txBody>
      </p:sp>
      <p:sp>
        <p:nvSpPr>
          <p:cNvPr id="74761" name="Text Box 9"/>
          <p:cNvSpPr txBox="1">
            <a:spLocks noChangeArrowheads="1"/>
          </p:cNvSpPr>
          <p:nvPr/>
        </p:nvSpPr>
        <p:spPr bwMode="auto">
          <a:xfrm>
            <a:off x="3124200" y="1828800"/>
            <a:ext cx="3368675" cy="327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600" b="1"/>
              <a:t>Для сохранения молодости золото применяется в пластической хирургии. Для этого тончайшие нити из этого металла толщиной всего несколько микрон с помощью специального проводника вводятся под кожу. Через несколько недель вокруг каждой из них формируется эластичная коллагеновая ткань, которая становится «каркасом» для кожи.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67000" y="1828800"/>
            <a:ext cx="6477000" cy="46482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600"/>
              <a:t>По своей химической стойкости и механической прочности золото уступает большинству платиноидов, но незаменимо, как материал для электрических контактов. Поэтому в микроэлектронике золотые проводники и гальванические покрытия используются очень широко.</a:t>
            </a:r>
          </a:p>
          <a:p>
            <a:pPr>
              <a:lnSpc>
                <a:spcPct val="80000"/>
              </a:lnSpc>
            </a:pPr>
            <a:endParaRPr lang="ru-RU" sz="1600"/>
          </a:p>
          <a:p>
            <a:pPr>
              <a:lnSpc>
                <a:spcPct val="80000"/>
              </a:lnSpc>
            </a:pPr>
            <a:r>
              <a:rPr lang="ru-RU" sz="1600"/>
              <a:t>Золото используется в качестве мишени в ядерных исследованиях, в качестве покрытия зеркал, работающих в дальнем инфракрасном диапазоне, в качестве специальной оболочки в нейтронной бомбе.</a:t>
            </a:r>
          </a:p>
          <a:p>
            <a:pPr>
              <a:lnSpc>
                <a:spcPct val="80000"/>
              </a:lnSpc>
            </a:pPr>
            <a:endParaRPr lang="ru-RU" sz="1600"/>
          </a:p>
          <a:p>
            <a:pPr>
              <a:lnSpc>
                <a:spcPct val="80000"/>
              </a:lnSpc>
            </a:pPr>
            <a:r>
              <a:rPr lang="ru-RU" sz="1600"/>
              <a:t>Золотые припои очень хорошо смачивают различные металлические поверхности и применяются при пайке металлов. </a:t>
            </a:r>
          </a:p>
          <a:p>
            <a:pPr>
              <a:lnSpc>
                <a:spcPct val="80000"/>
              </a:lnSpc>
            </a:pPr>
            <a:endParaRPr lang="ru-RU" sz="1600"/>
          </a:p>
          <a:p>
            <a:pPr>
              <a:lnSpc>
                <a:spcPct val="80000"/>
              </a:lnSpc>
            </a:pPr>
            <a:r>
              <a:rPr lang="ru-RU" sz="1600"/>
              <a:t>Золочение металлов широко используется в качестве метода защиты от коррозии. </a:t>
            </a:r>
          </a:p>
          <a:p>
            <a:pPr>
              <a:lnSpc>
                <a:spcPct val="80000"/>
              </a:lnSpc>
            </a:pPr>
            <a:endParaRPr lang="ru-RU" sz="1600"/>
          </a:p>
          <a:p>
            <a:pPr>
              <a:lnSpc>
                <a:spcPct val="80000"/>
              </a:lnSpc>
            </a:pPr>
            <a:r>
              <a:rPr lang="ru-RU" sz="1600"/>
              <a:t>Золото зарегистрировано в качестве пищевой добавки Е175.</a:t>
            </a:r>
          </a:p>
        </p:txBody>
      </p:sp>
      <p:sp>
        <p:nvSpPr>
          <p:cNvPr id="10244" name="WordArt 4"/>
          <p:cNvSpPr>
            <a:spLocks noChangeArrowheads="1" noChangeShapeType="1" noTextEdit="1"/>
          </p:cNvSpPr>
          <p:nvPr/>
        </p:nvSpPr>
        <p:spPr bwMode="auto">
          <a:xfrm>
            <a:off x="1828800" y="533400"/>
            <a:ext cx="66294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Применение золота</a:t>
            </a:r>
          </a:p>
        </p:txBody>
      </p:sp>
      <p:pic>
        <p:nvPicPr>
          <p:cNvPr id="10246" name="Picture 6" descr="GoldNuggetUSGOV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905000"/>
            <a:ext cx="2895600" cy="4114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5" name="WordArt 9"/>
          <p:cNvSpPr>
            <a:spLocks noChangeArrowheads="1" noChangeShapeType="1" noTextEdit="1"/>
          </p:cNvSpPr>
          <p:nvPr/>
        </p:nvSpPr>
        <p:spPr bwMode="auto">
          <a:xfrm>
            <a:off x="1905000" y="533400"/>
            <a:ext cx="59436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Мировые цены</a:t>
            </a:r>
          </a:p>
        </p:txBody>
      </p:sp>
      <p:sp>
        <p:nvSpPr>
          <p:cNvPr id="75786" name="Rectangle 10"/>
          <p:cNvSpPr>
            <a:spLocks noChangeArrowheads="1"/>
          </p:cNvSpPr>
          <p:nvPr/>
        </p:nvSpPr>
        <p:spPr bwMode="auto">
          <a:xfrm>
            <a:off x="0" y="1905000"/>
            <a:ext cx="40957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/>
              <a:t>Запасы золота в госрезервах стран мира</a:t>
            </a:r>
          </a:p>
        </p:txBody>
      </p:sp>
      <p:graphicFrame>
        <p:nvGraphicFramePr>
          <p:cNvPr id="76137" name="Group 361"/>
          <p:cNvGraphicFramePr>
            <a:graphicFrameLocks noGrp="1"/>
          </p:cNvGraphicFramePr>
          <p:nvPr/>
        </p:nvGraphicFramePr>
        <p:xfrm>
          <a:off x="381000" y="2209800"/>
          <a:ext cx="2895600" cy="3474720"/>
        </p:xfrm>
        <a:graphic>
          <a:graphicData uri="http://schemas.openxmlformats.org/drawingml/2006/table">
            <a:tbl>
              <a:tblPr/>
              <a:tblGrid>
                <a:gridCol w="1524000"/>
                <a:gridCol w="1371600"/>
              </a:tblGrid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США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8135,1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Германия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3427,8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Франция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2825,8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Италия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2451,8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Швейцария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1290,1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Нидерланды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694,9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Япония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765,2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Китай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600,0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Испания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457,7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Португалия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417,5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Россия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386,9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Великобритания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310,8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6043" name="Text Box 267"/>
          <p:cNvSpPr txBox="1">
            <a:spLocks noChangeArrowheads="1"/>
          </p:cNvSpPr>
          <p:nvPr/>
        </p:nvSpPr>
        <p:spPr bwMode="auto">
          <a:xfrm>
            <a:off x="2651125" y="46847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6138" name="Rectangle 362"/>
          <p:cNvSpPr>
            <a:spLocks noChangeArrowheads="1"/>
          </p:cNvSpPr>
          <p:nvPr/>
        </p:nvSpPr>
        <p:spPr bwMode="auto">
          <a:xfrm>
            <a:off x="4038600" y="1600200"/>
            <a:ext cx="510540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600"/>
              <a:t>Динамика среднегодовых цен на золото в Лондоне (рынок наличных контрактов), </a:t>
            </a:r>
          </a:p>
          <a:p>
            <a:r>
              <a:rPr lang="ru-RU" sz="1600"/>
              <a:t>долл. за тройскую унцию и фунтах за тройскую унцию</a:t>
            </a:r>
          </a:p>
        </p:txBody>
      </p:sp>
      <p:pic>
        <p:nvPicPr>
          <p:cNvPr id="76139" name="Picture 363" descr="gold_year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33800" y="2743200"/>
            <a:ext cx="5219700" cy="3152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WordArt 4"/>
          <p:cNvSpPr>
            <a:spLocks noChangeArrowheads="1" noChangeShapeType="1" noTextEdit="1"/>
          </p:cNvSpPr>
          <p:nvPr/>
        </p:nvSpPr>
        <p:spPr bwMode="auto">
          <a:xfrm>
            <a:off x="2286000" y="1981200"/>
            <a:ext cx="4603750" cy="2170113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Конец</a:t>
            </a:r>
          </a:p>
        </p:txBody>
      </p:sp>
      <p:pic>
        <p:nvPicPr>
          <p:cNvPr id="18443" name="Picture 11" descr="9c75d7aaa8f0c21087e3d73bf1186da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95400" y="4419600"/>
            <a:ext cx="1298575" cy="1866900"/>
          </a:xfrm>
          <a:prstGeom prst="rect">
            <a:avLst/>
          </a:prstGeom>
          <a:noFill/>
        </p:spPr>
      </p:pic>
      <p:pic>
        <p:nvPicPr>
          <p:cNvPr id="18444" name="Picture 12" descr="9c75d7aaa8f0c21087e3d73bf1186da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67000" y="4343400"/>
            <a:ext cx="1298575" cy="1866900"/>
          </a:xfrm>
          <a:prstGeom prst="rect">
            <a:avLst/>
          </a:prstGeom>
          <a:noFill/>
        </p:spPr>
      </p:pic>
      <p:pic>
        <p:nvPicPr>
          <p:cNvPr id="18445" name="Picture 13" descr="9c75d7aaa8f0c21087e3d73bf1186da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191000" y="4343400"/>
            <a:ext cx="1298575" cy="1866900"/>
          </a:xfrm>
          <a:prstGeom prst="rect">
            <a:avLst/>
          </a:prstGeom>
          <a:noFill/>
        </p:spPr>
      </p:pic>
      <p:pic>
        <p:nvPicPr>
          <p:cNvPr id="18446" name="Picture 14" descr="9c75d7aaa8f0c21087e3d73bf1186da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62600" y="4343400"/>
            <a:ext cx="1298575" cy="1866900"/>
          </a:xfrm>
          <a:prstGeom prst="rect">
            <a:avLst/>
          </a:prstGeom>
          <a:noFill/>
        </p:spPr>
      </p:pic>
      <p:pic>
        <p:nvPicPr>
          <p:cNvPr id="18447" name="Picture 15" descr="9c75d7aaa8f0c21087e3d73bf1186da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34200" y="4343400"/>
            <a:ext cx="1298575" cy="18669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0" name="WordArt 4"/>
          <p:cNvSpPr>
            <a:spLocks noChangeArrowheads="1" noChangeShapeType="1" noTextEdit="1"/>
          </p:cNvSpPr>
          <p:nvPr/>
        </p:nvSpPr>
        <p:spPr bwMode="auto">
          <a:xfrm>
            <a:off x="1828800" y="381000"/>
            <a:ext cx="67056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Философский 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камень</a:t>
            </a:r>
          </a:p>
        </p:txBody>
      </p:sp>
      <p:sp>
        <p:nvSpPr>
          <p:cNvPr id="65542" name="Text Box 6"/>
          <p:cNvSpPr txBox="1">
            <a:spLocks noChangeArrowheads="1"/>
          </p:cNvSpPr>
          <p:nvPr/>
        </p:nvSpPr>
        <p:spPr bwMode="auto">
          <a:xfrm>
            <a:off x="838200" y="1981200"/>
            <a:ext cx="8077200" cy="119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o"/>
            </a:pPr>
            <a:r>
              <a:rPr lang="ru-RU" sz="1600" dirty="0">
                <a:solidFill>
                  <a:schemeClr val="tx2"/>
                </a:solidFill>
              </a:rPr>
              <a:t>Философский камень (</a:t>
            </a:r>
            <a:r>
              <a:rPr lang="ru-RU" sz="1600" dirty="0" err="1">
                <a:solidFill>
                  <a:schemeClr val="tx2"/>
                </a:solidFill>
              </a:rPr>
              <a:t>ребис</a:t>
            </a:r>
            <a:r>
              <a:rPr lang="ru-RU" sz="1600" dirty="0">
                <a:solidFill>
                  <a:schemeClr val="tx2"/>
                </a:solidFill>
              </a:rPr>
              <a:t>) — в описаниях средневековых алхимиков некоторый химический реактив, необходимый для успешного осуществления превращения (так называемой </a:t>
            </a:r>
            <a:r>
              <a:rPr lang="ru-RU" sz="1600" dirty="0" err="1">
                <a:solidFill>
                  <a:schemeClr val="tx2"/>
                </a:solidFill>
              </a:rPr>
              <a:t>трансмутации</a:t>
            </a:r>
            <a:r>
              <a:rPr lang="ru-RU" sz="1600" dirty="0">
                <a:solidFill>
                  <a:schemeClr val="tx2"/>
                </a:solidFill>
              </a:rPr>
              <a:t>) металлов в золото.</a:t>
            </a:r>
          </a:p>
          <a:p>
            <a:pPr>
              <a:spcBef>
                <a:spcPct val="50000"/>
              </a:spcBef>
            </a:pPr>
            <a:endParaRPr lang="ru-RU" sz="1600" dirty="0"/>
          </a:p>
        </p:txBody>
      </p:sp>
      <p:sp>
        <p:nvSpPr>
          <p:cNvPr id="65543" name="Text Box 7"/>
          <p:cNvSpPr txBox="1">
            <a:spLocks noChangeArrowheads="1"/>
          </p:cNvSpPr>
          <p:nvPr/>
        </p:nvSpPr>
        <p:spPr bwMode="auto">
          <a:xfrm>
            <a:off x="2362200" y="2819400"/>
            <a:ext cx="3352800" cy="217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</a:pPr>
            <a:r>
              <a:rPr lang="ru-RU" sz="1600">
                <a:solidFill>
                  <a:schemeClr val="tx2"/>
                </a:solidFill>
              </a:rPr>
              <a:t>Раствор его, так называемый золотой напиток (аurum potabile), принятый внутрь в малых дозах, должен был исцелять все болезни, молодить старое тело и делать жизнь более продолжительной.</a:t>
            </a:r>
          </a:p>
          <a:p>
            <a:pPr>
              <a:spcBef>
                <a:spcPct val="50000"/>
              </a:spcBef>
            </a:pPr>
            <a:endParaRPr lang="ru-RU" sz="1600"/>
          </a:p>
        </p:txBody>
      </p:sp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5029200" y="4800600"/>
            <a:ext cx="38100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>
                <a:solidFill>
                  <a:schemeClr val="tx2"/>
                </a:solidFill>
              </a:rPr>
              <a:t>Другое таинственное средство, носившее название белого льва или белой тинктуры, ограничивалось способностью превращать в серебро все неблагородные металлы.</a:t>
            </a:r>
          </a:p>
        </p:txBody>
      </p:sp>
      <p:pic>
        <p:nvPicPr>
          <p:cNvPr id="65547" name="Picture 11" descr="0-51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14400" y="3124200"/>
            <a:ext cx="1443038" cy="2286000"/>
          </a:xfrm>
          <a:prstGeom prst="rect">
            <a:avLst/>
          </a:prstGeom>
          <a:noFill/>
        </p:spPr>
      </p:pic>
      <p:pic>
        <p:nvPicPr>
          <p:cNvPr id="65548" name="Picture 12" descr="_thumb-philosophersstone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438400" y="4572000"/>
            <a:ext cx="1905000" cy="1508125"/>
          </a:xfrm>
          <a:prstGeom prst="rect">
            <a:avLst/>
          </a:prstGeom>
          <a:noFill/>
        </p:spPr>
      </p:pic>
      <p:pic>
        <p:nvPicPr>
          <p:cNvPr id="65550" name="Picture 14" descr="20-13-1b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91200" y="2743200"/>
            <a:ext cx="2743200" cy="2063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57400" y="4800600"/>
            <a:ext cx="5638800" cy="10668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1600"/>
              <a:t>      Усопшим царского происхождения надевали на лицо золотые маски, в то время как простые люди должны были довольствоваться желтой краской. Гробницу фараона, богато украшенную золотом, называли "золотой дом".</a:t>
            </a:r>
          </a:p>
        </p:txBody>
      </p:sp>
      <p:sp>
        <p:nvSpPr>
          <p:cNvPr id="66564" name="WordArt 4"/>
          <p:cNvSpPr>
            <a:spLocks noChangeArrowheads="1" noChangeShapeType="1" noTextEdit="1"/>
          </p:cNvSpPr>
          <p:nvPr/>
        </p:nvSpPr>
        <p:spPr bwMode="auto">
          <a:xfrm>
            <a:off x="1752600" y="457200"/>
            <a:ext cx="67818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Металл богов - золото</a:t>
            </a:r>
          </a:p>
        </p:txBody>
      </p:sp>
      <p:grpSp>
        <p:nvGrpSpPr>
          <p:cNvPr id="66568" name="Group 8"/>
          <p:cNvGrpSpPr>
            <a:grpSpLocks/>
          </p:cNvGrpSpPr>
          <p:nvPr/>
        </p:nvGrpSpPr>
        <p:grpSpPr bwMode="auto">
          <a:xfrm>
            <a:off x="1600200" y="3276600"/>
            <a:ext cx="2667000" cy="1479550"/>
            <a:chOff x="624" y="2112"/>
            <a:chExt cx="1680" cy="932"/>
          </a:xfrm>
        </p:grpSpPr>
        <p:pic>
          <p:nvPicPr>
            <p:cNvPr id="66565" name="Picture 5" descr="7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24" y="2112"/>
              <a:ext cx="1680" cy="912"/>
            </a:xfrm>
            <a:prstGeom prst="rect">
              <a:avLst/>
            </a:prstGeom>
            <a:noFill/>
          </p:spPr>
        </p:pic>
        <p:sp>
          <p:nvSpPr>
            <p:cNvPr id="66566" name="Text Box 6"/>
            <p:cNvSpPr txBox="1">
              <a:spLocks noChangeArrowheads="1"/>
            </p:cNvSpPr>
            <p:nvPr/>
          </p:nvSpPr>
          <p:spPr bwMode="auto">
            <a:xfrm>
              <a:off x="816" y="2832"/>
              <a:ext cx="148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600">
                  <a:solidFill>
                    <a:schemeClr val="bg1"/>
                  </a:solidFill>
                </a:rPr>
                <a:t>иероглиф золота</a:t>
              </a:r>
            </a:p>
          </p:txBody>
        </p:sp>
      </p:grpSp>
      <p:sp>
        <p:nvSpPr>
          <p:cNvPr id="66567" name="Text Box 7"/>
          <p:cNvSpPr txBox="1">
            <a:spLocks noChangeArrowheads="1"/>
          </p:cNvSpPr>
          <p:nvPr/>
        </p:nvSpPr>
        <p:spPr bwMode="auto">
          <a:xfrm>
            <a:off x="1447800" y="1981200"/>
            <a:ext cx="6858000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o"/>
            </a:pPr>
            <a:r>
              <a:rPr lang="ru-RU" sz="1600">
                <a:solidFill>
                  <a:schemeClr val="tx2"/>
                </a:solidFill>
              </a:rPr>
              <a:t>С давних времен золото считалось металлом богов, особенно бога солнца. Бога солнца Ра называли также "золотая гора, которая озаряет землю". В представлении египтян тела богов были из чистого золота, и сам металл мог придавать божественные способности тому, кто его носил.</a:t>
            </a:r>
            <a:endParaRPr lang="ru-RU" sz="16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05000"/>
            <a:ext cx="8534400" cy="8382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/>
              <a:t>      Калифорнийская золотая лихорадка (1848—1855) началась в январе 1848, когда золото было обнаружено вблизи лесопилки на реке Американ-Ривер. Как только новость об обнаружении распространилась, около 300 тысяч человек прибыли в Калифорнию из других штатов.</a:t>
            </a:r>
          </a:p>
          <a:p>
            <a:pPr>
              <a:lnSpc>
                <a:spcPct val="80000"/>
              </a:lnSpc>
            </a:pPr>
            <a:endParaRPr lang="ru-RU" sz="160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</a:pPr>
            <a:endParaRPr lang="ru-RU" sz="1600"/>
          </a:p>
        </p:txBody>
      </p:sp>
      <p:sp>
        <p:nvSpPr>
          <p:cNvPr id="67588" name="WordArt 4"/>
          <p:cNvSpPr>
            <a:spLocks noChangeArrowheads="1" noChangeShapeType="1" noTextEdit="1"/>
          </p:cNvSpPr>
          <p:nvPr/>
        </p:nvSpPr>
        <p:spPr bwMode="auto">
          <a:xfrm>
            <a:off x="1752600" y="381000"/>
            <a:ext cx="6858000" cy="1447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Калифорнийская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золотая лихорадка</a:t>
            </a:r>
          </a:p>
        </p:txBody>
      </p:sp>
      <p:sp>
        <p:nvSpPr>
          <p:cNvPr id="67590" name="Text Box 6"/>
          <p:cNvSpPr txBox="1">
            <a:spLocks noChangeArrowheads="1"/>
          </p:cNvSpPr>
          <p:nvPr/>
        </p:nvSpPr>
        <p:spPr bwMode="auto">
          <a:xfrm>
            <a:off x="5638800" y="3352800"/>
            <a:ext cx="35052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600"/>
              <a:t>Золотая лихорадка также привлекла десятки тысяч добровольцев из стран Латинской Америки, Европы, Австралии и Азии. Было обнаружено золото на сумму в несколько миллиардов сегодняшних долларов, что привело к увеличению состояния некоторых старателей. Другие, однако, вернулись домой с пустыми руками.</a:t>
            </a:r>
          </a:p>
        </p:txBody>
      </p:sp>
      <p:pic>
        <p:nvPicPr>
          <p:cNvPr id="67591" name="Picture 7" descr="800px-Gold_seeking_river_operations_California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38200" y="2819400"/>
            <a:ext cx="4876800" cy="3238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981200"/>
            <a:ext cx="8229600" cy="7620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1600"/>
              <a:t>      Наибольшей популярностью сегодня (впрочем, как и всегда) пользуются операции с золотом, которые составляют 90-95% от общей суммы операций с металлами.</a:t>
            </a:r>
          </a:p>
        </p:txBody>
      </p:sp>
      <p:sp>
        <p:nvSpPr>
          <p:cNvPr id="68612" name="WordArt 4"/>
          <p:cNvSpPr>
            <a:spLocks noChangeArrowheads="1" noChangeShapeType="1" noTextEdit="1"/>
          </p:cNvSpPr>
          <p:nvPr/>
        </p:nvSpPr>
        <p:spPr bwMode="auto">
          <a:xfrm>
            <a:off x="1981200" y="533400"/>
            <a:ext cx="64770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Золотой эквивалент</a:t>
            </a:r>
          </a:p>
        </p:txBody>
      </p:sp>
      <p:pic>
        <p:nvPicPr>
          <p:cNvPr id="68613" name="Picture 5" descr="258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57800" y="3505200"/>
            <a:ext cx="3429000" cy="2503488"/>
          </a:xfrm>
          <a:prstGeom prst="rect">
            <a:avLst/>
          </a:prstGeom>
          <a:noFill/>
        </p:spPr>
      </p:pic>
      <p:sp>
        <p:nvSpPr>
          <p:cNvPr id="68614" name="Text Box 6"/>
          <p:cNvSpPr txBox="1">
            <a:spLocks noChangeArrowheads="1"/>
          </p:cNvSpPr>
          <p:nvPr/>
        </p:nvSpPr>
        <p:spPr bwMode="auto">
          <a:xfrm>
            <a:off x="1371600" y="2971800"/>
            <a:ext cx="3886200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/>
              <a:t>Несмотря на сложившийся стереотип о том, что в банковские металлы инвестируют лишь для того, чтобы уберечь свои сбережения от обесценивания, данный вид вложения способен принести доход, причем немалый. Цена на металлы уже несколько лет подряд растет с завидным постоянством. Так, за последние пять лет золото на международном рынке подорожало на 54,4%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WordArt 4"/>
          <p:cNvSpPr>
            <a:spLocks noChangeArrowheads="1" noChangeShapeType="1" noTextEdit="1"/>
          </p:cNvSpPr>
          <p:nvPr/>
        </p:nvSpPr>
        <p:spPr bwMode="auto">
          <a:xfrm>
            <a:off x="1905000" y="457200"/>
            <a:ext cx="62484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Цвета золота</a:t>
            </a:r>
          </a:p>
        </p:txBody>
      </p:sp>
      <p:pic>
        <p:nvPicPr>
          <p:cNvPr id="69637" name="Picture 5" descr="26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24600" y="4038600"/>
            <a:ext cx="2362200" cy="1962150"/>
          </a:xfrm>
          <a:prstGeom prst="rect">
            <a:avLst/>
          </a:prstGeom>
          <a:noFill/>
        </p:spPr>
      </p:pic>
      <p:sp>
        <p:nvSpPr>
          <p:cNvPr id="69639" name="Text Box 7"/>
          <p:cNvSpPr txBox="1">
            <a:spLocks noChangeArrowheads="1"/>
          </p:cNvSpPr>
          <p:nvPr/>
        </p:nvSpPr>
        <p:spPr bwMode="auto">
          <a:xfrm>
            <a:off x="1447800" y="1752600"/>
            <a:ext cx="79248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600"/>
              <a:t>В зависимости от цвета, в золотой сплав входят следующие металлы:</a:t>
            </a:r>
          </a:p>
          <a:p>
            <a:r>
              <a:rPr lang="ru-RU" sz="1600">
                <a:solidFill>
                  <a:srgbClr val="FFFFCC"/>
                </a:solidFill>
              </a:rPr>
              <a:t>Белое золото</a:t>
            </a:r>
            <a:r>
              <a:rPr lang="ru-RU" sz="1600"/>
              <a:t> – палладий, никель, платина</a:t>
            </a:r>
          </a:p>
        </p:txBody>
      </p:sp>
      <p:pic>
        <p:nvPicPr>
          <p:cNvPr id="69641" name="Picture 9" descr="451a56c16b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" y="3962400"/>
            <a:ext cx="2286000" cy="2057400"/>
          </a:xfrm>
          <a:prstGeom prst="rect">
            <a:avLst/>
          </a:prstGeom>
          <a:noFill/>
        </p:spPr>
      </p:pic>
      <p:sp>
        <p:nvSpPr>
          <p:cNvPr id="69642" name="Text Box 10"/>
          <p:cNvSpPr txBox="1">
            <a:spLocks noChangeArrowheads="1"/>
          </p:cNvSpPr>
          <p:nvPr/>
        </p:nvSpPr>
        <p:spPr bwMode="auto">
          <a:xfrm>
            <a:off x="0" y="3581400"/>
            <a:ext cx="3352800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600">
                <a:solidFill>
                  <a:srgbClr val="FF3300"/>
                </a:solidFill>
              </a:rPr>
              <a:t>Красное золото</a:t>
            </a:r>
            <a:r>
              <a:rPr lang="ru-RU" sz="1600"/>
              <a:t> – серебро, медь</a:t>
            </a:r>
          </a:p>
          <a:p>
            <a:pPr>
              <a:spcBef>
                <a:spcPct val="50000"/>
              </a:spcBef>
            </a:pPr>
            <a:endParaRPr lang="ru-RU" sz="1600"/>
          </a:p>
        </p:txBody>
      </p:sp>
      <p:sp>
        <p:nvSpPr>
          <p:cNvPr id="69643" name="Text Box 11"/>
          <p:cNvSpPr txBox="1">
            <a:spLocks noChangeArrowheads="1"/>
          </p:cNvSpPr>
          <p:nvPr/>
        </p:nvSpPr>
        <p:spPr bwMode="auto">
          <a:xfrm>
            <a:off x="2819400" y="2743200"/>
            <a:ext cx="37338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>
                <a:solidFill>
                  <a:srgbClr val="FF9900"/>
                </a:solidFill>
              </a:rPr>
              <a:t>Желтое золото</a:t>
            </a:r>
            <a:r>
              <a:rPr lang="ru-RU" sz="1600"/>
              <a:t> – серебро, медь (в другом процентном соотношении)</a:t>
            </a:r>
          </a:p>
        </p:txBody>
      </p:sp>
      <p:pic>
        <p:nvPicPr>
          <p:cNvPr id="69644" name="Picture 12" descr="49_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352800" y="3352800"/>
            <a:ext cx="2514600" cy="2132013"/>
          </a:xfrm>
          <a:prstGeom prst="rect">
            <a:avLst/>
          </a:prstGeom>
          <a:noFill/>
        </p:spPr>
      </p:pic>
      <p:sp>
        <p:nvSpPr>
          <p:cNvPr id="69645" name="Text Box 13"/>
          <p:cNvSpPr txBox="1">
            <a:spLocks noChangeArrowheads="1"/>
          </p:cNvSpPr>
          <p:nvPr/>
        </p:nvSpPr>
        <p:spPr bwMode="auto">
          <a:xfrm>
            <a:off x="6324600" y="3352800"/>
            <a:ext cx="32766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600">
                <a:solidFill>
                  <a:srgbClr val="FFFFCC"/>
                </a:solidFill>
              </a:rPr>
              <a:t>Белое золото</a:t>
            </a:r>
            <a:r>
              <a:rPr lang="ru-RU" sz="1600"/>
              <a:t> – палладий, никель, платина</a:t>
            </a:r>
          </a:p>
          <a:p>
            <a:endParaRPr lang="ru-RU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057400"/>
            <a:ext cx="8153400" cy="1066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600"/>
              <a:t>Чистое золото — мягкий металл жёлтого цвета. В тонких плёнках золото просвечивает зелёным. Золото обладает исключительно высокой теплопроводностью и низким сопротивлением. Золото – очень тяжелый металл: шар из чистого золота диаметром 46 мм имеет массу 1 кг.</a:t>
            </a:r>
          </a:p>
        </p:txBody>
      </p:sp>
      <p:sp>
        <p:nvSpPr>
          <p:cNvPr id="70660" name="WordArt 4"/>
          <p:cNvSpPr>
            <a:spLocks noChangeArrowheads="1" noChangeShapeType="1" noTextEdit="1"/>
          </p:cNvSpPr>
          <p:nvPr/>
        </p:nvSpPr>
        <p:spPr bwMode="auto">
          <a:xfrm>
            <a:off x="1752600" y="457200"/>
            <a:ext cx="6705600" cy="1371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Физические свойства</a:t>
            </a:r>
          </a:p>
        </p:txBody>
      </p:sp>
      <p:pic>
        <p:nvPicPr>
          <p:cNvPr id="70662" name="Picture 6" descr="0403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8200" y="2971800"/>
            <a:ext cx="4191000" cy="2994025"/>
          </a:xfrm>
          <a:prstGeom prst="rect">
            <a:avLst/>
          </a:prstGeom>
          <a:noFill/>
        </p:spPr>
      </p:pic>
      <p:sp>
        <p:nvSpPr>
          <p:cNvPr id="70663" name="Text Box 7"/>
          <p:cNvSpPr txBox="1">
            <a:spLocks noChangeArrowheads="1"/>
          </p:cNvSpPr>
          <p:nvPr/>
        </p:nvSpPr>
        <p:spPr bwMode="auto">
          <a:xfrm>
            <a:off x="1143000" y="2895600"/>
            <a:ext cx="3505200" cy="280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</a:pPr>
            <a:r>
              <a:rPr lang="ru-RU" sz="1600">
                <a:solidFill>
                  <a:schemeClr val="tx2"/>
                </a:solidFill>
              </a:rPr>
              <a:t>Литровая бутыль, заполненная золотым песком, весит приблизительно 16 кг. Золото очень ковко и тягуче. Из кусочка золота весом в один грамм можно вытянуть проволоку длиной в три километра или изготовить золотую фольгу в 500 раз тоньше человеческого волоса (0,0001 мм). Мягкость чистого золота настолько велика, что его можно царапать ногтем.</a:t>
            </a:r>
          </a:p>
          <a:p>
            <a:pPr>
              <a:spcBef>
                <a:spcPct val="50000"/>
              </a:spcBef>
            </a:pPr>
            <a:endParaRPr lang="ru-RU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>
                <a:solidFill>
                  <a:srgbClr val="FF3300"/>
                </a:solidFill>
              </a:rPr>
              <a:t>      </a:t>
            </a:r>
            <a:r>
              <a:rPr lang="ru-RU" sz="1600">
                <a:solidFill>
                  <a:schemeClr val="tx1"/>
                </a:solidFill>
              </a:rPr>
              <a:t>Золото</a:t>
            </a:r>
            <a:r>
              <a:rPr lang="ru-RU" sz="1600"/>
              <a:t> — самый инертный металл, стоящий в ряду напряжений правее всех других металлов, благодаря чему было отнесено к благородным металлам. Затем была открыта способность царской водки растворять золото, что поколебало уверенность в его инертности.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/>
              <a:t>      Золото растворяется только в горячей концентрированной селеновой кислоте: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b="1"/>
              <a:t>         2Au + 6H2SeO</a:t>
            </a:r>
            <a:r>
              <a:rPr lang="ru-RU" sz="1600" b="1" baseline="-16000"/>
              <a:t>4</a:t>
            </a:r>
            <a:r>
              <a:rPr lang="ru-RU" sz="1600" b="1"/>
              <a:t> = Au</a:t>
            </a:r>
            <a:r>
              <a:rPr lang="ru-RU" sz="1600" b="1" baseline="-16000"/>
              <a:t>2</a:t>
            </a:r>
            <a:r>
              <a:rPr lang="ru-RU" sz="1600" b="1"/>
              <a:t>(SeO4)</a:t>
            </a:r>
            <a:r>
              <a:rPr lang="ru-RU" sz="1600" b="1" baseline="-16000"/>
              <a:t>3</a:t>
            </a:r>
            <a:r>
              <a:rPr lang="ru-RU" sz="1600" b="1"/>
              <a:t> + 3H</a:t>
            </a:r>
            <a:r>
              <a:rPr lang="ru-RU" sz="1600" b="1" baseline="-16000"/>
              <a:t>2</a:t>
            </a:r>
            <a:r>
              <a:rPr lang="ru-RU" sz="1600" b="1"/>
              <a:t>SeO</a:t>
            </a:r>
            <a:r>
              <a:rPr lang="ru-RU" sz="1600" b="1" baseline="-16000"/>
              <a:t>3</a:t>
            </a:r>
            <a:r>
              <a:rPr lang="ru-RU" sz="1600" b="1"/>
              <a:t> + 3H</a:t>
            </a:r>
            <a:r>
              <a:rPr lang="ru-RU" sz="1600" b="1" baseline="-16000"/>
              <a:t>2</a:t>
            </a:r>
            <a:r>
              <a:rPr lang="ru-RU" sz="1600" b="1"/>
              <a:t>O</a:t>
            </a:r>
            <a:endParaRPr lang="ru-RU" sz="160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/>
              <a:t>      Золото сравнительно легко реагирует с кислородом и другими окислителями при участии комплексобразователей: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/>
              <a:t>        </a:t>
            </a:r>
            <a:r>
              <a:rPr lang="ru-RU" sz="1600" b="1"/>
              <a:t>4Au + 8CN− + 2H</a:t>
            </a:r>
            <a:r>
              <a:rPr lang="ru-RU" sz="1600" b="1" baseline="-16000"/>
              <a:t>2</a:t>
            </a:r>
            <a:r>
              <a:rPr lang="ru-RU" sz="1600" b="1"/>
              <a:t>O + O2 → 4[Au(CN)</a:t>
            </a:r>
            <a:r>
              <a:rPr lang="ru-RU" sz="1600" b="1" baseline="-16000"/>
              <a:t>2</a:t>
            </a:r>
            <a:r>
              <a:rPr lang="ru-RU" sz="1600" b="1"/>
              <a:t>] + 4OH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/>
              <a:t>      С сухим хлором золото реагирует при ~200 °С с образованием хлорида золота, в водном растворе (царская водка) золото растворяется с образованием хлораурат-иона уже при комнатной температуре: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/>
              <a:t>        </a:t>
            </a:r>
            <a:r>
              <a:rPr lang="ru-RU" sz="1600" b="1"/>
              <a:t>2Au + 3Cl2 + 2Cl− → 2[AuCl4]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/>
              <a:t>      Золото также растворяется во ртути, фактически образуя легкоплавкий сплав (амальгаму).</a:t>
            </a:r>
          </a:p>
        </p:txBody>
      </p:sp>
      <p:sp>
        <p:nvSpPr>
          <p:cNvPr id="71684" name="WordArt 4"/>
          <p:cNvSpPr>
            <a:spLocks noChangeArrowheads="1" noChangeShapeType="1" noTextEdit="1"/>
          </p:cNvSpPr>
          <p:nvPr/>
        </p:nvSpPr>
        <p:spPr bwMode="auto">
          <a:xfrm>
            <a:off x="1676400" y="457200"/>
            <a:ext cx="67818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Химические свойства</a:t>
            </a:r>
          </a:p>
        </p:txBody>
      </p:sp>
      <p:pic>
        <p:nvPicPr>
          <p:cNvPr id="71685" name="Picture 5" descr="2b61a19cbfffca5b75ae6a4e91f7cb81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3733800"/>
            <a:ext cx="1401763" cy="2057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8" name="WordArt 4"/>
          <p:cNvSpPr>
            <a:spLocks noChangeArrowheads="1" noChangeShapeType="1" noTextEdit="1"/>
          </p:cNvSpPr>
          <p:nvPr/>
        </p:nvSpPr>
        <p:spPr bwMode="auto">
          <a:xfrm>
            <a:off x="1600200" y="533400"/>
            <a:ext cx="70104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Целебные свойства золота</a:t>
            </a:r>
          </a:p>
        </p:txBody>
      </p:sp>
      <p:sp>
        <p:nvSpPr>
          <p:cNvPr id="72717" name="Text Box 13"/>
          <p:cNvSpPr txBox="1">
            <a:spLocks noChangeArrowheads="1"/>
          </p:cNvSpPr>
          <p:nvPr/>
        </p:nvSpPr>
        <p:spPr bwMode="auto">
          <a:xfrm>
            <a:off x="1524000" y="2209800"/>
            <a:ext cx="5334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72725" name="Rectangle 21"/>
          <p:cNvSpPr>
            <a:spLocks noChangeArrowheads="1"/>
          </p:cNvSpPr>
          <p:nvPr/>
        </p:nvSpPr>
        <p:spPr bwMode="auto">
          <a:xfrm>
            <a:off x="685800" y="2057400"/>
            <a:ext cx="845820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600"/>
              <a:t>Считалось, что золото обладает не только материальной ценностью, но и мистическими свойствами. Трапеза на золотой посуде с посланником враждебного племени, например, являлась знаком примирения и клятвой верности. Посланник мог быть уверен, что пища в золотой посуде не отравлена, поскольку золото не допускает соседства с ядами. Считалось также, что золото помогает избавиться от болей и перебоев в работе сердца, от душевных расстройств и робости. Золотые пластинки в Древней Греции и Риме использовались как приворотное средство, для этого нужный текст или рисунок гравировали на пластине и носили ее как медальон.</a:t>
            </a:r>
          </a:p>
        </p:txBody>
      </p:sp>
      <p:sp>
        <p:nvSpPr>
          <p:cNvPr id="72726" name="WordArt 22" descr="Белый мрамор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62000" y="4800600"/>
            <a:ext cx="3124200" cy="600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По старинным поверьям</a:t>
            </a:r>
          </a:p>
        </p:txBody>
      </p:sp>
      <p:sp>
        <p:nvSpPr>
          <p:cNvPr id="72727" name="WordArt 23" descr="Белый мрамор">
            <a:hlinkClick r:id="rId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4876800" y="4800600"/>
            <a:ext cx="3124200" cy="600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Доказано наукой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SLIDE_COUNT" val="5"/>
  <p:tag name="ISPRING_ULTRA_SCORM_DURATION" val="3600"/>
  <p:tag name="ISPRING_ULTRA_SCORM_QUIZ_NUMBER" val="0"/>
</p:tagLst>
</file>

<file path=ppt/theme/theme1.xml><?xml version="1.0" encoding="utf-8"?>
<a:theme xmlns:a="http://schemas.openxmlformats.org/drawingml/2006/main" name="Каскад">
  <a:themeElements>
    <a:clrScheme name="Каскад 4">
      <a:dk1>
        <a:srgbClr val="FFFFCC"/>
      </a:dk1>
      <a:lt1>
        <a:srgbClr val="FFFFFF"/>
      </a:lt1>
      <a:dk2>
        <a:srgbClr val="000066"/>
      </a:dk2>
      <a:lt2>
        <a:srgbClr val="FFFFFF"/>
      </a:lt2>
      <a:accent1>
        <a:srgbClr val="0078F0"/>
      </a:accent1>
      <a:accent2>
        <a:srgbClr val="CCECFF"/>
      </a:accent2>
      <a:accent3>
        <a:srgbClr val="AAAAB8"/>
      </a:accent3>
      <a:accent4>
        <a:srgbClr val="DADADA"/>
      </a:accent4>
      <a:accent5>
        <a:srgbClr val="AABEF6"/>
      </a:accent5>
      <a:accent6>
        <a:srgbClr val="B9D6E7"/>
      </a:accent6>
      <a:hlink>
        <a:srgbClr val="3399FF"/>
      </a:hlink>
      <a:folHlink>
        <a:srgbClr val="FFCC00"/>
      </a:folHlink>
    </a:clrScheme>
    <a:fontScheme name="Каскад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аскад 1">
        <a:dk1>
          <a:srgbClr val="C0C0C0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5C5C8A"/>
        </a:accent6>
        <a:hlink>
          <a:srgbClr val="FFFF99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2">
        <a:dk1>
          <a:srgbClr val="CC99FF"/>
        </a:dk1>
        <a:lt1>
          <a:srgbClr val="FFFFFF"/>
        </a:lt1>
        <a:dk2>
          <a:srgbClr val="400040"/>
        </a:dk2>
        <a:lt2>
          <a:srgbClr val="FFFFFF"/>
        </a:lt2>
        <a:accent1>
          <a:srgbClr val="FF66FF"/>
        </a:accent1>
        <a:accent2>
          <a:srgbClr val="CC00CC"/>
        </a:accent2>
        <a:accent3>
          <a:srgbClr val="AFAAAF"/>
        </a:accent3>
        <a:accent4>
          <a:srgbClr val="DADADA"/>
        </a:accent4>
        <a:accent5>
          <a:srgbClr val="FFB8FF"/>
        </a:accent5>
        <a:accent6>
          <a:srgbClr val="B900B9"/>
        </a:accent6>
        <a:hlink>
          <a:srgbClr val="FF7C80"/>
        </a:hlink>
        <a:folHlink>
          <a:srgbClr val="99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3">
        <a:dk1>
          <a:srgbClr val="CC99FF"/>
        </a:dk1>
        <a:lt1>
          <a:srgbClr val="FFFFFF"/>
        </a:lt1>
        <a:dk2>
          <a:srgbClr val="34022D"/>
        </a:dk2>
        <a:lt2>
          <a:srgbClr val="FFFFFF"/>
        </a:lt2>
        <a:accent1>
          <a:srgbClr val="775EC8"/>
        </a:accent1>
        <a:accent2>
          <a:srgbClr val="9933FF"/>
        </a:accent2>
        <a:accent3>
          <a:srgbClr val="AEAAAD"/>
        </a:accent3>
        <a:accent4>
          <a:srgbClr val="DADADA"/>
        </a:accent4>
        <a:accent5>
          <a:srgbClr val="BDB6E0"/>
        </a:accent5>
        <a:accent6>
          <a:srgbClr val="8A2DE7"/>
        </a:accent6>
        <a:hlink>
          <a:srgbClr val="993366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4">
        <a:dk1>
          <a:srgbClr val="FFFFCC"/>
        </a:dk1>
        <a:lt1>
          <a:srgbClr val="FFFFFF"/>
        </a:lt1>
        <a:dk2>
          <a:srgbClr val="000066"/>
        </a:dk2>
        <a:lt2>
          <a:srgbClr val="FFFFFF"/>
        </a:lt2>
        <a:accent1>
          <a:srgbClr val="0078F0"/>
        </a:accent1>
        <a:accent2>
          <a:srgbClr val="CCECFF"/>
        </a:accent2>
        <a:accent3>
          <a:srgbClr val="AAAAB8"/>
        </a:accent3>
        <a:accent4>
          <a:srgbClr val="DADADA"/>
        </a:accent4>
        <a:accent5>
          <a:srgbClr val="AABEF6"/>
        </a:accent5>
        <a:accent6>
          <a:srgbClr val="B9D6E7"/>
        </a:accent6>
        <a:hlink>
          <a:srgbClr val="3399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5">
        <a:dk1>
          <a:srgbClr val="00FFFF"/>
        </a:dk1>
        <a:lt1>
          <a:srgbClr val="FFFFFF"/>
        </a:lt1>
        <a:dk2>
          <a:srgbClr val="4E009C"/>
        </a:dk2>
        <a:lt2>
          <a:srgbClr val="FFFFFF"/>
        </a:lt2>
        <a:accent1>
          <a:srgbClr val="00A8A4"/>
        </a:accent1>
        <a:accent2>
          <a:srgbClr val="3399FF"/>
        </a:accent2>
        <a:accent3>
          <a:srgbClr val="B2AACB"/>
        </a:accent3>
        <a:accent4>
          <a:srgbClr val="DADADA"/>
        </a:accent4>
        <a:accent5>
          <a:srgbClr val="AAD1CF"/>
        </a:accent5>
        <a:accent6>
          <a:srgbClr val="2D8A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6">
        <a:dk1>
          <a:srgbClr val="CCCC33"/>
        </a:dk1>
        <a:lt1>
          <a:srgbClr val="FFFFFF"/>
        </a:lt1>
        <a:dk2>
          <a:srgbClr val="003300"/>
        </a:dk2>
        <a:lt2>
          <a:srgbClr val="FFFFCC"/>
        </a:lt2>
        <a:accent1>
          <a:srgbClr val="008000"/>
        </a:accent1>
        <a:accent2>
          <a:srgbClr val="669900"/>
        </a:accent2>
        <a:accent3>
          <a:srgbClr val="AAADAA"/>
        </a:accent3>
        <a:accent4>
          <a:srgbClr val="DADADA"/>
        </a:accent4>
        <a:accent5>
          <a:srgbClr val="AAC0AA"/>
        </a:accent5>
        <a:accent6>
          <a:srgbClr val="5C8A00"/>
        </a:accent6>
        <a:hlink>
          <a:srgbClr val="FF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7">
        <a:dk1>
          <a:srgbClr val="CCCC99"/>
        </a:dk1>
        <a:lt1>
          <a:srgbClr val="FFFFFF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996633"/>
        </a:accent2>
        <a:accent3>
          <a:srgbClr val="C0AAAA"/>
        </a:accent3>
        <a:accent4>
          <a:srgbClr val="DADADA"/>
        </a:accent4>
        <a:accent5>
          <a:srgbClr val="E2CAAA"/>
        </a:accent5>
        <a:accent6>
          <a:srgbClr val="8A5C2D"/>
        </a:accent6>
        <a:hlink>
          <a:srgbClr val="FFFFCC"/>
        </a:hlink>
        <a:folHlink>
          <a:srgbClr val="DDD8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8">
        <a:dk1>
          <a:srgbClr val="204162"/>
        </a:dk1>
        <a:lt1>
          <a:srgbClr val="FFFFFF"/>
        </a:lt1>
        <a:dk2>
          <a:srgbClr val="204162"/>
        </a:dk2>
        <a:lt2>
          <a:srgbClr val="003300"/>
        </a:lt2>
        <a:accent1>
          <a:srgbClr val="99CC00"/>
        </a:accent1>
        <a:accent2>
          <a:srgbClr val="336633"/>
        </a:accent2>
        <a:accent3>
          <a:srgbClr val="FFFFFF"/>
        </a:accent3>
        <a:accent4>
          <a:srgbClr val="1A3653"/>
        </a:accent4>
        <a:accent5>
          <a:srgbClr val="CAE2AA"/>
        </a:accent5>
        <a:accent6>
          <a:srgbClr val="2D5C2D"/>
        </a:accent6>
        <a:hlink>
          <a:srgbClr val="6666FF"/>
        </a:hlink>
        <a:folHlink>
          <a:srgbClr val="C5C2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скад 9">
        <a:dk1>
          <a:srgbClr val="000000"/>
        </a:dk1>
        <a:lt1>
          <a:srgbClr val="FFFFFF"/>
        </a:lt1>
        <a:dk2>
          <a:srgbClr val="1C1C34"/>
        </a:dk2>
        <a:lt2>
          <a:srgbClr val="000066"/>
        </a:lt2>
        <a:accent1>
          <a:srgbClr val="DDDDDD"/>
        </a:accent1>
        <a:accent2>
          <a:srgbClr val="6699CC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5C8AB9"/>
        </a:accent6>
        <a:hlink>
          <a:srgbClr val="005A58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251</TotalTime>
  <Words>1102</Words>
  <Application>Microsoft Office PowerPoint</Application>
  <PresentationFormat>Экран (4:3)</PresentationFormat>
  <Paragraphs>95</Paragraphs>
  <Slides>14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Каскад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Золото</dc:title>
  <dc:creator>Денис</dc:creator>
  <cp:lastModifiedBy>Азат</cp:lastModifiedBy>
  <cp:revision>10</cp:revision>
  <cp:lastPrinted>1601-01-01T00:00:00Z</cp:lastPrinted>
  <dcterms:created xsi:type="dcterms:W3CDTF">1601-01-01T00:00:00Z</dcterms:created>
  <dcterms:modified xsi:type="dcterms:W3CDTF">2011-08-08T13:14:32Z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