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3" r:id="rId4"/>
    <p:sldId id="258" r:id="rId5"/>
    <p:sldId id="262" r:id="rId6"/>
    <p:sldId id="259" r:id="rId7"/>
    <p:sldId id="260" r:id="rId8"/>
    <p:sldId id="261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-1" y="1335025"/>
            <a:ext cx="9147403" cy="4084204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invGray">
          <a:xfrm>
            <a:off x="-382" y="1728216"/>
            <a:ext cx="9144647" cy="3309112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699248" y="1298448"/>
            <a:ext cx="987552" cy="9875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013448" y="1929384"/>
            <a:ext cx="512064" cy="51206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685800" y="4114800"/>
            <a:ext cx="1216152" cy="121615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21792" y="2212847"/>
            <a:ext cx="7927848" cy="2203704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486400"/>
            <a:ext cx="6400800" cy="667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1"/>
            <a:ext cx="9150620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 bwMode="invGray">
          <a:xfrm>
            <a:off x="-52" y="-1972"/>
            <a:ext cx="9144052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457200" y="649224"/>
            <a:ext cx="82296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8288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 flipV="1">
            <a:off x="0" y="5590646"/>
            <a:ext cx="9150620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 bwMode="invGray">
          <a:xfrm flipV="1">
            <a:off x="-52" y="5780270"/>
            <a:ext cx="9144052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8147304" y="56418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641080" y="5212080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83464" y="5641848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6931152" y="274638"/>
            <a:ext cx="1755648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27648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457200" y="1801368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 bwMode="gray">
          <a:xfrm>
            <a:off x="8165592" y="667512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882128" y="1353312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283464" y="786384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 bwMode="gray">
          <a:xfrm>
            <a:off x="0" y="426720"/>
            <a:ext cx="9144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 bwMode="invGray">
          <a:xfrm>
            <a:off x="-52" y="0"/>
            <a:ext cx="9144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8065008" y="3849624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790688" y="4535424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301752" y="3840480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143000" y="5129784"/>
            <a:ext cx="7287768" cy="1362075"/>
          </a:xfr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143000" y="4425696"/>
            <a:ext cx="7287768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0"/>
            <a:ext cx="9144000" cy="1929384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 bwMode="invGray">
          <a:xfrm>
            <a:off x="-382" y="228600"/>
            <a:ext cx="9144381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8311896" y="100584"/>
            <a:ext cx="612648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562088" y="173736"/>
            <a:ext cx="365760" cy="36576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10312" y="932688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7452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7452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24328"/>
            <a:ext cx="4040188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24328"/>
            <a:ext cx="4041775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8229600" y="1005840"/>
            <a:ext cx="612648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699248" y="969264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83464" y="786384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87452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4645025" y="187452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gray">
          <a:xfrm>
            <a:off x="0" y="1"/>
            <a:ext cx="9150620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reeform 5"/>
          <p:cNvSpPr/>
          <p:nvPr/>
        </p:nvSpPr>
        <p:spPr bwMode="invGray">
          <a:xfrm>
            <a:off x="-52" y="-1972"/>
            <a:ext cx="9144052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484632" y="813816"/>
            <a:ext cx="8229600" cy="1143000"/>
          </a:xfr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 bwMode="invGray">
          <a:xfrm>
            <a:off x="-52" y="-1972"/>
            <a:ext cx="9150672" cy="1283795"/>
            <a:chOff x="-52" y="-1972"/>
            <a:chExt cx="9150672" cy="1283795"/>
          </a:xfrm>
        </p:grpSpPr>
        <p:sp>
          <p:nvSpPr>
            <p:cNvPr id="6" name="Freeform 5"/>
            <p:cNvSpPr/>
            <p:nvPr userDrawn="1"/>
          </p:nvSpPr>
          <p:spPr bwMode="invGray">
            <a:xfrm>
              <a:off x="0" y="1"/>
              <a:ext cx="9150620" cy="128182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 userDrawn="1"/>
          </p:nvSpPr>
          <p:spPr bwMode="invGray">
            <a:xfrm>
              <a:off x="-52" y="-1972"/>
              <a:ext cx="9144052" cy="109417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Oval 7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invGray">
          <a:xfrm rot="16200000">
            <a:off x="-2893651" y="2887705"/>
            <a:ext cx="6891618" cy="1104314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905255" y="273050"/>
            <a:ext cx="7781544" cy="950976"/>
          </a:xfr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304" y="1371600"/>
            <a:ext cx="5111750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12" y="1362456"/>
            <a:ext cx="2569464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537960"/>
            <a:ext cx="2133600" cy="246888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5257800" y="987552"/>
            <a:ext cx="3730752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530352" y="1216152"/>
            <a:ext cx="4645152" cy="4645152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76088" y="1901952"/>
            <a:ext cx="3712464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537960"/>
            <a:ext cx="2133600" cy="246888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 bwMode="invGray">
          <a:xfrm rot="16200000">
            <a:off x="-2893651" y="2887705"/>
            <a:ext cx="6891618" cy="1104314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Oval 10"/>
          <p:cNvSpPr/>
          <p:nvPr/>
        </p:nvSpPr>
        <p:spPr bwMode="gray">
          <a:xfrm>
            <a:off x="6858000" y="3886200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5788152" y="4572000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1216152" y="384048"/>
            <a:ext cx="731520" cy="73152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9153196" cy="1862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invGray">
          <a:xfrm>
            <a:off x="-52" y="0"/>
            <a:ext cx="9153196" cy="1481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37960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en-US" sz="3600" b="1" kern="1200" smtClean="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SzPct val="85000"/>
        <a:buFont typeface="Wingdings" pitchFamily="2" charset="2"/>
        <a:buChar char="¢"/>
        <a:defRPr lang="en-US" sz="3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/>
        </a:buClr>
        <a:buSzPct val="85000"/>
        <a:buFont typeface="Wingdings" pitchFamily="2" charset="2"/>
        <a:buChar char="¤"/>
        <a:defRPr lang="en-US" sz="28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SzPct val="85000"/>
        <a:buFont typeface="Wingdings" pitchFamily="2" charset="2"/>
        <a:buChar char="¤"/>
        <a:defRPr lang="en-US" sz="24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6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://www.iod.com.ua/picture/Jod_Logo_gif1.gi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7800" y="1981200"/>
            <a:ext cx="7927848" cy="2203704"/>
          </a:xfrm>
        </p:spPr>
        <p:txBody>
          <a:bodyPr/>
          <a:lstStyle/>
          <a:p>
            <a:r>
              <a:rPr lang="ru-RU" dirty="0" err="1" smtClean="0"/>
              <a:t>Йододефицит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14800" y="5334000"/>
            <a:ext cx="4495800" cy="914400"/>
          </a:xfrm>
        </p:spPr>
        <p:txBody>
          <a:bodyPr/>
          <a:lstStyle/>
          <a:p>
            <a:r>
              <a:rPr lang="ru-RU" dirty="0" smtClean="0"/>
              <a:t>Выполнила Кириллова Анастасия.</a:t>
            </a:r>
            <a:endParaRPr lang="ru-RU" dirty="0"/>
          </a:p>
        </p:txBody>
      </p:sp>
      <p:pic>
        <p:nvPicPr>
          <p:cNvPr id="9217" name="Picture 1" descr="C:\Users\Настя\Desktop\биология\GirlJump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4724400"/>
            <a:ext cx="1371600" cy="1878806"/>
          </a:xfrm>
          <a:prstGeom prst="rect">
            <a:avLst/>
          </a:prstGeom>
          <a:noFill/>
        </p:spPr>
      </p:pic>
      <p:sp>
        <p:nvSpPr>
          <p:cNvPr id="5" name="Рамка 4"/>
          <p:cNvSpPr/>
          <p:nvPr/>
        </p:nvSpPr>
        <p:spPr>
          <a:xfrm>
            <a:off x="4419600" y="838200"/>
            <a:ext cx="2362200" cy="381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а 85 из 1513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3733800"/>
            <a:ext cx="2781300" cy="27813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9600"/>
            <a:ext cx="8305800" cy="5565648"/>
          </a:xfrm>
        </p:spPr>
        <p:txBody>
          <a:bodyPr>
            <a:normAutofit/>
          </a:bodyPr>
          <a:lstStyle/>
          <a:p>
            <a:r>
              <a:rPr lang="ru-RU" dirty="0" smtClean="0"/>
              <a:t>Содержание тех или иных элементов в организме определяется не только особенностями данного организма, но также составом среды, в которой он обитает, и той пищей, которую он использует.</a:t>
            </a:r>
          </a:p>
          <a:p>
            <a:r>
              <a:rPr lang="ru-RU" dirty="0" smtClean="0"/>
              <a:t>Нам хорошо известен факт, что большинство жителей Дальнего Востока испытывают недостаток йода в организме. Именно этой теме я хочу посвятить свою презентацию.</a:t>
            </a: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066800"/>
            <a:ext cx="8229600" cy="452628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Йод</a:t>
            </a:r>
            <a:r>
              <a:rPr lang="ru-RU" sz="2800" dirty="0" smtClean="0"/>
              <a:t> при нормальных условиях —кристаллы чёрно-серого цвета с </a:t>
            </a:r>
            <a:r>
              <a:rPr lang="ru-RU" sz="2800" dirty="0"/>
              <a:t>фиолетовым </a:t>
            </a:r>
            <a:r>
              <a:rPr lang="ru-RU" sz="2800" dirty="0" smtClean="0"/>
              <a:t>металлическим блеском, </a:t>
            </a:r>
            <a:r>
              <a:rPr lang="ru-RU" sz="2800" dirty="0"/>
              <a:t>легко образует </a:t>
            </a:r>
            <a:r>
              <a:rPr lang="ru-RU" sz="2800" dirty="0" smtClean="0"/>
              <a:t>фиолетовые пары, </a:t>
            </a:r>
            <a:r>
              <a:rPr lang="ru-RU" sz="2800" dirty="0"/>
              <a:t>обладающие </a:t>
            </a:r>
            <a:r>
              <a:rPr lang="ru-RU" sz="2800" dirty="0" smtClean="0"/>
              <a:t>резким запахом.</a:t>
            </a:r>
          </a:p>
          <a:p>
            <a:r>
              <a:rPr lang="ru-RU" sz="2800" dirty="0"/>
              <a:t>В медицине и биологии данное вещество обычно называют </a:t>
            </a:r>
            <a:r>
              <a:rPr lang="ru-RU" sz="2800" b="1" dirty="0" smtClean="0"/>
              <a:t>йодом.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Йод.</a:t>
            </a:r>
            <a:endParaRPr lang="ru-RU" dirty="0"/>
          </a:p>
        </p:txBody>
      </p:sp>
      <p:pic>
        <p:nvPicPr>
          <p:cNvPr id="1026" name="Picture 2" descr="C:\Users\Настя\Desktop\биология\iodine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3810000"/>
            <a:ext cx="3669735" cy="23812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81000"/>
            <a:ext cx="8305800" cy="5870448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Недостаток йода в пище может вызвать не только увеличение щитовидной железы, а также симптомы и признаки различной степени гипотиреоза, известные как нарушения, связанные с дефицитом йода. </a:t>
            </a:r>
            <a:endParaRPr lang="ru-RU" dirty="0" smtClean="0"/>
          </a:p>
          <a:p>
            <a:r>
              <a:rPr lang="ru-RU" dirty="0" smtClean="0"/>
              <a:t>Оптимальное </a:t>
            </a:r>
            <a:r>
              <a:rPr lang="ru-RU" dirty="0"/>
              <a:t>количество йода необходимо также для иммунной системы, для работы мозга, поддержания гормонального баланса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Потребность в йоде зависит от возраста и физиологического состояния: в период полового созревания, во время беременности и лактации она повышается.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04800" y="304800"/>
            <a:ext cx="8610600" cy="632460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Но наиболее губительное действие дефицит йода оказывает на детский организм. Степень выраженности йодного дефицита и возраст ребенка — факторы, влияющие на тяжесть повреждения головного мозга и уровень нарушений интеллектуальной сферы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При </a:t>
            </a:r>
            <a:r>
              <a:rPr lang="ru-RU" dirty="0"/>
              <a:t>недостаточном потреблении йода беременной женщиной возрастает риск рождения ребенка с тяжелой умственной отсталостью — </a:t>
            </a:r>
            <a:r>
              <a:rPr lang="ru-RU" dirty="0" smtClean="0"/>
              <a:t>кретинизмом. </a:t>
            </a:r>
            <a:r>
              <a:rPr lang="ru-RU" dirty="0"/>
              <a:t>От этого страдают слух, зрительная память, речь.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 err="1"/>
              <a:t>йододефицитных</a:t>
            </a:r>
            <a:r>
              <a:rPr lang="ru-RU" dirty="0"/>
              <a:t> регионах у многих детей </a:t>
            </a:r>
            <a:r>
              <a:rPr lang="ru-RU" dirty="0" smtClean="0"/>
              <a:t>наблюдается </a:t>
            </a:r>
            <a:r>
              <a:rPr lang="ru-RU" dirty="0"/>
              <a:t>отставание в психомоторном развитии, развивается интеллектуальная недостаточность. Им тяжело учиться в </a:t>
            </a:r>
            <a:r>
              <a:rPr lang="ru-RU" dirty="0" smtClean="0"/>
              <a:t>школе. </a:t>
            </a:r>
            <a:r>
              <a:rPr lang="ru-RU" dirty="0"/>
              <a:t>Более чем у 80% детей, проживающих в районе умеренного йодного дефицита, выявляется нарушение познавательных </a:t>
            </a:r>
            <a:r>
              <a:rPr lang="ru-RU" dirty="0" smtClean="0"/>
              <a:t>функций.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Дефицит йода является причиной выраженной умственной отсталости у 43 миллионов человек во всем мире. Ежегодно от нехватки йода появляется на свет 100 тыс. детей с врожденным кретинизмом.</a:t>
            </a:r>
            <a:br>
              <a:rPr lang="ru-RU" dirty="0"/>
            </a:br>
            <a:endParaRPr lang="ru-RU" dirty="0" smtClean="0"/>
          </a:p>
          <a:p>
            <a:r>
              <a:rPr lang="ru-RU" dirty="0" smtClean="0"/>
              <a:t>Ликвидация </a:t>
            </a:r>
            <a:r>
              <a:rPr lang="ru-RU" dirty="0" err="1" smtClean="0"/>
              <a:t>йододефицитных</a:t>
            </a:r>
            <a:r>
              <a:rPr lang="ru-RU" dirty="0" smtClean="0"/>
              <a:t> </a:t>
            </a:r>
            <a:r>
              <a:rPr lang="ru-RU" dirty="0"/>
              <a:t>заболеваний является приоритетом ООН в области здоровья человека наряду с ликвидацией оспы и полиомиелита.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/>
          <a:lstStyle/>
          <a:p>
            <a:r>
              <a:rPr lang="ru-RU" dirty="0"/>
              <a:t>Дефицит йода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r>
              <a:rPr lang="ru-RU" dirty="0" smtClean="0"/>
              <a:t>Профилактика.</a:t>
            </a:r>
            <a:endParaRPr lang="ru-RU" dirty="0"/>
          </a:p>
        </p:txBody>
      </p:sp>
      <p:pic>
        <p:nvPicPr>
          <p:cNvPr id="2050" name="Picture 2" descr="C:\Users\Настя\Desktop\биология\3-125800-iododeficit-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3810000"/>
            <a:ext cx="3888288" cy="283845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8200"/>
            <a:ext cx="8229600" cy="452628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Массовая йодная профилактика заключается в добавлении этого микроэлемента в поваренную соль, хлеб, воду. Йодированная соль — универсальный способ устранения недостаточности — может использоваться повсеместно и в небольших количествах, что исключает ее передозировку.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48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Особо важна необходимость </a:t>
            </a:r>
            <a:r>
              <a:rPr lang="ru-RU" dirty="0"/>
              <a:t>дозированного употребления йода, заметим, что "все хорошо в меру". Чрезмерное поступление йода в организм, в сотни и тысячи раз превышающее рекомендуемые физиологические нормы, как и дефицит йода, может привести к развитию заболеваний щитовидной железы. </a:t>
            </a:r>
            <a:endParaRPr lang="ru-RU" dirty="0" smtClean="0"/>
          </a:p>
          <a:p>
            <a:r>
              <a:rPr lang="ru-RU" dirty="0"/>
              <a:t>За всю жизнь человек потребляет всего 3 – 5 грамм йода. Это около одной чайной ложки этого вещества.</a:t>
            </a:r>
          </a:p>
          <a:p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0"/>
            <a:ext cx="8229600" cy="1143000"/>
          </a:xfrm>
        </p:spPr>
        <p:txBody>
          <a:bodyPr/>
          <a:lstStyle/>
          <a:p>
            <a:r>
              <a:rPr lang="ru-RU" dirty="0"/>
              <a:t>"все хорошо в </a:t>
            </a:r>
            <a:r>
              <a:rPr lang="ru-RU" dirty="0" smtClean="0"/>
              <a:t>меру"</a:t>
            </a:r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2"/>
          <a:ext cx="9144000" cy="7009198"/>
        </p:xfrm>
        <a:graphic>
          <a:graphicData uri="http://schemas.openxmlformats.org/drawingml/2006/table">
            <a:tbl>
              <a:tblPr/>
              <a:tblGrid>
                <a:gridCol w="4572000"/>
                <a:gridCol w="4572000"/>
              </a:tblGrid>
              <a:tr h="367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/>
                          <a:ea typeface="Times New Roman"/>
                          <a:cs typeface="Times New Roman"/>
                        </a:rPr>
                        <a:t>Продукт </a:t>
                      </a:r>
                      <a:endParaRPr lang="ru-RU" sz="1600" dirty="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Verdana"/>
                          <a:ea typeface="Times New Roman"/>
                          <a:cs typeface="Times New Roman"/>
                        </a:rPr>
                        <a:t>мкг йода на 100 грамм продукта 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</a:tr>
              <a:tr h="367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морепродукты после кулинарной обработки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5 - 400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</a:tr>
              <a:tr h="367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пресноводная рыба (сырая)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243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</a:tr>
              <a:tr h="367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/>
                          <a:ea typeface="Times New Roman"/>
                          <a:cs typeface="Times New Roman"/>
                        </a:rPr>
                        <a:t>пресноводная рыба (приготовленная)</a:t>
                      </a:r>
                      <a:endParaRPr lang="ru-RU" sz="1600" dirty="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600" dirty="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</a:tr>
              <a:tr h="5266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/>
                          <a:ea typeface="Times New Roman"/>
                          <a:cs typeface="Times New Roman"/>
                        </a:rPr>
                        <a:t>сельдь свежая</a:t>
                      </a:r>
                      <a:endParaRPr lang="ru-RU" sz="1600" dirty="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</a:tr>
              <a:tr h="367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/>
                          <a:ea typeface="Times New Roman"/>
                          <a:cs typeface="Times New Roman"/>
                        </a:rPr>
                        <a:t>креветки свежие</a:t>
                      </a:r>
                      <a:endParaRPr lang="ru-RU" sz="1600" dirty="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190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</a:tr>
              <a:tr h="367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креветки жареные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</a:tr>
              <a:tr h="367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макрель свежая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</a:tr>
              <a:tr h="367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устрицы сырые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</a:tr>
              <a:tr h="367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устричные консервы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</a:tr>
              <a:tr h="367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форель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</a:tr>
              <a:tr h="367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молочные продукты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4-11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</a:tr>
              <a:tr h="367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мясо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</a:tr>
              <a:tr h="367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куриные яйца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</a:tr>
              <a:tr h="367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хлеб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6-9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</a:tr>
              <a:tr h="367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картофель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</a:tr>
              <a:tr h="367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зелень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6-15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</a:tr>
              <a:tr h="367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/>
                          <a:ea typeface="Times New Roman"/>
                          <a:cs typeface="Times New Roman"/>
                        </a:rPr>
                        <a:t>овощи</a:t>
                      </a:r>
                      <a:endParaRPr lang="ru-RU" sz="160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/>
                          <a:ea typeface="Times New Roman"/>
                          <a:cs typeface="Times New Roman"/>
                        </a:rPr>
                        <a:t>1-10</a:t>
                      </a:r>
                      <a:endParaRPr lang="ru-RU" sz="1600" dirty="0"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1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_RU_blue_Natural">
  <a:themeElements>
    <a:clrScheme name="Natural01">
      <a:dk1>
        <a:sysClr val="windowText" lastClr="000000"/>
      </a:dk1>
      <a:lt1>
        <a:sysClr val="window" lastClr="FFFFFF"/>
      </a:lt1>
      <a:dk2>
        <a:srgbClr val="1F6299"/>
      </a:dk2>
      <a:lt2>
        <a:srgbClr val="DFF0F7"/>
      </a:lt2>
      <a:accent1>
        <a:srgbClr val="40C6D8"/>
      </a:accent1>
      <a:accent2>
        <a:srgbClr val="5581FD"/>
      </a:accent2>
      <a:accent3>
        <a:srgbClr val="33BDFB"/>
      </a:accent3>
      <a:accent4>
        <a:srgbClr val="4CD416"/>
      </a:accent4>
      <a:accent5>
        <a:srgbClr val="FE8C2E"/>
      </a:accent5>
      <a:accent6>
        <a:srgbClr val="C489FF"/>
      </a:accent6>
      <a:hlink>
        <a:srgbClr val="D98609"/>
      </a:hlink>
      <a:folHlink>
        <a:srgbClr val="85DFD0"/>
      </a:folHlink>
    </a:clrScheme>
    <a:fontScheme name="Natural01">
      <a:majorFont>
        <a:latin typeface="Tahoma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ahoma"/>
        <a:ea typeface=""/>
        <a:cs typeface=""/>
        <a:font script="Jpan" typeface="HGｺﾞｼｯｸE"/>
        <a:font script="Hang" typeface="맑은 고딕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atural01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31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0000"/>
                <a:satMod val="2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t="30000" r="100000" b="70000"/>
          </a:path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4000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alpha val="38000"/>
                <a:satMod val="150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contourW="6350" prstMaterial="flat">
            <a:bevelT h="889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'Голубая волна'</Template>
  <TotalTime>56</TotalTime>
  <Words>474</Words>
  <Application>Microsoft Office PowerPoint</Application>
  <PresentationFormat>Экран (4:3)</PresentationFormat>
  <Paragraphs>58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MS_RU_blue_Natural</vt:lpstr>
      <vt:lpstr>Йододефицит.</vt:lpstr>
      <vt:lpstr>Слайд 2</vt:lpstr>
      <vt:lpstr>Йод.</vt:lpstr>
      <vt:lpstr>Слайд 4</vt:lpstr>
      <vt:lpstr>Слайд 5</vt:lpstr>
      <vt:lpstr>Дефицит йода</vt:lpstr>
      <vt:lpstr>Профилактика.</vt:lpstr>
      <vt:lpstr>"все хорошо в меру"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Admin</cp:lastModifiedBy>
  <cp:revision>10</cp:revision>
  <dcterms:created xsi:type="dcterms:W3CDTF">2009-10-10T10:42:07Z</dcterms:created>
  <dcterms:modified xsi:type="dcterms:W3CDTF">2012-04-10T20:28:52Z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139550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