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3" r:id="rId2"/>
    <p:sldId id="256" r:id="rId3"/>
    <p:sldId id="290" r:id="rId4"/>
    <p:sldId id="275" r:id="rId5"/>
    <p:sldId id="277" r:id="rId6"/>
    <p:sldId id="279" r:id="rId7"/>
    <p:sldId id="274" r:id="rId8"/>
    <p:sldId id="276" r:id="rId9"/>
    <p:sldId id="264" r:id="rId10"/>
    <p:sldId id="265" r:id="rId11"/>
    <p:sldId id="283" r:id="rId12"/>
    <p:sldId id="278" r:id="rId13"/>
    <p:sldId id="270" r:id="rId14"/>
    <p:sldId id="267" r:id="rId15"/>
    <p:sldId id="258" r:id="rId16"/>
    <p:sldId id="266" r:id="rId17"/>
    <p:sldId id="257" r:id="rId18"/>
    <p:sldId id="262" r:id="rId19"/>
    <p:sldId id="269" r:id="rId20"/>
    <p:sldId id="284" r:id="rId21"/>
    <p:sldId id="282" r:id="rId22"/>
    <p:sldId id="289" r:id="rId23"/>
    <p:sldId id="272" r:id="rId24"/>
    <p:sldId id="291" r:id="rId25"/>
    <p:sldId id="292" r:id="rId26"/>
    <p:sldId id="286" r:id="rId27"/>
    <p:sldId id="287" r:id="rId28"/>
    <p:sldId id="259" r:id="rId29"/>
    <p:sldId id="288" r:id="rId30"/>
    <p:sldId id="285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33"/>
    <a:srgbClr val="FF00FF"/>
    <a:srgbClr val="4D4D4D"/>
    <a:srgbClr val="FF9900"/>
    <a:srgbClr val="A50021"/>
    <a:srgbClr val="008000"/>
    <a:srgbClr val="00CC00"/>
    <a:srgbClr val="0000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5" autoAdjust="0"/>
    <p:restoredTop sz="94708" autoAdjust="0"/>
  </p:normalViewPr>
  <p:slideViewPr>
    <p:cSldViewPr>
      <p:cViewPr>
        <p:scale>
          <a:sx n="46" d="100"/>
          <a:sy n="46" d="100"/>
        </p:scale>
        <p:origin x="-1770" y="-12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2" d="100"/>
        <a:sy n="32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F67A35D-7AF6-4875-ABA4-F1263CB15E2D}" type="doc">
      <dgm:prSet loTypeId="urn:microsoft.com/office/officeart/2005/8/layout/hProcess7" loCatId="list" qsTypeId="urn:microsoft.com/office/officeart/2005/8/quickstyle/3d2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6888DACB-8091-4241-8633-4ADCA9329D4B}">
      <dgm:prSet phldrT="[Текст]"/>
      <dgm:spPr/>
      <dgm:t>
        <a:bodyPr/>
        <a:lstStyle/>
        <a:p>
          <a:r>
            <a:rPr lang="en-US" dirty="0" smtClean="0"/>
            <a:t>-</a:t>
          </a:r>
          <a:endParaRPr lang="ru-RU" dirty="0"/>
        </a:p>
      </dgm:t>
    </dgm:pt>
    <dgm:pt modelId="{3D9289DE-96AB-43A0-B75A-4D4D021019CE}" type="parTrans" cxnId="{CA63A14C-8BC4-46B5-B9B6-6F3644AABB03}">
      <dgm:prSet/>
      <dgm:spPr/>
      <dgm:t>
        <a:bodyPr/>
        <a:lstStyle/>
        <a:p>
          <a:endParaRPr lang="ru-RU"/>
        </a:p>
      </dgm:t>
    </dgm:pt>
    <dgm:pt modelId="{9BE53AC3-A24F-4ABA-8D28-B99E9A8658DD}" type="sibTrans" cxnId="{CA63A14C-8BC4-46B5-B9B6-6F3644AABB03}">
      <dgm:prSet/>
      <dgm:spPr/>
      <dgm:t>
        <a:bodyPr/>
        <a:lstStyle/>
        <a:p>
          <a:endParaRPr lang="ru-RU"/>
        </a:p>
      </dgm:t>
    </dgm:pt>
    <dgm:pt modelId="{7E02525A-0E74-41F9-AFD9-008DD0D3E8ED}">
      <dgm:prSet phldrT="[Текст]" custT="1"/>
      <dgm:spPr/>
      <dgm:t>
        <a:bodyPr/>
        <a:lstStyle/>
        <a:p>
          <a:pPr algn="ctr"/>
          <a:r>
            <a:rPr lang="ru-RU" sz="3700" b="1" u="sng" dirty="0" smtClean="0"/>
            <a:t>Презентация:</a:t>
          </a:r>
        </a:p>
        <a:p>
          <a:pPr algn="l"/>
          <a:r>
            <a:rPr lang="ru-RU" sz="3700" b="1" i="1" dirty="0" smtClean="0"/>
            <a:t>Возникновение жизни на Земле.</a:t>
          </a:r>
        </a:p>
        <a:p>
          <a:pPr algn="l"/>
          <a:r>
            <a:rPr lang="ru-RU" sz="3700" dirty="0" smtClean="0"/>
            <a:t>10 класс.</a:t>
          </a:r>
        </a:p>
        <a:p>
          <a:pPr algn="ctr"/>
          <a:r>
            <a:rPr lang="ru-RU" sz="1600" b="1" u="sng" dirty="0" smtClean="0"/>
            <a:t>Автор:</a:t>
          </a:r>
        </a:p>
        <a:p>
          <a:pPr algn="ctr"/>
          <a:r>
            <a:rPr lang="ru-RU" sz="1600" dirty="0" smtClean="0"/>
            <a:t> </a:t>
          </a:r>
          <a:r>
            <a:rPr lang="ru-RU" sz="1600" b="1" i="1" dirty="0" smtClean="0"/>
            <a:t>Исламова М.Ф.</a:t>
          </a:r>
        </a:p>
        <a:p>
          <a:pPr algn="ctr"/>
          <a:r>
            <a:rPr lang="ru-RU" sz="1600" dirty="0" smtClean="0"/>
            <a:t>Гимназия 6.</a:t>
          </a:r>
        </a:p>
        <a:p>
          <a:pPr algn="ctr"/>
          <a:r>
            <a:rPr lang="ru-RU" sz="1600" dirty="0" smtClean="0"/>
            <a:t>2009 год</a:t>
          </a:r>
        </a:p>
        <a:p>
          <a:pPr algn="l"/>
          <a:endParaRPr lang="ru-RU" sz="3700" dirty="0"/>
        </a:p>
      </dgm:t>
    </dgm:pt>
    <dgm:pt modelId="{352F2D10-6A77-4B8E-91E5-94B9318EF87A}" type="parTrans" cxnId="{0EEE664A-085E-4B15-86EE-FB5699F5707A}">
      <dgm:prSet/>
      <dgm:spPr/>
      <dgm:t>
        <a:bodyPr/>
        <a:lstStyle/>
        <a:p>
          <a:endParaRPr lang="ru-RU"/>
        </a:p>
      </dgm:t>
    </dgm:pt>
    <dgm:pt modelId="{D76059B0-E894-4809-9013-83DE7C35A6B4}" type="sibTrans" cxnId="{0EEE664A-085E-4B15-86EE-FB5699F5707A}">
      <dgm:prSet/>
      <dgm:spPr/>
      <dgm:t>
        <a:bodyPr/>
        <a:lstStyle/>
        <a:p>
          <a:endParaRPr lang="ru-RU"/>
        </a:p>
      </dgm:t>
    </dgm:pt>
    <dgm:pt modelId="{8EBE0094-E261-4CA2-B76F-32FAA4B564E0}" type="pres">
      <dgm:prSet presAssocID="{5F67A35D-7AF6-4875-ABA4-F1263CB15E2D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29C8EE4-BFE6-4402-87CD-BB7DE1F18F2F}" type="pres">
      <dgm:prSet presAssocID="{6888DACB-8091-4241-8633-4ADCA9329D4B}" presName="compositeNode" presStyleCnt="0">
        <dgm:presLayoutVars>
          <dgm:bulletEnabled val="1"/>
        </dgm:presLayoutVars>
      </dgm:prSet>
      <dgm:spPr/>
    </dgm:pt>
    <dgm:pt modelId="{513C39FD-FDA0-4CDB-8523-5FD8F9D9C69D}" type="pres">
      <dgm:prSet presAssocID="{6888DACB-8091-4241-8633-4ADCA9329D4B}" presName="bgRect" presStyleLbl="node1" presStyleIdx="0" presStyleCnt="1" custLinFactNeighborX="-486" custLinFactNeighborY="401"/>
      <dgm:spPr/>
      <dgm:t>
        <a:bodyPr/>
        <a:lstStyle/>
        <a:p>
          <a:endParaRPr lang="ru-RU"/>
        </a:p>
      </dgm:t>
    </dgm:pt>
    <dgm:pt modelId="{9C83AAFC-DAE6-48FB-8DA8-3DFE753C7E29}" type="pres">
      <dgm:prSet presAssocID="{6888DACB-8091-4241-8633-4ADCA9329D4B}" presName="parentNode" presStyleLbl="node1" presStyleIdx="0" presStyleCnt="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81477F-EF34-4DEA-9E59-105BA00372BA}" type="pres">
      <dgm:prSet presAssocID="{6888DACB-8091-4241-8633-4ADCA9329D4B}" presName="childNode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EEE664A-085E-4B15-86EE-FB5699F5707A}" srcId="{6888DACB-8091-4241-8633-4ADCA9329D4B}" destId="{7E02525A-0E74-41F9-AFD9-008DD0D3E8ED}" srcOrd="0" destOrd="0" parTransId="{352F2D10-6A77-4B8E-91E5-94B9318EF87A}" sibTransId="{D76059B0-E894-4809-9013-83DE7C35A6B4}"/>
    <dgm:cxn modelId="{CA63A14C-8BC4-46B5-B9B6-6F3644AABB03}" srcId="{5F67A35D-7AF6-4875-ABA4-F1263CB15E2D}" destId="{6888DACB-8091-4241-8633-4ADCA9329D4B}" srcOrd="0" destOrd="0" parTransId="{3D9289DE-96AB-43A0-B75A-4D4D021019CE}" sibTransId="{9BE53AC3-A24F-4ABA-8D28-B99E9A8658DD}"/>
    <dgm:cxn modelId="{EF2AA249-95BC-488C-8468-C262FE2B26F4}" type="presOf" srcId="{5F67A35D-7AF6-4875-ABA4-F1263CB15E2D}" destId="{8EBE0094-E261-4CA2-B76F-32FAA4B564E0}" srcOrd="0" destOrd="0" presId="urn:microsoft.com/office/officeart/2005/8/layout/hProcess7"/>
    <dgm:cxn modelId="{5FF4F371-0A9B-4B72-8DD1-0A4D0F360B9D}" type="presOf" srcId="{6888DACB-8091-4241-8633-4ADCA9329D4B}" destId="{9C83AAFC-DAE6-48FB-8DA8-3DFE753C7E29}" srcOrd="1" destOrd="0" presId="urn:microsoft.com/office/officeart/2005/8/layout/hProcess7"/>
    <dgm:cxn modelId="{F2A91CCD-4AF2-4EFD-9DF7-B3A8E7795157}" type="presOf" srcId="{7E02525A-0E74-41F9-AFD9-008DD0D3E8ED}" destId="{EF81477F-EF34-4DEA-9E59-105BA00372BA}" srcOrd="0" destOrd="0" presId="urn:microsoft.com/office/officeart/2005/8/layout/hProcess7"/>
    <dgm:cxn modelId="{D3D5C19A-FBF9-41E5-BA96-9AF708F4169A}" type="presOf" srcId="{6888DACB-8091-4241-8633-4ADCA9329D4B}" destId="{513C39FD-FDA0-4CDB-8523-5FD8F9D9C69D}" srcOrd="0" destOrd="0" presId="urn:microsoft.com/office/officeart/2005/8/layout/hProcess7"/>
    <dgm:cxn modelId="{E1F626BF-7E34-4255-8F6D-59FB03CB644C}" type="presParOf" srcId="{8EBE0094-E261-4CA2-B76F-32FAA4B564E0}" destId="{A29C8EE4-BFE6-4402-87CD-BB7DE1F18F2F}" srcOrd="0" destOrd="0" presId="urn:microsoft.com/office/officeart/2005/8/layout/hProcess7"/>
    <dgm:cxn modelId="{28A64183-9D35-494A-8B92-5211BD60D556}" type="presParOf" srcId="{A29C8EE4-BFE6-4402-87CD-BB7DE1F18F2F}" destId="{513C39FD-FDA0-4CDB-8523-5FD8F9D9C69D}" srcOrd="0" destOrd="0" presId="urn:microsoft.com/office/officeart/2005/8/layout/hProcess7"/>
    <dgm:cxn modelId="{55E43387-E837-479A-B9A7-63E404E2468C}" type="presParOf" srcId="{A29C8EE4-BFE6-4402-87CD-BB7DE1F18F2F}" destId="{9C83AAFC-DAE6-48FB-8DA8-3DFE753C7E29}" srcOrd="1" destOrd="0" presId="urn:microsoft.com/office/officeart/2005/8/layout/hProcess7"/>
    <dgm:cxn modelId="{3065FA91-DEEC-44E1-BF0C-0B9426B430A3}" type="presParOf" srcId="{A29C8EE4-BFE6-4402-87CD-BB7DE1F18F2F}" destId="{EF81477F-EF34-4DEA-9E59-105BA00372BA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13C39FD-FDA0-4CDB-8523-5FD8F9D9C69D}">
      <dsp:nvSpPr>
        <dsp:cNvPr id="0" name=""/>
        <dsp:cNvSpPr/>
      </dsp:nvSpPr>
      <dsp:spPr>
        <a:xfrm>
          <a:off x="0" y="0"/>
          <a:ext cx="8136904" cy="5546920"/>
        </a:xfrm>
        <a:prstGeom prst="roundRect">
          <a:avLst>
            <a:gd name="adj" fmla="val 5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222885" rIns="288925" bIns="0" numCol="1" spcCol="1270" anchor="t" anchorCtr="0">
          <a:noAutofit/>
        </a:bodyPr>
        <a:lstStyle/>
        <a:p>
          <a:pPr lvl="0" algn="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500" kern="1200" dirty="0" smtClean="0"/>
            <a:t>-</a:t>
          </a:r>
          <a:endParaRPr lang="ru-RU" sz="6500" kern="1200" dirty="0"/>
        </a:p>
      </dsp:txBody>
      <dsp:txXfrm rot="16200000">
        <a:off x="-1460546" y="1460546"/>
        <a:ext cx="4548474" cy="1627380"/>
      </dsp:txXfrm>
    </dsp:sp>
    <dsp:sp modelId="{EF81477F-EF34-4DEA-9E59-105BA00372BA}">
      <dsp:nvSpPr>
        <dsp:cNvPr id="0" name=""/>
        <dsp:cNvSpPr/>
      </dsp:nvSpPr>
      <dsp:spPr>
        <a:xfrm>
          <a:off x="1627380" y="0"/>
          <a:ext cx="6061993" cy="5546920"/>
        </a:xfrm>
        <a:prstGeom prst="rect">
          <a:avLst/>
        </a:prstGeom>
        <a:noFill/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126873" rIns="0" bIns="0" numCol="1" spcCol="1270" anchor="t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u="sng" kern="1200" dirty="0" smtClean="0"/>
            <a:t>Презентация:</a:t>
          </a:r>
        </a:p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i="1" kern="1200" dirty="0" smtClean="0"/>
            <a:t>Возникновение жизни на Земле.</a:t>
          </a:r>
        </a:p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kern="1200" dirty="0" smtClean="0"/>
            <a:t>10 класс.</a:t>
          </a:r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/>
            <a:t>Автор:</a:t>
          </a:r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 </a:t>
          </a:r>
          <a:r>
            <a:rPr lang="ru-RU" sz="1600" b="1" i="1" kern="1200" dirty="0" smtClean="0"/>
            <a:t>Исламова М.Ф.</a:t>
          </a:r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Гимназия 6.</a:t>
          </a:r>
        </a:p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2009 год</a:t>
          </a:r>
        </a:p>
        <a:p>
          <a:pPr lvl="0" algn="l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700" kern="1200" dirty="0"/>
        </a:p>
      </dsp:txBody>
      <dsp:txXfrm>
        <a:off x="1627380" y="0"/>
        <a:ext cx="6061993" cy="554692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presOf axis="self"/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E1F3C1-5526-4B8D-9990-8BCA22CD55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351DCBC-D45A-4B3F-ABC2-EBA66623B1B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8F92E-6406-4274-B084-80A5383C0C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96E233-63EF-464C-907F-211BECC9DE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52EB64-D0BA-4599-8206-E15EF8B57E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C028E6-2785-4BFD-9C50-F710D17C5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B4B708-5956-4692-A87D-166BF8FCD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E43BAA-E57D-4A01-B687-41CD62B7E3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C304C4-1556-412E-BE9B-7A19B47CB7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D7D73-0DB5-43C7-A419-1A31C15801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3B73FA-1997-47D2-9B3C-C7E2633038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303AD70D-4B67-4DEC-8970-868FAB2B03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642910" y="1025352"/>
          <a:ext cx="8136904" cy="5546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" name="Picture 5" descr="{4F7FAD9B-B56D-43D2-B15A-B0E75A00A92A}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28662" y="3714752"/>
            <a:ext cx="3440312" cy="2716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619250" y="620713"/>
            <a:ext cx="51847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lum bright="-12000" contrast="64000"/>
          </a:blip>
          <a:srcRect/>
          <a:stretch>
            <a:fillRect/>
          </a:stretch>
        </p:blipFill>
        <p:spPr bwMode="auto">
          <a:xfrm>
            <a:off x="0" y="115888"/>
            <a:ext cx="9144000" cy="6381750"/>
          </a:xfrm>
          <a:prstGeom prst="rect">
            <a:avLst/>
          </a:prstGeom>
          <a:noFill/>
          <a:ln w="76200" cmpd="tri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8196" name="PubTriangle"/>
          <p:cNvSpPr>
            <a:spLocks noEditPoints="1" noChangeArrowheads="1"/>
          </p:cNvSpPr>
          <p:nvPr/>
        </p:nvSpPr>
        <p:spPr bwMode="auto">
          <a:xfrm rot="2121770">
            <a:off x="1692275" y="2276475"/>
            <a:ext cx="576263" cy="769938"/>
          </a:xfrm>
          <a:custGeom>
            <a:avLst/>
            <a:gdLst>
              <a:gd name="G0" fmla="+- 0 0 0"/>
              <a:gd name="G1" fmla="*/ 10800 1 2"/>
              <a:gd name="G2" fmla="*/ G1 10800 21600"/>
              <a:gd name="G3" fmla="+- 10800 0 G2"/>
              <a:gd name="G4" fmla="+- 10800 0 0"/>
              <a:gd name="G5" fmla="+- G1 10800 0"/>
              <a:gd name="G6" fmla="*/ 10800 1 2"/>
              <a:gd name="G7" fmla="+- 10800 0 0"/>
              <a:gd name="G8" fmla="+- G2 G6 G1"/>
              <a:gd name="G9" fmla="+- G8 10800 0"/>
              <a:gd name="G10" fmla="+- G6 10800 0"/>
              <a:gd name="T0" fmla="*/ 10800 w 21600"/>
              <a:gd name="T1" fmla="*/ 0 h 21600"/>
              <a:gd name="T2" fmla="*/ 5400 w 21600"/>
              <a:gd name="T3" fmla="*/ 10800 h 21600"/>
              <a:gd name="T4" fmla="*/ 0 w 21600"/>
              <a:gd name="T5" fmla="*/ 21600 h 21600"/>
              <a:gd name="T6" fmla="*/ 10800 w 21600"/>
              <a:gd name="T7" fmla="*/ 16200 h 21600"/>
              <a:gd name="T8" fmla="*/ 21600 w 21600"/>
              <a:gd name="T9" fmla="*/ 10800 h 21600"/>
              <a:gd name="T10" fmla="*/ 16200 w 21600"/>
              <a:gd name="T11" fmla="*/ 5400 h 21600"/>
              <a:gd name="T12" fmla="*/ G3 w 21600"/>
              <a:gd name="T13" fmla="*/ G6 h 21600"/>
              <a:gd name="T14" fmla="*/ G5 w 21600"/>
              <a:gd name="T15" fmla="*/ G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0" y="21600"/>
                </a:lnTo>
                <a:lnTo>
                  <a:pt x="21600" y="10800"/>
                </a:lnTo>
                <a:close/>
              </a:path>
            </a:pathLst>
          </a:custGeom>
          <a:solidFill>
            <a:srgbClr val="0000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>
              <a:solidFill>
                <a:srgbClr val="A50021"/>
              </a:solidFill>
            </a:endParaRPr>
          </a:p>
        </p:txBody>
      </p:sp>
      <p:sp>
        <p:nvSpPr>
          <p:cNvPr id="8197" name="PubTriangle"/>
          <p:cNvSpPr>
            <a:spLocks noEditPoints="1" noChangeArrowheads="1"/>
          </p:cNvSpPr>
          <p:nvPr/>
        </p:nvSpPr>
        <p:spPr bwMode="auto">
          <a:xfrm rot="2180998">
            <a:off x="1331913" y="3213100"/>
            <a:ext cx="576262" cy="769938"/>
          </a:xfrm>
          <a:custGeom>
            <a:avLst/>
            <a:gdLst>
              <a:gd name="G0" fmla="+- 0 0 0"/>
              <a:gd name="G1" fmla="*/ 10800 1 2"/>
              <a:gd name="G2" fmla="*/ G1 10800 21600"/>
              <a:gd name="G3" fmla="+- 10800 0 G2"/>
              <a:gd name="G4" fmla="+- 10800 0 0"/>
              <a:gd name="G5" fmla="+- G1 10800 0"/>
              <a:gd name="G6" fmla="*/ 10800 1 2"/>
              <a:gd name="G7" fmla="+- 10800 0 0"/>
              <a:gd name="G8" fmla="+- G2 G6 G1"/>
              <a:gd name="G9" fmla="+- G8 10800 0"/>
              <a:gd name="G10" fmla="+- G6 10800 0"/>
              <a:gd name="T0" fmla="*/ 10800 w 21600"/>
              <a:gd name="T1" fmla="*/ 0 h 21600"/>
              <a:gd name="T2" fmla="*/ 5400 w 21600"/>
              <a:gd name="T3" fmla="*/ 10800 h 21600"/>
              <a:gd name="T4" fmla="*/ 0 w 21600"/>
              <a:gd name="T5" fmla="*/ 21600 h 21600"/>
              <a:gd name="T6" fmla="*/ 10800 w 21600"/>
              <a:gd name="T7" fmla="*/ 16200 h 21600"/>
              <a:gd name="T8" fmla="*/ 21600 w 21600"/>
              <a:gd name="T9" fmla="*/ 10800 h 21600"/>
              <a:gd name="T10" fmla="*/ 16200 w 21600"/>
              <a:gd name="T11" fmla="*/ 5400 h 21600"/>
              <a:gd name="T12" fmla="*/ G3 w 21600"/>
              <a:gd name="T13" fmla="*/ G6 h 21600"/>
              <a:gd name="T14" fmla="*/ G5 w 21600"/>
              <a:gd name="T15" fmla="*/ G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0" y="21600"/>
                </a:lnTo>
                <a:lnTo>
                  <a:pt x="21600" y="10800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198" name="PubTriangle"/>
          <p:cNvSpPr>
            <a:spLocks noEditPoints="1" noChangeArrowheads="1"/>
          </p:cNvSpPr>
          <p:nvPr/>
        </p:nvSpPr>
        <p:spPr bwMode="auto">
          <a:xfrm rot="1899814">
            <a:off x="2051050" y="3644900"/>
            <a:ext cx="576263" cy="769938"/>
          </a:xfrm>
          <a:custGeom>
            <a:avLst/>
            <a:gdLst>
              <a:gd name="G0" fmla="+- 0 0 0"/>
              <a:gd name="G1" fmla="*/ 10800 1 2"/>
              <a:gd name="G2" fmla="*/ G1 10800 21600"/>
              <a:gd name="G3" fmla="+- 10800 0 G2"/>
              <a:gd name="G4" fmla="+- 10800 0 0"/>
              <a:gd name="G5" fmla="+- G1 10800 0"/>
              <a:gd name="G6" fmla="*/ 10800 1 2"/>
              <a:gd name="G7" fmla="+- 10800 0 0"/>
              <a:gd name="G8" fmla="+- G2 G6 G1"/>
              <a:gd name="G9" fmla="+- G8 10800 0"/>
              <a:gd name="G10" fmla="+- G6 10800 0"/>
              <a:gd name="T0" fmla="*/ 10800 w 21600"/>
              <a:gd name="T1" fmla="*/ 0 h 21600"/>
              <a:gd name="T2" fmla="*/ 5400 w 21600"/>
              <a:gd name="T3" fmla="*/ 10800 h 21600"/>
              <a:gd name="T4" fmla="*/ 0 w 21600"/>
              <a:gd name="T5" fmla="*/ 21600 h 21600"/>
              <a:gd name="T6" fmla="*/ 10800 w 21600"/>
              <a:gd name="T7" fmla="*/ 16200 h 21600"/>
              <a:gd name="T8" fmla="*/ 21600 w 21600"/>
              <a:gd name="T9" fmla="*/ 10800 h 21600"/>
              <a:gd name="T10" fmla="*/ 16200 w 21600"/>
              <a:gd name="T11" fmla="*/ 5400 h 21600"/>
              <a:gd name="T12" fmla="*/ G3 w 21600"/>
              <a:gd name="T13" fmla="*/ G6 h 21600"/>
              <a:gd name="T14" fmla="*/ G5 w 21600"/>
              <a:gd name="T15" fmla="*/ G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0" y="21600"/>
                </a:lnTo>
                <a:lnTo>
                  <a:pt x="21600" y="10800"/>
                </a:lnTo>
                <a:close/>
              </a:path>
            </a:pathLst>
          </a:custGeom>
          <a:solidFill>
            <a:srgbClr val="00FF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199" name="PubTriangle"/>
          <p:cNvSpPr>
            <a:spLocks noEditPoints="1" noChangeArrowheads="1"/>
          </p:cNvSpPr>
          <p:nvPr/>
        </p:nvSpPr>
        <p:spPr bwMode="auto">
          <a:xfrm rot="2187931">
            <a:off x="1835150" y="4581525"/>
            <a:ext cx="576263" cy="769938"/>
          </a:xfrm>
          <a:custGeom>
            <a:avLst/>
            <a:gdLst>
              <a:gd name="G0" fmla="+- 0 0 0"/>
              <a:gd name="G1" fmla="*/ 10800 1 2"/>
              <a:gd name="G2" fmla="*/ G1 10800 21600"/>
              <a:gd name="G3" fmla="+- 10800 0 G2"/>
              <a:gd name="G4" fmla="+- 10800 0 0"/>
              <a:gd name="G5" fmla="+- G1 10800 0"/>
              <a:gd name="G6" fmla="*/ 10800 1 2"/>
              <a:gd name="G7" fmla="+- 10800 0 0"/>
              <a:gd name="G8" fmla="+- G2 G6 G1"/>
              <a:gd name="G9" fmla="+- G8 10800 0"/>
              <a:gd name="G10" fmla="+- G6 10800 0"/>
              <a:gd name="T0" fmla="*/ 10800 w 21600"/>
              <a:gd name="T1" fmla="*/ 0 h 21600"/>
              <a:gd name="T2" fmla="*/ 5400 w 21600"/>
              <a:gd name="T3" fmla="*/ 10800 h 21600"/>
              <a:gd name="T4" fmla="*/ 0 w 21600"/>
              <a:gd name="T5" fmla="*/ 21600 h 21600"/>
              <a:gd name="T6" fmla="*/ 10800 w 21600"/>
              <a:gd name="T7" fmla="*/ 16200 h 21600"/>
              <a:gd name="T8" fmla="*/ 21600 w 21600"/>
              <a:gd name="T9" fmla="*/ 10800 h 21600"/>
              <a:gd name="T10" fmla="*/ 16200 w 21600"/>
              <a:gd name="T11" fmla="*/ 5400 h 21600"/>
              <a:gd name="T12" fmla="*/ G3 w 21600"/>
              <a:gd name="T13" fmla="*/ G6 h 21600"/>
              <a:gd name="T14" fmla="*/ G5 w 21600"/>
              <a:gd name="T15" fmla="*/ G9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0" y="21600"/>
                </a:lnTo>
                <a:lnTo>
                  <a:pt x="21600" y="10800"/>
                </a:lnTo>
                <a:close/>
              </a:path>
            </a:pathLst>
          </a:custGeom>
          <a:solidFill>
            <a:srgbClr val="00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79388" y="1125538"/>
            <a:ext cx="8785225" cy="4656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u="sng">
                <a:latin typeface="Arial Black" pitchFamily="34" charset="0"/>
              </a:rPr>
              <a:t>Если теория дает ответы на вопросы :</a:t>
            </a:r>
          </a:p>
          <a:p>
            <a:endParaRPr lang="ru-RU" sz="2400" u="sng">
              <a:latin typeface="Arial Black" pitchFamily="34" charset="0"/>
            </a:endParaRPr>
          </a:p>
          <a:p>
            <a:pPr>
              <a:buFont typeface="Arial Black" pitchFamily="34" charset="0"/>
              <a:buChar char="!"/>
            </a:pPr>
            <a:r>
              <a:rPr lang="ru-RU" sz="2400">
                <a:latin typeface="Arial Black" pitchFamily="34" charset="0"/>
              </a:rPr>
              <a:t> Как сформировался генетический код</a:t>
            </a:r>
          </a:p>
          <a:p>
            <a:pPr>
              <a:buFont typeface="Arial Black" pitchFamily="34" charset="0"/>
              <a:buChar char="!"/>
            </a:pPr>
            <a:r>
              <a:rPr lang="ru-RU" sz="2400">
                <a:latin typeface="Arial Black" pitchFamily="34" charset="0"/>
              </a:rPr>
              <a:t> Как произошла клетка</a:t>
            </a:r>
          </a:p>
          <a:p>
            <a:pPr>
              <a:buFont typeface="Arial Black" pitchFamily="34" charset="0"/>
              <a:buChar char="!"/>
            </a:pPr>
            <a:r>
              <a:rPr lang="ru-RU" sz="2400">
                <a:latin typeface="Arial Black" pitchFamily="34" charset="0"/>
              </a:rPr>
              <a:t> Как сформировался обмен веществ (метаболизм)</a:t>
            </a:r>
          </a:p>
          <a:p>
            <a:pPr>
              <a:buFont typeface="Arial Black" pitchFamily="34" charset="0"/>
              <a:buChar char="!"/>
            </a:pPr>
            <a:r>
              <a:rPr lang="ru-RU" sz="2400">
                <a:latin typeface="Arial Black" pitchFamily="34" charset="0"/>
              </a:rPr>
              <a:t> Как возникли рост и размножение…</a:t>
            </a:r>
          </a:p>
          <a:p>
            <a:pPr>
              <a:buFont typeface="Arial Black" pitchFamily="34" charset="0"/>
              <a:buNone/>
            </a:pPr>
            <a:endParaRPr lang="ru-RU" sz="2400">
              <a:latin typeface="Arial Black" pitchFamily="34" charset="0"/>
            </a:endParaRPr>
          </a:p>
          <a:p>
            <a:pPr algn="ctr">
              <a:buFont typeface="Arial Black" pitchFamily="34" charset="0"/>
              <a:buNone/>
            </a:pPr>
            <a:r>
              <a:rPr lang="ru-RU" sz="2400">
                <a:latin typeface="Arial Black" pitchFamily="34" charset="0"/>
              </a:rPr>
              <a:t> </a:t>
            </a:r>
            <a:r>
              <a:rPr lang="ru-RU" sz="2400" u="sng">
                <a:latin typeface="Arial Black" pitchFamily="34" charset="0"/>
              </a:rPr>
              <a:t>Следовательно она ближе к истине!</a:t>
            </a:r>
          </a:p>
          <a:p>
            <a:pPr algn="ctr">
              <a:buFont typeface="Arial Black" pitchFamily="34" charset="0"/>
              <a:buNone/>
            </a:pPr>
            <a:r>
              <a:rPr lang="ru-RU" sz="2400" u="sng">
                <a:latin typeface="Arial Black" pitchFamily="34" charset="0"/>
              </a:rPr>
              <a:t> Наука только о естественном происхождении жизни.</a:t>
            </a:r>
          </a:p>
          <a:p>
            <a:pPr algn="ctr">
              <a:spcBef>
                <a:spcPct val="50000"/>
              </a:spcBef>
              <a:buFont typeface="Arial Black" pitchFamily="34" charset="0"/>
              <a:buChar char="!"/>
            </a:pPr>
            <a:endParaRPr lang="ru-RU" sz="2400" u="sng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5" descr="110104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 Box 6"/>
          <p:cNvSpPr txBox="1">
            <a:spLocks noChangeArrowheads="1"/>
          </p:cNvSpPr>
          <p:nvPr/>
        </p:nvSpPr>
        <p:spPr bwMode="auto">
          <a:xfrm>
            <a:off x="539750" y="5445125"/>
            <a:ext cx="45370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latin typeface="Arial Black" pitchFamily="34" charset="0"/>
              </a:rPr>
              <a:t>Возможно, именно так начиналась история Земли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 descr="Ter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Text Box 4"/>
          <p:cNvSpPr txBox="1">
            <a:spLocks noChangeArrowheads="1"/>
          </p:cNvSpPr>
          <p:nvPr/>
        </p:nvSpPr>
        <p:spPr bwMode="auto">
          <a:xfrm>
            <a:off x="2987675" y="404813"/>
            <a:ext cx="201612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14340" name="Text Box 5"/>
          <p:cNvSpPr txBox="1">
            <a:spLocks noChangeArrowheads="1"/>
          </p:cNvSpPr>
          <p:nvPr/>
        </p:nvSpPr>
        <p:spPr bwMode="auto">
          <a:xfrm>
            <a:off x="468313" y="4843463"/>
            <a:ext cx="446405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solidFill>
                  <a:schemeClr val="bg1"/>
                </a:solidFill>
                <a:latin typeface="Arial Black" pitchFamily="34" charset="0"/>
              </a:rPr>
              <a:t>Около 4,5 миллиардов лет назад на Земле уже была жидкая вода, и сложились условия для возникновения сложных органических молекул.      </a:t>
            </a:r>
            <a:br>
              <a:rPr lang="ru-RU">
                <a:solidFill>
                  <a:schemeClr val="bg1"/>
                </a:solidFill>
                <a:latin typeface="Arial Black" pitchFamily="34" charset="0"/>
              </a:rPr>
            </a:br>
            <a:endParaRPr lang="ru-RU">
              <a:solidFill>
                <a:schemeClr val="bg1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в11"/>
          <p:cNvPicPr>
            <a:picLocks noChangeAspect="1" noChangeArrowheads="1"/>
          </p:cNvPicPr>
          <p:nvPr/>
        </p:nvPicPr>
        <p:blipFill>
          <a:blip r:embed="rId2" cstate="print">
            <a:lum bright="-32000" contrast="60000"/>
          </a:blip>
          <a:srcRect/>
          <a:stretch>
            <a:fillRect/>
          </a:stretch>
        </p:blipFill>
        <p:spPr bwMode="auto">
          <a:xfrm>
            <a:off x="34925" y="0"/>
            <a:ext cx="9036050" cy="6858000"/>
          </a:xfrm>
          <a:prstGeom prst="rect">
            <a:avLst/>
          </a:prstGeom>
          <a:noFill/>
          <a:ln w="76200" cmpd="tri">
            <a:solidFill>
              <a:srgbClr val="0000FF"/>
            </a:solidFill>
            <a:miter lim="800000"/>
            <a:headEnd/>
            <a:tailEnd/>
          </a:ln>
        </p:spPr>
      </p:pic>
      <p:pic>
        <p:nvPicPr>
          <p:cNvPr id="15363" name="Picture 3" descr="02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4797425"/>
            <a:ext cx="1806575" cy="182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3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85075" y="4868863"/>
            <a:ext cx="1276350" cy="162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&quot;Земля в период зарождения жизни&quot;&#10;&#10;Спустя миллиард лет после образования Земля начала постепенно остывать. Из-за интенсивного извержения вулканов над ее поверхностью стали накапливаться различные газы. Они и составили основу первичной атмосферы Земли. Кроме того, конденсация водяных паров привела к образованию океанов. Именно в таких условиях на нашей планете зародилась жизнь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4"/>
          <p:cNvSpPr>
            <a:spLocks noChangeArrowheads="1"/>
          </p:cNvSpPr>
          <p:nvPr/>
        </p:nvSpPr>
        <p:spPr bwMode="auto">
          <a:xfrm>
            <a:off x="3608388" y="333375"/>
            <a:ext cx="5427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2000">
                <a:solidFill>
                  <a:schemeClr val="bg1"/>
                </a:solidFill>
                <a:latin typeface="Arial Black" pitchFamily="34" charset="0"/>
              </a:rPr>
              <a:t>Земля в период зарождения жизни</a:t>
            </a:r>
            <a:r>
              <a:rPr lang="ru-RU" sz="2400">
                <a:latin typeface="Arial Black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395288" y="620713"/>
            <a:ext cx="8280400" cy="5586412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600" b="1" u="sng">
                <a:solidFill>
                  <a:schemeClr val="bg1"/>
                </a:solidFill>
              </a:rPr>
              <a:t>Абиотические условия Земли, определяющие существование жизни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Ì"/>
            </a:pPr>
            <a:r>
              <a:rPr lang="ru-RU" sz="2800">
                <a:solidFill>
                  <a:schemeClr val="bg1"/>
                </a:solidFill>
                <a:latin typeface="Arial Black" pitchFamily="34" charset="0"/>
              </a:rPr>
              <a:t>  Определенная концентрация кислорода и углекислого газа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Ì"/>
            </a:pPr>
            <a:r>
              <a:rPr lang="ru-RU" sz="2800">
                <a:solidFill>
                  <a:schemeClr val="bg1"/>
                </a:solidFill>
                <a:latin typeface="Arial Black" pitchFamily="34" charset="0"/>
              </a:rPr>
              <a:t>  </a:t>
            </a:r>
            <a:r>
              <a:rPr lang="ru-RU" sz="2800" u="sng">
                <a:solidFill>
                  <a:schemeClr val="bg1"/>
                </a:solidFill>
                <a:latin typeface="Arial Black" pitchFamily="34" charset="0"/>
              </a:rPr>
              <a:t>Достаточное количество жидкой воды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Ì"/>
            </a:pPr>
            <a:r>
              <a:rPr lang="ru-RU" sz="2800">
                <a:solidFill>
                  <a:schemeClr val="bg1"/>
                </a:solidFill>
                <a:latin typeface="Arial Black" pitchFamily="34" charset="0"/>
              </a:rPr>
              <a:t>  Благоприятные температуры</a:t>
            </a:r>
          </a:p>
          <a:p>
            <a:pPr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Ì"/>
            </a:pPr>
            <a:r>
              <a:rPr lang="ru-RU" sz="2800">
                <a:solidFill>
                  <a:schemeClr val="bg1"/>
                </a:solidFill>
                <a:latin typeface="Arial Black" pitchFamily="34" charset="0"/>
              </a:rPr>
              <a:t>  Прожиточный минимум минеральных веществ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{2136CFE4-3C76-414C-ADF7-764D3887DB62}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52525" y="0"/>
            <a:ext cx="6804025" cy="680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05"/>
          <p:cNvPicPr>
            <a:picLocks noChangeAspect="1" noChangeArrowheads="1"/>
          </p:cNvPicPr>
          <p:nvPr/>
        </p:nvPicPr>
        <p:blipFill>
          <a:blip r:embed="rId2" cstate="print">
            <a:lum bright="6000" contrast="46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r01_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765175"/>
            <a:ext cx="1363663" cy="148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179388" y="447675"/>
            <a:ext cx="8713787" cy="586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 algn="ctr"/>
            <a:r>
              <a:rPr lang="ru-RU">
                <a:latin typeface="Arial Black" pitchFamily="34" charset="0"/>
              </a:rPr>
              <a:t>Около трех с половиной миллиардов   лет назад на Земле возникли живые организмы, обладающие набором следующих свойств, отличающих живое от неживого:  </a:t>
            </a:r>
          </a:p>
          <a:p>
            <a:pPr marL="342900" indent="-342900" algn="ctr"/>
            <a:r>
              <a:rPr lang="ru-RU">
                <a:latin typeface="Arial Black" pitchFamily="34" charset="0"/>
              </a:rPr>
              <a:t>  </a:t>
            </a:r>
          </a:p>
          <a:p>
            <a:pPr marL="342900" indent="-342900">
              <a:buFont typeface="Wingdings" pitchFamily="2" charset="2"/>
              <a:buChar char="S"/>
            </a:pPr>
            <a:r>
              <a:rPr lang="ru-RU" b="1" i="1">
                <a:latin typeface="Arial Black" pitchFamily="34" charset="0"/>
              </a:rPr>
              <a:t>  </a:t>
            </a:r>
            <a:r>
              <a:rPr lang="ru-RU">
                <a:latin typeface="Arial Black" pitchFamily="34" charset="0"/>
              </a:rPr>
              <a:t>Единство химического состава.  </a:t>
            </a:r>
          </a:p>
          <a:p>
            <a:pPr marL="342900" indent="-342900">
              <a:buFont typeface="Wingdings" pitchFamily="2" charset="2"/>
              <a:buChar char="S"/>
            </a:pPr>
            <a:r>
              <a:rPr lang="ru-RU">
                <a:latin typeface="Arial Black" pitchFamily="34" charset="0"/>
              </a:rPr>
              <a:t>  Способность к обмену веществ с окружающей средой.  </a:t>
            </a:r>
          </a:p>
          <a:p>
            <a:pPr marL="342900" indent="-342900">
              <a:buFont typeface="Wingdings" pitchFamily="2" charset="2"/>
              <a:buChar char="S"/>
            </a:pPr>
            <a:r>
              <a:rPr lang="ru-RU">
                <a:latin typeface="Arial Black" pitchFamily="34" charset="0"/>
              </a:rPr>
              <a:t>  Способность к размножению, самовоспроизведению.  </a:t>
            </a:r>
          </a:p>
          <a:p>
            <a:pPr marL="342900" indent="-342900">
              <a:buFont typeface="Wingdings" pitchFamily="2" charset="2"/>
              <a:buChar char="S"/>
            </a:pPr>
            <a:r>
              <a:rPr lang="ru-RU">
                <a:latin typeface="Arial Black" pitchFamily="34" charset="0"/>
              </a:rPr>
              <a:t>  Наследственность.  </a:t>
            </a:r>
          </a:p>
          <a:p>
            <a:pPr marL="342900" indent="-342900">
              <a:buFont typeface="Wingdings" pitchFamily="2" charset="2"/>
              <a:buChar char="S"/>
            </a:pPr>
            <a:r>
              <a:rPr lang="ru-RU">
                <a:latin typeface="Arial Black" pitchFamily="34" charset="0"/>
              </a:rPr>
              <a:t>  Изменчивость.  </a:t>
            </a:r>
          </a:p>
          <a:p>
            <a:pPr marL="342900" indent="-342900">
              <a:buFont typeface="Wingdings" pitchFamily="2" charset="2"/>
              <a:buChar char="S"/>
            </a:pPr>
            <a:r>
              <a:rPr lang="ru-RU">
                <a:latin typeface="Arial Black" pitchFamily="34" charset="0"/>
              </a:rPr>
              <a:t>  Рост и развитие.  </a:t>
            </a:r>
          </a:p>
          <a:p>
            <a:pPr marL="342900" indent="-342900">
              <a:buFont typeface="Wingdings" pitchFamily="2" charset="2"/>
              <a:buChar char="S"/>
            </a:pPr>
            <a:r>
              <a:rPr lang="ru-RU">
                <a:latin typeface="Arial Black" pitchFamily="34" charset="0"/>
              </a:rPr>
              <a:t>  Раздражимость.  </a:t>
            </a:r>
          </a:p>
          <a:p>
            <a:pPr marL="342900" indent="-342900">
              <a:buFont typeface="Wingdings" pitchFamily="2" charset="2"/>
              <a:buChar char="S"/>
            </a:pPr>
            <a:r>
              <a:rPr lang="ru-RU">
                <a:latin typeface="Arial Black" pitchFamily="34" charset="0"/>
              </a:rPr>
              <a:t>  Дискретность.  </a:t>
            </a:r>
          </a:p>
          <a:p>
            <a:pPr marL="342900" indent="-342900">
              <a:buFont typeface="Wingdings" pitchFamily="2" charset="2"/>
              <a:buChar char="S"/>
            </a:pPr>
            <a:r>
              <a:rPr lang="ru-RU">
                <a:latin typeface="Arial Black" pitchFamily="34" charset="0"/>
              </a:rPr>
              <a:t>  Способность к саморегуляции.  </a:t>
            </a:r>
          </a:p>
          <a:p>
            <a:pPr marL="342900" indent="-342900">
              <a:buFont typeface="Wingdings" pitchFamily="2" charset="2"/>
              <a:buChar char="S"/>
            </a:pPr>
            <a:r>
              <a:rPr lang="ru-RU">
                <a:latin typeface="Arial Black" pitchFamily="34" charset="0"/>
              </a:rPr>
              <a:t>  Ритмичность.  </a:t>
            </a:r>
          </a:p>
          <a:p>
            <a:pPr marL="342900" indent="-342900">
              <a:buFont typeface="Wingdings" pitchFamily="2" charset="2"/>
              <a:buChar char="S"/>
            </a:pPr>
            <a:r>
              <a:rPr lang="ru-RU">
                <a:latin typeface="Arial Black" pitchFamily="34" charset="0"/>
              </a:rPr>
              <a:t>  Энергозависимость.  </a:t>
            </a:r>
          </a:p>
          <a:p>
            <a:pPr marL="342900" indent="-342900" algn="ctr">
              <a:spcBef>
                <a:spcPct val="50000"/>
              </a:spcBef>
            </a:pPr>
            <a:r>
              <a:rPr lang="ru-RU">
                <a:latin typeface="Arial Black" pitchFamily="34" charset="0"/>
              </a:rPr>
              <a:t>Общим для всех живых организмов, начиная от одноклеточных водорослей и кончая человеком, является </a:t>
            </a:r>
          </a:p>
          <a:p>
            <a:pPr marL="342900" indent="-342900" algn="ctr">
              <a:spcBef>
                <a:spcPct val="50000"/>
              </a:spcBef>
            </a:pPr>
            <a:r>
              <a:rPr lang="ru-RU" u="sng">
                <a:latin typeface="Arial Black" pitchFamily="34" charset="0"/>
              </a:rPr>
              <a:t>единый механизм передачи наследственности через двойную спираль ДНК с помощью РНК, с единым вариантом генетического кода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ext Box 6"/>
          <p:cNvSpPr txBox="1">
            <a:spLocks noChangeArrowheads="1"/>
          </p:cNvSpPr>
          <p:nvPr/>
        </p:nvSpPr>
        <p:spPr bwMode="auto">
          <a:xfrm>
            <a:off x="468313" y="1341438"/>
            <a:ext cx="8351837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 b="1" u="sng"/>
              <a:t>Вы узнаете:</a:t>
            </a:r>
          </a:p>
          <a:p>
            <a:pPr>
              <a:spcBef>
                <a:spcPct val="50000"/>
              </a:spcBef>
              <a:buFont typeface="Wingdings" pitchFamily="2" charset="2"/>
              <a:buChar char="&amp;"/>
            </a:pPr>
            <a:r>
              <a:rPr lang="ru-RU" sz="2000">
                <a:latin typeface="Arial Black" pitchFamily="34" charset="0"/>
              </a:rPr>
              <a:t>Что думают сегодня о происхождении жизни. </a:t>
            </a:r>
          </a:p>
          <a:p>
            <a:pPr>
              <a:spcBef>
                <a:spcPct val="50000"/>
              </a:spcBef>
              <a:buFont typeface="Wingdings" pitchFamily="2" charset="2"/>
              <a:buChar char="&amp;"/>
            </a:pPr>
            <a:r>
              <a:rPr lang="ru-RU" sz="2000">
                <a:latin typeface="Arial Black" pitchFamily="34" charset="0"/>
              </a:rPr>
              <a:t>Что отличает живое от неживого? </a:t>
            </a:r>
          </a:p>
          <a:p>
            <a:pPr>
              <a:buFont typeface="Wingdings" pitchFamily="2" charset="2"/>
              <a:buChar char="&amp;"/>
            </a:pPr>
            <a:r>
              <a:rPr lang="ru-RU" sz="2000">
                <a:latin typeface="Arial Black" pitchFamily="34" charset="0"/>
              </a:rPr>
              <a:t> Когда и почему на Земле создались условия для возникновения сложных органических молекул? </a:t>
            </a:r>
          </a:p>
          <a:p>
            <a:pPr>
              <a:buFont typeface="Wingdings" pitchFamily="2" charset="2"/>
              <a:buChar char="&amp;"/>
            </a:pPr>
            <a:r>
              <a:rPr lang="ru-RU" sz="2000">
                <a:latin typeface="Arial Black" pitchFamily="34" charset="0"/>
              </a:rPr>
              <a:t>Каким был путь от сложных органических молекул к первым живым клеткам? </a:t>
            </a:r>
          </a:p>
          <a:p>
            <a:pPr>
              <a:buFont typeface="Wingdings" pitchFamily="2" charset="2"/>
              <a:buChar char="&amp;"/>
            </a:pPr>
            <a:r>
              <a:rPr lang="ru-RU" sz="2000">
                <a:latin typeface="Arial Black" pitchFamily="34" charset="0"/>
              </a:rPr>
              <a:t> Что оказывается общим для всех живых организмов на Земле? </a:t>
            </a:r>
          </a:p>
          <a:p>
            <a:pPr>
              <a:buFont typeface="Wingdings" pitchFamily="2" charset="2"/>
              <a:buChar char="&amp;"/>
            </a:pPr>
            <a:r>
              <a:rPr lang="ru-RU" sz="2000">
                <a:latin typeface="Arial Black" pitchFamily="34" charset="0"/>
              </a:rPr>
              <a:t> Что служило источником энергии для первых живых организмов и почему?</a:t>
            </a:r>
          </a:p>
        </p:txBody>
      </p:sp>
      <p:sp>
        <p:nvSpPr>
          <p:cNvPr id="3075" name="Text Box 8"/>
          <p:cNvSpPr txBox="1">
            <a:spLocks noChangeArrowheads="1"/>
          </p:cNvSpPr>
          <p:nvPr/>
        </p:nvSpPr>
        <p:spPr bwMode="auto">
          <a:xfrm>
            <a:off x="2124075" y="4508500"/>
            <a:ext cx="3240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076" name="Text Box 9"/>
          <p:cNvSpPr txBox="1">
            <a:spLocks noChangeArrowheads="1"/>
          </p:cNvSpPr>
          <p:nvPr/>
        </p:nvSpPr>
        <p:spPr bwMode="auto">
          <a:xfrm>
            <a:off x="971550" y="1916113"/>
            <a:ext cx="748823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 descr="cari09"/>
          <p:cNvPicPr>
            <a:picLocks noChangeAspect="1" noChangeArrowheads="1"/>
          </p:cNvPicPr>
          <p:nvPr/>
        </p:nvPicPr>
        <p:blipFill>
          <a:blip r:embed="rId2" cstate="print">
            <a:lum bright="-18000" contrast="40000"/>
          </a:blip>
          <a:srcRect/>
          <a:stretch>
            <a:fillRect/>
          </a:stretch>
        </p:blipFill>
        <p:spPr bwMode="auto">
          <a:xfrm>
            <a:off x="1525588" y="-26988"/>
            <a:ext cx="6142037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{3CF24E63-C6C6-47A2-A375-3C7E587FF07B}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363" y="215900"/>
            <a:ext cx="4410075" cy="6381750"/>
          </a:xfrm>
          <a:prstGeom prst="rect">
            <a:avLst/>
          </a:prstGeom>
          <a:noFill/>
          <a:ln w="114300" cmpd="tri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4787900" y="2349500"/>
            <a:ext cx="4103688" cy="210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latin typeface="Arial Black" pitchFamily="34" charset="0"/>
              </a:rPr>
              <a:t>А.И. Опарин указал путь экспериментального решения проблемы.</a:t>
            </a:r>
          </a:p>
          <a:p>
            <a:pPr algn="ctr">
              <a:spcBef>
                <a:spcPct val="50000"/>
              </a:spcBef>
            </a:pPr>
            <a:endParaRPr lang="ru-RU" sz="2400"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l="11562" t="17500" r="12500" b="10001"/>
          <a:stretch>
            <a:fillRect/>
          </a:stretch>
        </p:blipFill>
        <p:spPr bwMode="auto">
          <a:xfrm>
            <a:off x="0" y="0"/>
            <a:ext cx="91789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11010202"/>
          <p:cNvPicPr>
            <a:picLocks noChangeAspect="1" noChangeArrowheads="1"/>
          </p:cNvPicPr>
          <p:nvPr/>
        </p:nvPicPr>
        <p:blipFill>
          <a:blip r:embed="rId2" cstate="print">
            <a:lum bright="-20000" contrast="36000"/>
          </a:blip>
          <a:srcRect/>
          <a:stretch>
            <a:fillRect/>
          </a:stretch>
        </p:blipFill>
        <p:spPr bwMode="auto">
          <a:xfrm>
            <a:off x="179388" y="547688"/>
            <a:ext cx="3841750" cy="576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9" name="Picture 3" descr="0200205"/>
          <p:cNvPicPr>
            <a:picLocks noChangeAspect="1" noChangeArrowheads="1"/>
          </p:cNvPicPr>
          <p:nvPr/>
        </p:nvPicPr>
        <p:blipFill>
          <a:blip r:embed="rId3" cstate="print">
            <a:lum bright="-18000" contrast="50000"/>
          </a:blip>
          <a:srcRect/>
          <a:stretch>
            <a:fillRect/>
          </a:stretch>
        </p:blipFill>
        <p:spPr bwMode="auto">
          <a:xfrm>
            <a:off x="4356100" y="549275"/>
            <a:ext cx="4500563" cy="337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211638" y="4076700"/>
            <a:ext cx="4932362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latin typeface="Arial Black" pitchFamily="34" charset="0"/>
              </a:rPr>
              <a:t>В опытах Миллера и Опарина из углекислоты, аммиака, метана, водорода и воды в условиях, приближённых к атмосфере молодой Земли, удалось синтезировать аминокислоты, нуклеиновые кислоты и простые сахара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Documents and Settings\Администратор\Мои документы\Исламова МФ\общая биология\происхождение жизни\Опыт Миллера-Эро\11010202.jpg"/>
          <p:cNvPicPr>
            <a:picLocks noChangeAspect="1" noChangeArrowheads="1"/>
          </p:cNvPicPr>
          <p:nvPr/>
        </p:nvPicPr>
        <p:blipFill>
          <a:blip r:embed="rId2" cstate="print">
            <a:lum bright="-24000" contrast="36000"/>
          </a:blip>
          <a:srcRect/>
          <a:stretch>
            <a:fillRect/>
          </a:stretch>
        </p:blipFill>
        <p:spPr bwMode="auto">
          <a:xfrm>
            <a:off x="1785938" y="0"/>
            <a:ext cx="5429250" cy="675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15312" t="18750" r="15312" b="8749"/>
          <a:stretch>
            <a:fillRect/>
          </a:stretch>
        </p:blipFill>
        <p:spPr bwMode="auto">
          <a:xfrm>
            <a:off x="0" y="0"/>
            <a:ext cx="9144000" cy="694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AutoShape 4"/>
          <p:cNvSpPr>
            <a:spLocks noChangeArrowheads="1"/>
          </p:cNvSpPr>
          <p:nvPr/>
        </p:nvSpPr>
        <p:spPr bwMode="auto">
          <a:xfrm>
            <a:off x="179388" y="2060575"/>
            <a:ext cx="8713787" cy="4608513"/>
          </a:xfrm>
          <a:prstGeom prst="roundRect">
            <a:avLst>
              <a:gd name="adj" fmla="val 16667"/>
            </a:avLst>
          </a:prstGeom>
          <a:solidFill>
            <a:srgbClr val="808080"/>
          </a:solidFill>
          <a:ln w="57150" cmpd="thickThin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r>
              <a:rPr lang="ru-RU" sz="2000" u="sng">
                <a:solidFill>
                  <a:schemeClr val="bg1"/>
                </a:solidFill>
                <a:latin typeface="Arial Black" pitchFamily="34" charset="0"/>
              </a:rPr>
              <a:t>Начальные этапы</a:t>
            </a:r>
          </a:p>
          <a:p>
            <a:endParaRPr lang="ru-RU" sz="2000" u="sng">
              <a:solidFill>
                <a:schemeClr val="bg1"/>
              </a:solidFill>
              <a:latin typeface="Arial Black" pitchFamily="34" charset="0"/>
            </a:endParaRPr>
          </a:p>
          <a:p>
            <a:endParaRPr lang="ru-RU" sz="2000" u="sng">
              <a:solidFill>
                <a:schemeClr val="bg1"/>
              </a:solidFill>
              <a:latin typeface="Arial Black" pitchFamily="34" charset="0"/>
            </a:endParaRPr>
          </a:p>
          <a:p>
            <a:pPr>
              <a:buClr>
                <a:srgbClr val="FFFF00"/>
              </a:buClr>
              <a:buSzPct val="150000"/>
              <a:buFont typeface="Arial" charset="0"/>
              <a:buChar char="☼"/>
            </a:pPr>
            <a:r>
              <a:rPr lang="ru-RU" b="1">
                <a:solidFill>
                  <a:schemeClr val="bg1"/>
                </a:solidFill>
              </a:rPr>
              <a:t> Прокариотическая клетка</a:t>
            </a:r>
          </a:p>
          <a:p>
            <a:pPr>
              <a:buClr>
                <a:srgbClr val="FFFF00"/>
              </a:buClr>
              <a:buSzPct val="150000"/>
              <a:buFont typeface="Arial" charset="0"/>
              <a:buNone/>
            </a:pPr>
            <a:r>
              <a:rPr lang="ru-RU" b="1">
                <a:solidFill>
                  <a:schemeClr val="bg1"/>
                </a:solidFill>
              </a:rPr>
              <a:t>(аппарат: синтез белка и генетический)</a:t>
            </a:r>
          </a:p>
          <a:p>
            <a:pPr>
              <a:buClr>
                <a:srgbClr val="FFFF00"/>
              </a:buClr>
              <a:buSzPct val="150000"/>
              <a:buFont typeface="Arial" charset="0"/>
              <a:buNone/>
            </a:pPr>
            <a:endParaRPr lang="ru-RU" b="1">
              <a:solidFill>
                <a:schemeClr val="bg1"/>
              </a:solidFill>
            </a:endParaRPr>
          </a:p>
          <a:p>
            <a:pPr>
              <a:buClr>
                <a:srgbClr val="FFFF00"/>
              </a:buClr>
              <a:buSzPct val="150000"/>
              <a:buFont typeface="Arial" charset="0"/>
              <a:buChar char="☼"/>
            </a:pPr>
            <a:r>
              <a:rPr lang="ru-RU" b="1">
                <a:solidFill>
                  <a:schemeClr val="bg1"/>
                </a:solidFill>
              </a:rPr>
              <a:t>Прокариоты – автотрофы (выживание  при конкуренции</a:t>
            </a:r>
          </a:p>
          <a:p>
            <a:pPr>
              <a:buClr>
                <a:srgbClr val="FFFF00"/>
              </a:buClr>
              <a:buSzPct val="150000"/>
              <a:buFont typeface="Arial" charset="0"/>
              <a:buNone/>
            </a:pPr>
            <a:r>
              <a:rPr lang="ru-RU" b="1">
                <a:solidFill>
                  <a:schemeClr val="bg1"/>
                </a:solidFill>
              </a:rPr>
              <a:t> за готовые органические вещества) </a:t>
            </a:r>
          </a:p>
          <a:p>
            <a:pPr>
              <a:buClr>
                <a:srgbClr val="FFFF00"/>
              </a:buClr>
              <a:buSzPct val="150000"/>
              <a:buFont typeface="Arial" charset="0"/>
              <a:buNone/>
            </a:pPr>
            <a:endParaRPr lang="ru-RU" b="1">
              <a:solidFill>
                <a:schemeClr val="bg1"/>
              </a:solidFill>
            </a:endParaRPr>
          </a:p>
          <a:p>
            <a:pPr>
              <a:buClr>
                <a:srgbClr val="FFFF00"/>
              </a:buClr>
              <a:buSzPct val="150000"/>
              <a:buFont typeface="Arial" charset="0"/>
              <a:buChar char="☼"/>
            </a:pPr>
            <a:r>
              <a:rPr lang="ru-RU" b="1">
                <a:solidFill>
                  <a:schemeClr val="bg1"/>
                </a:solidFill>
              </a:rPr>
              <a:t>Аэробный обмен веществ </a:t>
            </a:r>
          </a:p>
          <a:p>
            <a:pPr>
              <a:buClr>
                <a:srgbClr val="FFFF00"/>
              </a:buClr>
              <a:buSzPct val="150000"/>
              <a:buFont typeface="Arial" charset="0"/>
              <a:buNone/>
            </a:pPr>
            <a:endParaRPr lang="ru-RU" b="1">
              <a:solidFill>
                <a:schemeClr val="bg1"/>
              </a:solidFill>
            </a:endParaRPr>
          </a:p>
          <a:p>
            <a:pPr>
              <a:buClr>
                <a:srgbClr val="FFFF00"/>
              </a:buClr>
              <a:buSzPct val="150000"/>
              <a:buFont typeface="Arial" charset="0"/>
              <a:buChar char="☼"/>
            </a:pPr>
            <a:r>
              <a:rPr lang="ru-RU" b="1">
                <a:solidFill>
                  <a:schemeClr val="bg1"/>
                </a:solidFill>
              </a:rPr>
              <a:t>Эукариоты </a:t>
            </a:r>
          </a:p>
          <a:p>
            <a:pPr>
              <a:buClr>
                <a:srgbClr val="FFFF00"/>
              </a:buClr>
              <a:buSzPct val="150000"/>
              <a:buFont typeface="Arial" charset="0"/>
              <a:buNone/>
            </a:pPr>
            <a:r>
              <a:rPr lang="ru-RU" b="1">
                <a:solidFill>
                  <a:schemeClr val="bg1"/>
                </a:solidFill>
              </a:rPr>
              <a:t>(хромосомы и органоиды с мембраной)</a:t>
            </a:r>
          </a:p>
          <a:p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27651" name="Text Box 6"/>
          <p:cNvSpPr txBox="1">
            <a:spLocks noChangeArrowheads="1"/>
          </p:cNvSpPr>
          <p:nvPr/>
        </p:nvSpPr>
        <p:spPr bwMode="auto">
          <a:xfrm>
            <a:off x="323850" y="188913"/>
            <a:ext cx="8569325" cy="1673225"/>
          </a:xfrm>
          <a:prstGeom prst="rect">
            <a:avLst/>
          </a:prstGeom>
          <a:solidFill>
            <a:srgbClr val="C0C0C0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u="sng">
                <a:solidFill>
                  <a:schemeClr val="bg1"/>
                </a:solidFill>
                <a:latin typeface="Arial Black" pitchFamily="34" charset="0"/>
              </a:rPr>
              <a:t>Биологическая эволюция</a:t>
            </a:r>
          </a:p>
          <a:p>
            <a:pPr algn="ctr"/>
            <a:r>
              <a:rPr lang="ru-RU" sz="2000" u="sng">
                <a:solidFill>
                  <a:schemeClr val="bg1"/>
                </a:solidFill>
                <a:latin typeface="Arial Black" pitchFamily="34" charset="0"/>
              </a:rPr>
              <a:t>Необратимый процесс </a:t>
            </a:r>
          </a:p>
          <a:p>
            <a:pPr algn="ctr"/>
            <a:r>
              <a:rPr lang="ru-RU" sz="2000" u="sng">
                <a:solidFill>
                  <a:schemeClr val="bg1"/>
                </a:solidFill>
                <a:latin typeface="Arial Black" pitchFamily="34" charset="0"/>
              </a:rPr>
              <a:t>исторического развития</a:t>
            </a:r>
          </a:p>
          <a:p>
            <a:pPr algn="ctr"/>
            <a:r>
              <a:rPr lang="ru-RU" sz="2000" u="sng">
                <a:solidFill>
                  <a:schemeClr val="bg1"/>
                </a:solidFill>
                <a:latin typeface="Arial Black" pitchFamily="34" charset="0"/>
              </a:rPr>
              <a:t> живого мира </a:t>
            </a:r>
          </a:p>
          <a:p>
            <a:pPr algn="ctr"/>
            <a:r>
              <a:rPr lang="ru-RU" sz="2000" u="sng">
                <a:solidFill>
                  <a:schemeClr val="bg1"/>
                </a:solidFill>
                <a:latin typeface="Arial Black" pitchFamily="34" charset="0"/>
              </a:rPr>
              <a:t>на Земле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4"/>
          <p:cNvSpPr txBox="1">
            <a:spLocks noChangeArrowheads="1"/>
          </p:cNvSpPr>
          <p:nvPr/>
        </p:nvSpPr>
        <p:spPr bwMode="auto">
          <a:xfrm>
            <a:off x="395288" y="188913"/>
            <a:ext cx="8497887" cy="6116637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u="sng">
                <a:solidFill>
                  <a:srgbClr val="003300"/>
                </a:solidFill>
                <a:latin typeface="Arial Black" pitchFamily="34" charset="0"/>
              </a:rPr>
              <a:t>Архей</a:t>
            </a:r>
            <a:r>
              <a:rPr lang="ru-RU" sz="2400">
                <a:solidFill>
                  <a:srgbClr val="003300"/>
                </a:solidFill>
                <a:latin typeface="Arial Black" pitchFamily="34" charset="0"/>
              </a:rPr>
              <a:t> </a:t>
            </a:r>
            <a:r>
              <a:rPr lang="ru-RU" sz="2400">
                <a:solidFill>
                  <a:schemeClr val="bg1"/>
                </a:solidFill>
                <a:latin typeface="Arial Black" pitchFamily="34" charset="0"/>
              </a:rPr>
              <a:t>– прокариоты</a:t>
            </a:r>
          </a:p>
          <a:p>
            <a:pPr>
              <a:spcBef>
                <a:spcPct val="50000"/>
              </a:spcBef>
            </a:pPr>
            <a:r>
              <a:rPr lang="ru-RU" sz="2400">
                <a:solidFill>
                  <a:schemeClr val="bg1"/>
                </a:solidFill>
                <a:latin typeface="Arial Black" pitchFamily="34" charset="0"/>
              </a:rPr>
              <a:t>(3,5 млрд. лет т.н.)</a:t>
            </a:r>
          </a:p>
          <a:p>
            <a:pPr>
              <a:spcBef>
                <a:spcPct val="50000"/>
              </a:spcBef>
            </a:pPr>
            <a:r>
              <a:rPr lang="ru-RU" sz="2400" u="sng">
                <a:solidFill>
                  <a:srgbClr val="000099"/>
                </a:solidFill>
                <a:latin typeface="Arial Black" pitchFamily="34" charset="0"/>
              </a:rPr>
              <a:t>Протерозой</a:t>
            </a:r>
            <a:r>
              <a:rPr lang="ru-RU" sz="2400">
                <a:solidFill>
                  <a:srgbClr val="000099"/>
                </a:solidFill>
                <a:latin typeface="Arial Black" pitchFamily="34" charset="0"/>
              </a:rPr>
              <a:t> </a:t>
            </a:r>
            <a:r>
              <a:rPr lang="ru-RU" sz="2400">
                <a:solidFill>
                  <a:schemeClr val="bg1"/>
                </a:solidFill>
                <a:latin typeface="Arial Black" pitchFamily="34" charset="0"/>
              </a:rPr>
              <a:t>– эукариоты, многоклеточные – низшие растения, беспозвоночные организмы</a:t>
            </a:r>
          </a:p>
          <a:p>
            <a:pPr>
              <a:spcBef>
                <a:spcPct val="50000"/>
              </a:spcBef>
            </a:pPr>
            <a:r>
              <a:rPr lang="ru-RU" sz="2400">
                <a:solidFill>
                  <a:schemeClr val="bg1"/>
                </a:solidFill>
                <a:latin typeface="Arial Black" pitchFamily="34" charset="0"/>
              </a:rPr>
              <a:t>(2,7 млрд.лет т.н.)</a:t>
            </a:r>
          </a:p>
          <a:p>
            <a:pPr>
              <a:spcBef>
                <a:spcPct val="50000"/>
              </a:spcBef>
            </a:pPr>
            <a:r>
              <a:rPr lang="ru-RU" sz="2400" u="sng">
                <a:solidFill>
                  <a:srgbClr val="008000"/>
                </a:solidFill>
                <a:latin typeface="Arial Black" pitchFamily="34" charset="0"/>
              </a:rPr>
              <a:t>Палеозой </a:t>
            </a:r>
            <a:r>
              <a:rPr lang="ru-RU" sz="2400">
                <a:solidFill>
                  <a:schemeClr val="bg1"/>
                </a:solidFill>
                <a:latin typeface="Arial Black" pitchFamily="34" charset="0"/>
              </a:rPr>
              <a:t>– хордовые, высшие растения</a:t>
            </a:r>
          </a:p>
          <a:p>
            <a:pPr>
              <a:spcBef>
                <a:spcPct val="50000"/>
              </a:spcBef>
            </a:pPr>
            <a:r>
              <a:rPr lang="ru-RU" sz="2400">
                <a:solidFill>
                  <a:schemeClr val="bg1"/>
                </a:solidFill>
                <a:latin typeface="Arial Black" pitchFamily="34" charset="0"/>
              </a:rPr>
              <a:t>(570 млн. лет т.н. )</a:t>
            </a:r>
          </a:p>
          <a:p>
            <a:pPr>
              <a:spcBef>
                <a:spcPct val="50000"/>
              </a:spcBef>
            </a:pPr>
            <a:r>
              <a:rPr lang="ru-RU" sz="2400" u="sng">
                <a:solidFill>
                  <a:srgbClr val="A50021"/>
                </a:solidFill>
                <a:latin typeface="Arial Black" pitchFamily="34" charset="0"/>
              </a:rPr>
              <a:t>Мезозой</a:t>
            </a:r>
            <a:r>
              <a:rPr lang="ru-RU" sz="2400">
                <a:solidFill>
                  <a:srgbClr val="00CC00"/>
                </a:solidFill>
                <a:latin typeface="Arial Black" pitchFamily="34" charset="0"/>
              </a:rPr>
              <a:t> </a:t>
            </a:r>
            <a:r>
              <a:rPr lang="ru-RU" sz="2400">
                <a:solidFill>
                  <a:schemeClr val="bg1"/>
                </a:solidFill>
                <a:latin typeface="Arial Black" pitchFamily="34" charset="0"/>
              </a:rPr>
              <a:t>– млекопитающие (приматы), птицы, цветковые</a:t>
            </a:r>
          </a:p>
          <a:p>
            <a:pPr>
              <a:spcBef>
                <a:spcPct val="50000"/>
              </a:spcBef>
            </a:pPr>
            <a:r>
              <a:rPr lang="ru-RU" sz="2400">
                <a:solidFill>
                  <a:schemeClr val="bg1"/>
                </a:solidFill>
                <a:latin typeface="Arial Black" pitchFamily="34" charset="0"/>
              </a:rPr>
              <a:t>(230 млн. лет т.н.)</a:t>
            </a:r>
          </a:p>
          <a:p>
            <a:pPr>
              <a:spcBef>
                <a:spcPct val="50000"/>
              </a:spcBef>
            </a:pPr>
            <a:r>
              <a:rPr lang="ru-RU" sz="2400" u="sng">
                <a:solidFill>
                  <a:srgbClr val="FF9900"/>
                </a:solidFill>
                <a:latin typeface="Arial Black" pitchFamily="34" charset="0"/>
              </a:rPr>
              <a:t>Кайнозой</a:t>
            </a:r>
            <a:r>
              <a:rPr lang="ru-RU" sz="2400">
                <a:solidFill>
                  <a:srgbClr val="FF9900"/>
                </a:solidFill>
                <a:latin typeface="Arial Black" pitchFamily="34" charset="0"/>
              </a:rPr>
              <a:t> </a:t>
            </a:r>
            <a:r>
              <a:rPr lang="ru-RU" sz="2400">
                <a:solidFill>
                  <a:schemeClr val="bg1"/>
                </a:solidFill>
                <a:latin typeface="Arial Black" pitchFamily="34" charset="0"/>
              </a:rPr>
              <a:t>– отряды млекопитающих, человек</a:t>
            </a:r>
          </a:p>
          <a:p>
            <a:pPr>
              <a:spcBef>
                <a:spcPct val="50000"/>
              </a:spcBef>
            </a:pPr>
            <a:r>
              <a:rPr lang="ru-RU" sz="2400">
                <a:solidFill>
                  <a:schemeClr val="bg1"/>
                </a:solidFill>
                <a:latin typeface="Arial Black" pitchFamily="34" charset="0"/>
              </a:rPr>
              <a:t>(67 млн. лет т.н.)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0100101"/>
          <p:cNvPicPr>
            <a:picLocks noChangeAspect="1" noChangeArrowheads="1"/>
          </p:cNvPicPr>
          <p:nvPr/>
        </p:nvPicPr>
        <p:blipFill>
          <a:blip r:embed="rId2" cstate="print">
            <a:lum bright="-30000" contrast="52000"/>
          </a:blip>
          <a:srcRect/>
          <a:stretch>
            <a:fillRect/>
          </a:stretch>
        </p:blipFill>
        <p:spPr bwMode="auto">
          <a:xfrm>
            <a:off x="1116013" y="0"/>
            <a:ext cx="63357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AutoShape 3"/>
          <p:cNvSpPr>
            <a:spLocks noChangeArrowheads="1"/>
          </p:cNvSpPr>
          <p:nvPr/>
        </p:nvSpPr>
        <p:spPr bwMode="auto">
          <a:xfrm>
            <a:off x="7956550" y="476250"/>
            <a:ext cx="1008063" cy="6121400"/>
          </a:xfrm>
          <a:prstGeom prst="upArrow">
            <a:avLst>
              <a:gd name="adj1" fmla="val 50000"/>
              <a:gd name="adj2" fmla="val 151811"/>
            </a:avLst>
          </a:prstGeom>
          <a:solidFill>
            <a:srgbClr val="0000FF"/>
          </a:solidFill>
          <a:ln w="76200" cmpd="tri">
            <a:solidFill>
              <a:srgbClr val="00FFFF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l="13437" t="18750" r="13437" b="7500"/>
          <a:stretch>
            <a:fillRect/>
          </a:stretch>
        </p:blipFill>
        <p:spPr bwMode="auto">
          <a:xfrm>
            <a:off x="0" y="0"/>
            <a:ext cx="9144000" cy="691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12500" t="18750" r="13437" b="12500"/>
          <a:stretch>
            <a:fillRect/>
          </a:stretch>
        </p:blipFill>
        <p:spPr bwMode="auto">
          <a:xfrm>
            <a:off x="0" y="0"/>
            <a:ext cx="91328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AutoShape 4"/>
          <p:cNvSpPr>
            <a:spLocks noChangeArrowheads="1"/>
          </p:cNvSpPr>
          <p:nvPr/>
        </p:nvSpPr>
        <p:spPr bwMode="auto">
          <a:xfrm>
            <a:off x="1547813" y="1052513"/>
            <a:ext cx="6119812" cy="4608512"/>
          </a:xfrm>
          <a:prstGeom prst="bevel">
            <a:avLst>
              <a:gd name="adj" fmla="val 12500"/>
            </a:avLst>
          </a:prstGeom>
          <a:solidFill>
            <a:srgbClr val="969696"/>
          </a:solidFill>
          <a:ln w="9525">
            <a:solidFill>
              <a:srgbClr val="FFFFFF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ru-RU" sz="2400" b="1" u="sng">
                <a:solidFill>
                  <a:schemeClr val="bg1"/>
                </a:solidFill>
                <a:latin typeface="Arial Black" pitchFamily="34" charset="0"/>
              </a:rPr>
              <a:t>Домашнее задание</a:t>
            </a:r>
          </a:p>
          <a:p>
            <a:endParaRPr lang="ru-RU" sz="2400" b="1" u="sng">
              <a:solidFill>
                <a:schemeClr val="bg1"/>
              </a:solidFill>
              <a:latin typeface="Arial Black" pitchFamily="34" charset="0"/>
            </a:endParaRPr>
          </a:p>
          <a:p>
            <a:endParaRPr lang="ru-RU" sz="2000" b="1">
              <a:solidFill>
                <a:schemeClr val="bg1"/>
              </a:solidFill>
              <a:latin typeface="Arial Black" pitchFamily="34" charset="0"/>
            </a:endParaRPr>
          </a:p>
          <a:p>
            <a:r>
              <a:rPr lang="en-US" sz="2000" b="1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§</a:t>
            </a:r>
            <a:r>
              <a:rPr lang="ru-RU" sz="2000" b="1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 12,13.</a:t>
            </a:r>
          </a:p>
          <a:p>
            <a:r>
              <a:rPr lang="ru-RU" sz="2000" b="1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Ответы на опросы после </a:t>
            </a:r>
            <a:r>
              <a:rPr lang="en-US" sz="2000" b="1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§</a:t>
            </a:r>
            <a:r>
              <a:rPr lang="ru-RU" sz="2000" b="1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.</a:t>
            </a:r>
          </a:p>
          <a:p>
            <a:r>
              <a:rPr lang="ru-RU" sz="2000" b="1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Этапы химической эволюции. </a:t>
            </a:r>
          </a:p>
          <a:p>
            <a:r>
              <a:rPr lang="ru-RU" sz="2000" b="1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Условия, для </a:t>
            </a:r>
          </a:p>
          <a:p>
            <a:r>
              <a:rPr lang="ru-RU" sz="2000" b="1">
                <a:solidFill>
                  <a:schemeClr val="bg1"/>
                </a:solidFill>
                <a:latin typeface="Arial Black" pitchFamily="34" charset="0"/>
                <a:cs typeface="Arial" charset="0"/>
              </a:rPr>
              <a:t>осуществления этапов.</a:t>
            </a:r>
            <a:endParaRPr lang="en-US" sz="2000" b="1">
              <a:solidFill>
                <a:schemeClr val="bg1"/>
              </a:solidFill>
              <a:latin typeface="Arial Black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0" y="404813"/>
            <a:ext cx="9144000" cy="563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u="sng">
                <a:latin typeface="Arial Black" pitchFamily="34" charset="0"/>
              </a:rPr>
              <a:t>Пять групп гипотез возникновения жизни на Земле:</a:t>
            </a:r>
            <a:r>
              <a:rPr lang="ru-RU">
                <a:latin typeface="Arial Black" pitchFamily="34" charset="0"/>
              </a:rPr>
              <a:t> </a:t>
            </a:r>
          </a:p>
          <a:p>
            <a:r>
              <a:rPr lang="ru-RU" u="sng">
                <a:solidFill>
                  <a:srgbClr val="000099"/>
                </a:solidFill>
                <a:latin typeface="Arial Black" pitchFamily="34" charset="0"/>
              </a:rPr>
              <a:t>креационизм </a:t>
            </a:r>
          </a:p>
          <a:p>
            <a:pPr>
              <a:spcBef>
                <a:spcPct val="50000"/>
              </a:spcBef>
            </a:pPr>
            <a:r>
              <a:rPr lang="ru-RU">
                <a:latin typeface="Arial Black" pitchFamily="34" charset="0"/>
              </a:rPr>
              <a:t>жизнь возникла в результате какого-то сверхъестественного события в прошлом. Процесс сотворения мира мыслится как имевший место лишь единожды и недоступный для наблюдения. </a:t>
            </a:r>
          </a:p>
          <a:p>
            <a:pPr>
              <a:spcBef>
                <a:spcPct val="50000"/>
              </a:spcBef>
            </a:pPr>
            <a:r>
              <a:rPr lang="ru-RU" u="sng">
                <a:solidFill>
                  <a:srgbClr val="A50021"/>
                </a:solidFill>
                <a:latin typeface="Arial Black" pitchFamily="34" charset="0"/>
              </a:rPr>
              <a:t>стационарное состояние</a:t>
            </a:r>
          </a:p>
          <a:p>
            <a:pPr>
              <a:spcBef>
                <a:spcPct val="50000"/>
              </a:spcBef>
            </a:pPr>
            <a:r>
              <a:rPr lang="ru-RU">
                <a:latin typeface="Arial Black" pitchFamily="34" charset="0"/>
              </a:rPr>
              <a:t> Земля никогда не возникала, а существовала вечно; она всегда способна поддерживать жизнь, которая, если и изменялась, то очень мало. </a:t>
            </a:r>
          </a:p>
          <a:p>
            <a:pPr>
              <a:spcBef>
                <a:spcPct val="50000"/>
              </a:spcBef>
            </a:pPr>
            <a:r>
              <a:rPr lang="ru-RU" b="1" u="sng">
                <a:solidFill>
                  <a:srgbClr val="FF9900"/>
                </a:solidFill>
                <a:latin typeface="Arial Black" pitchFamily="34" charset="0"/>
              </a:rPr>
              <a:t>спонтанное зарождение</a:t>
            </a:r>
            <a:endParaRPr lang="ru-RU" b="1">
              <a:solidFill>
                <a:srgbClr val="FF9900"/>
              </a:solidFill>
              <a:latin typeface="Arial Black" pitchFamily="34" charset="0"/>
            </a:endParaRPr>
          </a:p>
          <a:p>
            <a:pPr>
              <a:spcBef>
                <a:spcPct val="50000"/>
              </a:spcBef>
            </a:pPr>
            <a:r>
              <a:rPr lang="ru-RU">
                <a:latin typeface="Arial Black" pitchFamily="34" charset="0"/>
              </a:rPr>
              <a:t>  определённые вещества содержат «активное начало», которое при подходящих условиях может создать живой организм. </a:t>
            </a:r>
          </a:p>
          <a:p>
            <a:pPr>
              <a:spcBef>
                <a:spcPct val="50000"/>
              </a:spcBef>
            </a:pPr>
            <a:r>
              <a:rPr lang="ru-RU" b="1" i="1">
                <a:latin typeface="Arial Black" pitchFamily="34" charset="0"/>
              </a:rPr>
              <a:t>  </a:t>
            </a:r>
            <a:r>
              <a:rPr lang="ru-RU" b="1" u="sng">
                <a:solidFill>
                  <a:srgbClr val="FF00FF"/>
                </a:solidFill>
                <a:latin typeface="Arial Black" pitchFamily="34" charset="0"/>
              </a:rPr>
              <a:t>панспермия</a:t>
            </a:r>
          </a:p>
          <a:p>
            <a:pPr>
              <a:spcBef>
                <a:spcPct val="50000"/>
              </a:spcBef>
            </a:pPr>
            <a:r>
              <a:rPr lang="ru-RU">
                <a:latin typeface="Arial Black" pitchFamily="34" charset="0"/>
              </a:rPr>
              <a:t> предполагают, что жизнь на Землю занесена извне с метеоритами, кометами или даже НЛО.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 descr="110102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47638"/>
            <a:ext cx="8523288" cy="486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Text Box 6"/>
          <p:cNvSpPr txBox="1">
            <a:spLocks noChangeArrowheads="1"/>
          </p:cNvSpPr>
          <p:nvPr/>
        </p:nvSpPr>
        <p:spPr bwMode="auto">
          <a:xfrm>
            <a:off x="900113" y="5013325"/>
            <a:ext cx="7272337" cy="161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>
                <a:latin typeface="Arial Black" pitchFamily="34" charset="0"/>
              </a:rPr>
              <a:t>На найденном в Антарктиде метеорите обнаружены объекты, которые можно идентифицировать как следы жизнедеятельности микроорганизмов из космоса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395288" y="188913"/>
            <a:ext cx="8497887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 u="sng">
                <a:solidFill>
                  <a:srgbClr val="008000"/>
                </a:solidFill>
                <a:latin typeface="Arial Black" pitchFamily="34" charset="0"/>
              </a:rPr>
              <a:t>биохимическая</a:t>
            </a:r>
            <a:r>
              <a:rPr lang="ru-RU" sz="2400" b="1" u="sng">
                <a:latin typeface="Arial Black" pitchFamily="34" charset="0"/>
              </a:rPr>
              <a:t> эволюция</a:t>
            </a:r>
          </a:p>
          <a:p>
            <a:pPr algn="ctr">
              <a:spcBef>
                <a:spcPct val="50000"/>
              </a:spcBef>
            </a:pPr>
            <a:r>
              <a:rPr lang="ru-RU" sz="2000">
                <a:latin typeface="Arial Black" pitchFamily="34" charset="0"/>
              </a:rPr>
              <a:t> (наибольшее количество сторонников среди современных учёных).</a:t>
            </a:r>
          </a:p>
          <a:p>
            <a:pPr>
              <a:spcBef>
                <a:spcPct val="50000"/>
              </a:spcBef>
            </a:pPr>
            <a:endParaRPr lang="ru-RU" sz="2000">
              <a:latin typeface="Arial Black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>
                <a:latin typeface="Arial Black" pitchFamily="34" charset="0"/>
              </a:rPr>
              <a:t> Возникновение </a:t>
            </a:r>
            <a:r>
              <a:rPr lang="ru-RU" sz="2000">
                <a:solidFill>
                  <a:srgbClr val="008000"/>
                </a:solidFill>
                <a:latin typeface="Arial Black" pitchFamily="34" charset="0"/>
              </a:rPr>
              <a:t>Земли</a:t>
            </a:r>
            <a:r>
              <a:rPr lang="ru-RU" sz="2000">
                <a:solidFill>
                  <a:srgbClr val="000099"/>
                </a:solidFill>
                <a:latin typeface="Arial Black" pitchFamily="34" charset="0"/>
              </a:rPr>
              <a:t>.</a:t>
            </a:r>
          </a:p>
          <a:p>
            <a:pPr>
              <a:buFont typeface="Wingdings" pitchFamily="2" charset="2"/>
              <a:buChar char="ü"/>
            </a:pPr>
            <a:r>
              <a:rPr lang="ru-RU" sz="2000">
                <a:latin typeface="Arial Black" pitchFamily="34" charset="0"/>
              </a:rPr>
              <a:t>Образование </a:t>
            </a:r>
            <a:r>
              <a:rPr lang="ru-RU" sz="2000">
                <a:solidFill>
                  <a:srgbClr val="4D4D4D"/>
                </a:solidFill>
                <a:latin typeface="Arial Black" pitchFamily="34" charset="0"/>
              </a:rPr>
              <a:t>литосферы</a:t>
            </a:r>
            <a:r>
              <a:rPr lang="ru-RU" sz="2000">
                <a:latin typeface="Arial Black" pitchFamily="34" charset="0"/>
              </a:rPr>
              <a:t>   - после остывания Земли. </a:t>
            </a:r>
          </a:p>
          <a:p>
            <a:pPr>
              <a:buFont typeface="Wingdings" pitchFamily="2" charset="2"/>
              <a:buChar char="ü"/>
            </a:pPr>
            <a:r>
              <a:rPr lang="ru-RU" sz="2000">
                <a:latin typeface="Arial Black" pitchFamily="34" charset="0"/>
              </a:rPr>
              <a:t>Восстановительная </a:t>
            </a:r>
            <a:r>
              <a:rPr lang="ru-RU" sz="2000">
                <a:solidFill>
                  <a:srgbClr val="FF9900"/>
                </a:solidFill>
                <a:latin typeface="Arial Black" pitchFamily="34" charset="0"/>
              </a:rPr>
              <a:t>атмосфера</a:t>
            </a:r>
            <a:r>
              <a:rPr lang="ru-RU" sz="2000">
                <a:latin typeface="Arial Black" pitchFamily="34" charset="0"/>
              </a:rPr>
              <a:t>. Замена более тяжёлыми газами  - легких (водород, гелий) -  </a:t>
            </a:r>
            <a:r>
              <a:rPr lang="ru-RU" sz="2000">
                <a:solidFill>
                  <a:srgbClr val="000099"/>
                </a:solidFill>
                <a:latin typeface="Arial Black" pitchFamily="34" charset="0"/>
              </a:rPr>
              <a:t>водяным</a:t>
            </a:r>
            <a:r>
              <a:rPr lang="ru-RU" sz="2000">
                <a:latin typeface="Arial Black" pitchFamily="34" charset="0"/>
              </a:rPr>
              <a:t> паром, углекислым газом, аммиаком и метаном.</a:t>
            </a:r>
          </a:p>
          <a:p>
            <a:pPr>
              <a:buFont typeface="Wingdings" pitchFamily="2" charset="2"/>
              <a:buChar char="ü"/>
            </a:pPr>
            <a:r>
              <a:rPr lang="ru-RU" sz="2000">
                <a:latin typeface="Arial Black" pitchFamily="34" charset="0"/>
              </a:rPr>
              <a:t> Формирование </a:t>
            </a:r>
            <a:r>
              <a:rPr lang="ru-RU" sz="2000">
                <a:solidFill>
                  <a:srgbClr val="000099"/>
                </a:solidFill>
                <a:latin typeface="Arial Black" pitchFamily="34" charset="0"/>
              </a:rPr>
              <a:t>гидросферы </a:t>
            </a:r>
            <a:r>
              <a:rPr lang="ru-RU" sz="2000">
                <a:latin typeface="Arial Black" pitchFamily="34" charset="0"/>
              </a:rPr>
              <a:t>-  температура Земли опустилась ниже 100° C, водяной пар начал конденсироваться, образуя мировой океан.</a:t>
            </a:r>
          </a:p>
          <a:p>
            <a:pPr>
              <a:buFont typeface="Wingdings" pitchFamily="2" charset="2"/>
              <a:buChar char="ü"/>
            </a:pPr>
            <a:endParaRPr lang="ru-RU" sz="2000">
              <a:latin typeface="Arial Black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>
                <a:latin typeface="Arial Black" pitchFamily="34" charset="0"/>
              </a:rPr>
              <a:t>Энергию для реакций синтеза доставляли грозовые разряды и интенсивная ультрафиолетовая радиация.</a:t>
            </a:r>
          </a:p>
          <a:p>
            <a:pPr>
              <a:buFont typeface="Wingdings" pitchFamily="2" charset="2"/>
              <a:buChar char="ü"/>
            </a:pPr>
            <a:endParaRPr lang="ru-RU" sz="2000">
              <a:latin typeface="Arial Black" pitchFamily="34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sz="2000">
                <a:latin typeface="Arial Black" pitchFamily="34" charset="0"/>
              </a:rPr>
              <a:t>Накоплению веществ способствовало отсутствие живых организмов – потребителей органики – и главного окислителя – </a:t>
            </a:r>
            <a:r>
              <a:rPr lang="ru-RU" sz="2000">
                <a:solidFill>
                  <a:srgbClr val="FF00FF"/>
                </a:solidFill>
                <a:latin typeface="Arial Black" pitchFamily="34" charset="0"/>
              </a:rPr>
              <a:t>кислорода</a:t>
            </a:r>
            <a:r>
              <a:rPr lang="ru-RU" sz="2000">
                <a:latin typeface="Arial Black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0200503"/>
          <p:cNvPicPr>
            <a:picLocks noChangeAspect="1" noChangeArrowheads="1"/>
          </p:cNvPicPr>
          <p:nvPr/>
        </p:nvPicPr>
        <p:blipFill>
          <a:blip r:embed="rId2" cstate="print">
            <a:lum bright="-30000" contrast="52000"/>
          </a:blip>
          <a:srcRect/>
          <a:stretch>
            <a:fillRect/>
          </a:stretch>
        </p:blipFill>
        <p:spPr bwMode="auto">
          <a:xfrm>
            <a:off x="0" y="188913"/>
            <a:ext cx="9144000" cy="640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5" descr="110101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76250"/>
            <a:ext cx="7091362" cy="462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6"/>
          <p:cNvSpPr txBox="1">
            <a:spLocks noChangeArrowheads="1"/>
          </p:cNvSpPr>
          <p:nvPr/>
        </p:nvSpPr>
        <p:spPr bwMode="auto">
          <a:xfrm>
            <a:off x="0" y="5392738"/>
            <a:ext cx="9144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>
                <a:latin typeface="Arial Black" pitchFamily="34" charset="0"/>
              </a:rPr>
              <a:t>Большинство современных учёных считают, что наша Вселенная образовалась около 15 миллиардов лет назад в результате взрыва (бесконечно малого и бесконечно плотного) образования, известного в космологии как Большой взрыв</a:t>
            </a:r>
          </a:p>
        </p:txBody>
      </p:sp>
      <p:sp>
        <p:nvSpPr>
          <p:cNvPr id="9220" name="Text Box 7"/>
          <p:cNvSpPr txBox="1">
            <a:spLocks noChangeArrowheads="1"/>
          </p:cNvSpPr>
          <p:nvPr/>
        </p:nvSpPr>
        <p:spPr bwMode="auto">
          <a:xfrm>
            <a:off x="7632700" y="2708275"/>
            <a:ext cx="1619250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600">
                <a:latin typeface="Arial Black" pitchFamily="34" charset="0"/>
              </a:rPr>
              <a:t>Модель молодой Вселенной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3" descr="1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8" y="142875"/>
            <a:ext cx="5072062" cy="537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4"/>
          <p:cNvSpPr txBox="1">
            <a:spLocks noChangeArrowheads="1"/>
          </p:cNvSpPr>
          <p:nvPr/>
        </p:nvSpPr>
        <p:spPr bwMode="auto">
          <a:xfrm>
            <a:off x="5292725" y="449263"/>
            <a:ext cx="360045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400">
                <a:latin typeface="Arial Black" pitchFamily="34" charset="0"/>
              </a:rPr>
              <a:t>Земля образовалась в ходе эволюции Солнечной системы около 5 миллиардов лет назад.  </a:t>
            </a:r>
          </a:p>
        </p:txBody>
      </p:sp>
      <p:pic>
        <p:nvPicPr>
          <p:cNvPr id="10244" name="Picture 5" descr="{4F7FAD9B-B56D-43D2-B15A-B0E75A00A92A}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13100"/>
            <a:ext cx="4427538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</TotalTime>
  <Words>579</Words>
  <Application>Microsoft Office PowerPoint</Application>
  <PresentationFormat>Экран (4:3)</PresentationFormat>
  <Paragraphs>110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миля исламова</dc:creator>
  <cp:lastModifiedBy>Admin</cp:lastModifiedBy>
  <cp:revision>23</cp:revision>
  <dcterms:created xsi:type="dcterms:W3CDTF">2008-09-28T11:04:43Z</dcterms:created>
  <dcterms:modified xsi:type="dcterms:W3CDTF">2012-07-14T09:02:37Z</dcterms:modified>
</cp:coreProperties>
</file>