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2" r:id="rId4"/>
    <p:sldId id="263" r:id="rId5"/>
    <p:sldId id="264" r:id="rId6"/>
    <p:sldId id="267" r:id="rId7"/>
    <p:sldId id="261" r:id="rId8"/>
    <p:sldId id="26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3816ABD-7E06-4313-8F12-E7848744E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B5D16-10E3-4D45-9F6A-633230AC7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C5258-1574-4632-B271-8A418DB5A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43E8D-18A6-4CDC-BF86-C9AEC2D77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526D8-2C7E-434F-9B5D-B03FD4053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03C9E-8CC6-4F38-854F-46A037D91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7E321-CF7A-4CA3-9AC9-E48F83A7C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C1BB1-B0AB-40EA-A979-518FD251B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2C15C-2E8A-4876-AD8A-BAD98BE27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7D861-23A1-4A2C-89F6-A870FBA61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D8FEC-E064-4A6E-B889-4EE94EE54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EA439-FABE-4614-9998-C651B02CB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BE877-9339-4660-8FD1-2558CF2BC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7F776-CC6F-4E38-9D66-52AE2DDAE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A0FCAD1-6058-4EE9-9C03-BB324AA17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1357290" y="642918"/>
            <a:ext cx="6375400" cy="909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Внутреннее строение листа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28794" y="1928802"/>
            <a:ext cx="5297499" cy="3285035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3786182" y="6215082"/>
            <a:ext cx="2428892" cy="35719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Внутреннее строение листа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773238"/>
            <a:ext cx="7183437" cy="4454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Устьице</a:t>
            </a:r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2400" smtClean="0"/>
              <a:t>Процесс испарения воды растением называется </a:t>
            </a:r>
            <a:r>
              <a:rPr lang="ru-RU" sz="2400" i="1" smtClean="0"/>
              <a:t>транспирация</a:t>
            </a:r>
            <a:r>
              <a:rPr lang="ru-RU" sz="2400" smtClean="0"/>
              <a:t>. Интенсивность транспирации регулируется с помощью устьиц. Устьице состоит из двух замыкающих клеток. В замыкающих клетках находятся хлоропласты. </a:t>
            </a:r>
          </a:p>
        </p:txBody>
      </p:sp>
      <p:pic>
        <p:nvPicPr>
          <p:cNvPr id="4100" name="Picture 1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412875"/>
            <a:ext cx="3887787" cy="4824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Расположение и количество устьиц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7225"/>
            <a:ext cx="8229600" cy="4525963"/>
          </a:xfrm>
        </p:spPr>
        <p:txBody>
          <a:bodyPr/>
          <a:lstStyle/>
          <a:p>
            <a:pPr eaLnBrk="1" hangingPunct="1"/>
            <a:r>
              <a:rPr lang="ru-RU" smtClean="0"/>
              <a:t>Состояние устьиц зависит от соотношения различных факторов, изменяющих тургор замыкающих клеток. Свет способствует размыканию устьиц, а темнота – замыканию.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6088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Пшеница и подсолнечник</a:t>
            </a: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711200" y="4689475"/>
            <a:ext cx="3068638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  На 1см</a:t>
            </a:r>
            <a:r>
              <a:rPr lang="ru-RU" baseline="30000"/>
              <a:t>2</a:t>
            </a:r>
            <a:r>
              <a:rPr lang="ru-RU"/>
              <a:t> листа пшеницы</a:t>
            </a:r>
          </a:p>
          <a:p>
            <a:pPr>
              <a:spcBef>
                <a:spcPct val="20000"/>
              </a:spcBef>
            </a:pPr>
            <a:r>
              <a:rPr lang="ru-RU"/>
              <a:t> расположено 1500 устьиц.</a:t>
            </a:r>
          </a:p>
          <a:p>
            <a:endParaRPr lang="ru-RU"/>
          </a:p>
        </p:txBody>
      </p:sp>
      <p:pic>
        <p:nvPicPr>
          <p:cNvPr id="6148" name="Picture 10" descr="Подсолнеч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998663"/>
            <a:ext cx="40386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11"/>
          <p:cNvSpPr txBox="1">
            <a:spLocks noChangeArrowheads="1"/>
          </p:cNvSpPr>
          <p:nvPr/>
        </p:nvSpPr>
        <p:spPr bwMode="auto">
          <a:xfrm>
            <a:off x="4624388" y="4313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150" name="Text Box 12"/>
          <p:cNvSpPr txBox="1">
            <a:spLocks noChangeArrowheads="1"/>
          </p:cNvSpPr>
          <p:nvPr/>
        </p:nvSpPr>
        <p:spPr bwMode="auto">
          <a:xfrm>
            <a:off x="4811713" y="4762500"/>
            <a:ext cx="3679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У подсолнечника - 15000 устьиц.</a:t>
            </a:r>
          </a:p>
          <a:p>
            <a:endParaRPr lang="ru-RU"/>
          </a:p>
        </p:txBody>
      </p:sp>
      <p:pic>
        <p:nvPicPr>
          <p:cNvPr id="6151" name="Picture 13" descr="Пшеница озим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989138"/>
            <a:ext cx="36766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19113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Фасоль и рогоз</a:t>
            </a:r>
          </a:p>
        </p:txBody>
      </p:sp>
      <p:pic>
        <p:nvPicPr>
          <p:cNvPr id="7171" name="Picture 7" descr="Рогоз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1412875"/>
            <a:ext cx="3286125" cy="4000500"/>
          </a:xfrm>
          <a:noFill/>
        </p:spPr>
      </p:pic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5389563" y="5524500"/>
            <a:ext cx="2884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У рогоза – 1300 на 1 мм</a:t>
            </a:r>
            <a:r>
              <a:rPr lang="ru-RU" baseline="30000"/>
              <a:t>2</a:t>
            </a:r>
            <a:r>
              <a:rPr lang="ru-RU"/>
              <a:t>.</a:t>
            </a:r>
          </a:p>
          <a:p>
            <a:endParaRPr lang="ru-RU"/>
          </a:p>
        </p:txBody>
      </p:sp>
      <p:pic>
        <p:nvPicPr>
          <p:cNvPr id="7173" name="Picture 9" descr="Растение фасо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773238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1133475" y="5019675"/>
            <a:ext cx="2933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У фасоли – 30000 устьиц.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Функции губчатой ткани</a:t>
            </a:r>
          </a:p>
        </p:txBody>
      </p:sp>
      <p:sp>
        <p:nvSpPr>
          <p:cNvPr id="8195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400" smtClean="0"/>
              <a:t>Губчатая ткань – это ткань из округлых, очень рыхло расположенных клеток, с большими пространствами – межклетниками. Губчатая ткань приспособлена улавливать рассеянный свет. У теневыносливых растений вся мякоть листа в большинстве случаев состоит из губчатой ткани.</a:t>
            </a:r>
          </a:p>
        </p:txBody>
      </p:sp>
      <p:pic>
        <p:nvPicPr>
          <p:cNvPr id="8196" name="Picture 10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 l="74600" t="53831" r="3908" b="21086"/>
          <a:stretch>
            <a:fillRect/>
          </a:stretch>
        </p:blipFill>
        <p:spPr>
          <a:xfrm>
            <a:off x="827088" y="2349500"/>
            <a:ext cx="3529012" cy="3095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Функции клеток листа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 t="42619" b="11462"/>
          <a:stretch>
            <a:fillRect/>
          </a:stretch>
        </p:blipFill>
        <p:spPr>
          <a:xfrm>
            <a:off x="755650" y="2492375"/>
            <a:ext cx="7615238" cy="2625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144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Arial</vt:lpstr>
      <vt:lpstr>Оформление по умолчанию</vt:lpstr>
      <vt:lpstr>Слайд 1</vt:lpstr>
      <vt:lpstr>Внутреннее строение листа</vt:lpstr>
      <vt:lpstr>Устьице</vt:lpstr>
      <vt:lpstr>Расположение и количество устьиц</vt:lpstr>
      <vt:lpstr>Пшеница и подсолнечник</vt:lpstr>
      <vt:lpstr>Фасоль и рогоз</vt:lpstr>
      <vt:lpstr>Функции губчатой ткани</vt:lpstr>
      <vt:lpstr>Функции клеток листа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8</cp:revision>
  <dcterms:created xsi:type="dcterms:W3CDTF">2009-01-03T14:28:21Z</dcterms:created>
  <dcterms:modified xsi:type="dcterms:W3CDTF">2012-02-12T20:26:05Z</dcterms:modified>
</cp:coreProperties>
</file>