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7" r:id="rId3"/>
    <p:sldId id="261" r:id="rId4"/>
    <p:sldId id="262" r:id="rId5"/>
    <p:sldId id="266" r:id="rId6"/>
    <p:sldId id="264" r:id="rId7"/>
    <p:sldId id="265" r:id="rId8"/>
    <p:sldId id="267" r:id="rId9"/>
    <p:sldId id="268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69" r:id="rId18"/>
    <p:sldId id="277" r:id="rId19"/>
    <p:sldId id="278" r:id="rId20"/>
    <p:sldId id="279" r:id="rId21"/>
    <p:sldId id="280" r:id="rId22"/>
    <p:sldId id="281" r:id="rId23"/>
    <p:sldId id="282" r:id="rId24"/>
    <p:sldId id="288" r:id="rId25"/>
    <p:sldId id="283" r:id="rId26"/>
    <p:sldId id="285" r:id="rId27"/>
    <p:sldId id="284" r:id="rId28"/>
    <p:sldId id="286" r:id="rId29"/>
    <p:sldId id="287" r:id="rId30"/>
    <p:sldId id="289" r:id="rId31"/>
    <p:sldId id="291" r:id="rId32"/>
    <p:sldId id="292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74" autoAdjust="0"/>
  </p:normalViewPr>
  <p:slideViewPr>
    <p:cSldViewPr>
      <p:cViewPr varScale="1">
        <p:scale>
          <a:sx n="50" d="100"/>
          <a:sy n="50" d="100"/>
        </p:scale>
        <p:origin x="-1200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13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2395" y="-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4322CE-C16F-4E9F-B0F1-D187CBDF5C0A}" type="datetimeFigureOut">
              <a:rPr lang="ru-RU" smtClean="0"/>
              <a:pPr/>
              <a:t>09.06.2015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A5B03F-0D8D-4CE4-B8A1-CAA9BF453F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1483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ACB325-F12F-4CCF-8858-0441470CBD5D}" type="datetimeFigureOut">
              <a:rPr lang="ru-RU" smtClean="0"/>
              <a:pPr/>
              <a:t>09.06.2015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C5E7EC-FC8A-43B3-A343-0D26CDA616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814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5E7EC-FC8A-43B3-A343-0D26CDA616F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5E7EC-FC8A-43B3-A343-0D26CDA616F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5E7EC-FC8A-43B3-A343-0D26CDA616FE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33A1-180D-4BCD-918E-8B690C4ACEE0}" type="datetimeFigureOut">
              <a:rPr lang="ru-RU" smtClean="0"/>
              <a:pPr/>
              <a:t>09.06.2015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62922-4E7B-436A-B304-55D35DA6F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33A1-180D-4BCD-918E-8B690C4ACEE0}" type="datetimeFigureOut">
              <a:rPr lang="ru-RU" smtClean="0"/>
              <a:pPr/>
              <a:t>09.06.2015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62922-4E7B-436A-B304-55D35DA6F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33A1-180D-4BCD-918E-8B690C4ACEE0}" type="datetimeFigureOut">
              <a:rPr lang="ru-RU" smtClean="0"/>
              <a:pPr/>
              <a:t>09.06.2015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62922-4E7B-436A-B304-55D35DA6F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33A1-180D-4BCD-918E-8B690C4ACEE0}" type="datetimeFigureOut">
              <a:rPr lang="ru-RU" smtClean="0"/>
              <a:pPr/>
              <a:t>09.06.2015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62922-4E7B-436A-B304-55D35DA6F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33A1-180D-4BCD-918E-8B690C4ACEE0}" type="datetimeFigureOut">
              <a:rPr lang="ru-RU" smtClean="0"/>
              <a:pPr/>
              <a:t>09.06.2015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62922-4E7B-436A-B304-55D35DA6F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33A1-180D-4BCD-918E-8B690C4ACEE0}" type="datetimeFigureOut">
              <a:rPr lang="ru-RU" smtClean="0"/>
              <a:pPr/>
              <a:t>09.06.2015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62922-4E7B-436A-B304-55D35DA6F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33A1-180D-4BCD-918E-8B690C4ACEE0}" type="datetimeFigureOut">
              <a:rPr lang="ru-RU" smtClean="0"/>
              <a:pPr/>
              <a:t>09.06.2015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62922-4E7B-436A-B304-55D35DA6F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33A1-180D-4BCD-918E-8B690C4ACEE0}" type="datetimeFigureOut">
              <a:rPr lang="ru-RU" smtClean="0"/>
              <a:pPr/>
              <a:t>09.06.2015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62922-4E7B-436A-B304-55D35DA6F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33A1-180D-4BCD-918E-8B690C4ACEE0}" type="datetimeFigureOut">
              <a:rPr lang="ru-RU" smtClean="0"/>
              <a:pPr/>
              <a:t>09.06.2015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62922-4E7B-436A-B304-55D35DA6F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33A1-180D-4BCD-918E-8B690C4ACEE0}" type="datetimeFigureOut">
              <a:rPr lang="ru-RU" smtClean="0"/>
              <a:pPr/>
              <a:t>09.06.2015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62922-4E7B-436A-B304-55D35DA6F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33A1-180D-4BCD-918E-8B690C4ACEE0}" type="datetimeFigureOut">
              <a:rPr lang="ru-RU" smtClean="0"/>
              <a:pPr/>
              <a:t>09.06.2015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62922-4E7B-436A-B304-55D35DA6F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F33A1-180D-4BCD-918E-8B690C4ACEE0}" type="datetimeFigureOut">
              <a:rPr lang="ru-RU" smtClean="0"/>
              <a:pPr/>
              <a:t>09.06.2015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62922-4E7B-436A-B304-55D35DA6F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jpeg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gif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2132856"/>
            <a:ext cx="8350696" cy="1584176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«Виды ран и 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профилактика</a:t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осложнения ран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»</a:t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у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рок  ОБЖ 9 класс</a:t>
            </a:r>
            <a:endParaRPr lang="ru-RU" sz="4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Кащенкова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Марина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Львовна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у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читель ОБЖ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ГБОУ № 667 Санкт- Петербург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 descr="1331834795_eb5c75b50ad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19871" y="260648"/>
            <a:ext cx="1567097" cy="1512168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80920" cy="4248472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Все раны делятся по способу возникновения:</a:t>
            </a:r>
            <a:b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резанные -</a:t>
            </a:r>
            <a:r>
              <a:rPr lang="ru-RU" sz="3100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1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  <a:t>нанесенные </a:t>
            </a:r>
            <a:r>
              <a:rPr lang="ru-RU" sz="3100" dirty="0">
                <a:solidFill>
                  <a:schemeClr val="accent2">
                    <a:lumMod val="50000"/>
                  </a:schemeClr>
                </a:solidFill>
              </a:rPr>
              <a:t>острым предметом (ножом, стеклом, льдом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  <a:t>, бумагой</a:t>
            </a:r>
            <a:r>
              <a:rPr lang="ru-RU" sz="3100" dirty="0">
                <a:solidFill>
                  <a:schemeClr val="accent2">
                    <a:lumMod val="50000"/>
                  </a:schemeClr>
                </a:solidFill>
              </a:rPr>
              <a:t>), имеют ровные 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  <a:t>края</a:t>
            </a:r>
            <a:r>
              <a:rPr lang="ru-RU" sz="31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1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1" i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4000" b="1" i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4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146" name="Picture 2" descr="C:\Users\1\Pictures\Аптека\rub_s0304 резанна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068960"/>
            <a:ext cx="3816424" cy="3209266"/>
          </a:xfrm>
          <a:prstGeom prst="rect">
            <a:avLst/>
          </a:prstGeom>
          <a:noFill/>
        </p:spPr>
      </p:pic>
      <p:pic>
        <p:nvPicPr>
          <p:cNvPr id="6147" name="Picture 3" descr="C:\Users\1\Pictures\Аптека\cut резанна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140968"/>
            <a:ext cx="3744416" cy="2978513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3298378"/>
          </a:xfrm>
        </p:spPr>
        <p:txBody>
          <a:bodyPr>
            <a:normAutofit/>
          </a:bodyPr>
          <a:lstStyle/>
          <a:p>
            <a:pPr algn="l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рубленные-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более 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глубокие, чем резанные, так как наносятся топором, лопатой, другими тяжелыми предметами;</a:t>
            </a:r>
            <a:r>
              <a:rPr lang="ru-RU" dirty="0"/>
              <a:t/>
            </a:r>
            <a:br>
              <a:rPr lang="ru-RU" dirty="0"/>
            </a:b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170" name="Picture 2" descr="C:\Users\1\Pictures\Аптека\рубленая-ра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852936"/>
            <a:ext cx="5256584" cy="338437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373616" cy="295232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укушенные-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являющиеся последствием укусов животных, а также разрывы кожи при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натяжении;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194" name="Picture 2" descr="C:\Users\1\Pictures\Аптека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957118"/>
            <a:ext cx="3600400" cy="3064170"/>
          </a:xfrm>
          <a:prstGeom prst="rect">
            <a:avLst/>
          </a:prstGeom>
          <a:noFill/>
        </p:spPr>
      </p:pic>
      <p:pic>
        <p:nvPicPr>
          <p:cNvPr id="8195" name="Picture 3" descr="C:\Users\1\Pictures\Аптека\0005-002-Ukushennye-rany-trebujut-bolshego-vnimanija-vsledstvii-ne-tolko-chastogo укушенны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636912"/>
            <a:ext cx="3888432" cy="3312368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604448" cy="244827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колотые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внешне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небольшие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раны, (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нанесенные гвоздем, отверткой) характеризующиеся  глубокими внутренними повреждениями 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31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218" name="Picture 2" descr="C:\Users\1\Pictures\Аптека\0007-004-Pri-kolotykh-ranakh-vkhodnoe-otverstie-kak-pravilo-nebolshoe-odnak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924944"/>
            <a:ext cx="3213357" cy="2448272"/>
          </a:xfrm>
          <a:prstGeom prst="rect">
            <a:avLst/>
          </a:prstGeom>
          <a:noFill/>
        </p:spPr>
      </p:pic>
      <p:pic>
        <p:nvPicPr>
          <p:cNvPr id="9219" name="Picture 3" descr="C:\Users\1\Pictures\Аптека\kolotaya-ra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708920"/>
            <a:ext cx="5040560" cy="378042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2232248"/>
          </a:xfrm>
        </p:spPr>
        <p:txBody>
          <a:bodyPr>
            <a:normAutofit/>
          </a:bodyPr>
          <a:lstStyle/>
          <a:p>
            <a:pPr algn="l"/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рваные,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возникающие от разрыва кожи от натяжении и при открытых переломах</a:t>
            </a:r>
            <a:endParaRPr lang="ru-RU" sz="3200" dirty="0"/>
          </a:p>
        </p:txBody>
      </p:sp>
      <p:pic>
        <p:nvPicPr>
          <p:cNvPr id="10242" name="Picture 2" descr="C:\Users\1\Pictures\Аптека\vikkibigbi укушенна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2708920"/>
            <a:ext cx="4208016" cy="3498050"/>
          </a:xfrm>
          <a:prstGeom prst="rect">
            <a:avLst/>
          </a:prstGeom>
          <a:noFill/>
        </p:spPr>
      </p:pic>
      <p:pic>
        <p:nvPicPr>
          <p:cNvPr id="10243" name="Picture 3" descr="C:\Users\1\Pictures\Аптека\cut-fing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852936"/>
            <a:ext cx="3456384" cy="302433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288032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огнестрельные</a:t>
            </a:r>
            <a:r>
              <a:rPr lang="ru-RU" sz="31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100" dirty="0">
                <a:solidFill>
                  <a:schemeClr val="accent2">
                    <a:lumMod val="50000"/>
                  </a:schemeClr>
                </a:solidFill>
              </a:rPr>
              <a:t>- имеющие небольшое входное отверстие (иногда имеется выходное отверстие), сопровождается обильным кровотечением. Особенно опасно внутренних органов.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11266" name="Picture 2" descr="C:\Users\1\Pictures\Аптека\164103_html_708d9ea2 огнестрел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212976"/>
            <a:ext cx="3240360" cy="3168352"/>
          </a:xfrm>
          <a:prstGeom prst="rect">
            <a:avLst/>
          </a:prstGeom>
          <a:noFill/>
        </p:spPr>
      </p:pic>
      <p:pic>
        <p:nvPicPr>
          <p:cNvPr id="11267" name="Picture 3" descr="C:\Users\1\Pictures\Аптека\0005-003-Vidy-ran проникающе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3212976"/>
            <a:ext cx="4608512" cy="2736305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ушибленные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возникающие при воздействии тупых предметов, падениях, </a:t>
            </a:r>
            <a:r>
              <a:rPr lang="ru-RU" sz="3600" dirty="0" err="1">
                <a:solidFill>
                  <a:schemeClr val="accent2">
                    <a:lumMod val="50000"/>
                  </a:schemeClr>
                </a:solidFill>
              </a:rPr>
              <a:t>с</a:t>
            </a:r>
            <a:r>
              <a:rPr lang="ru-RU" sz="3600" dirty="0" err="1" smtClean="0">
                <a:solidFill>
                  <a:schemeClr val="accent2">
                    <a:lumMod val="50000"/>
                  </a:schemeClr>
                </a:solidFill>
              </a:rPr>
              <a:t>давливаниях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, их края ровные, кровотечение слабое</a:t>
            </a:r>
          </a:p>
        </p:txBody>
      </p:sp>
      <p:pic>
        <p:nvPicPr>
          <p:cNvPr id="12290" name="Picture 2" descr="C:\Users\1\Pictures\Аптека\fig16 ушибленна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068960"/>
            <a:ext cx="4764698" cy="3240360"/>
          </a:xfrm>
          <a:prstGeom prst="rect">
            <a:avLst/>
          </a:prstGeom>
          <a:noFill/>
        </p:spPr>
      </p:pic>
      <p:pic>
        <p:nvPicPr>
          <p:cNvPr id="12292" name="Picture 4" descr="C:\Users\1\Pictures\Аптека\ushib_nogi_lechenie ушиб. лечени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852936"/>
            <a:ext cx="3698061" cy="3054598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3888432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Первая медицинская помощь может быть :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40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квалифицированная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(врачи,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фельдшеры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, медсестры);</a:t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неквалифицированная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;</a:t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самопомощь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;</a:t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взаимопомощь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;</a:t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санитарная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помощь.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5122" name="Picture 2" descr="C:\Users\1\Pictures\Аптека\1357417400_vzglyad при ушибах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2852936"/>
            <a:ext cx="2196124" cy="2959993"/>
          </a:xfrm>
          <a:prstGeom prst="rect">
            <a:avLst/>
          </a:prstGeom>
          <a:noFill/>
        </p:spPr>
      </p:pic>
      <p:pic>
        <p:nvPicPr>
          <p:cNvPr id="5123" name="Picture 3" descr="C:\Users\1\Pictures\Аптека\stk62897cor_X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4365104"/>
            <a:ext cx="2164604" cy="2232248"/>
          </a:xfrm>
          <a:prstGeom prst="rect">
            <a:avLst/>
          </a:prstGeom>
          <a:noFill/>
        </p:spPr>
      </p:pic>
      <p:pic>
        <p:nvPicPr>
          <p:cNvPr id="5124" name="Picture 4" descr="C:\Users\1\Pictures\Аптека\achilles-tendon-injury-ankle-sprain-lg взаимопомощь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2924944"/>
            <a:ext cx="2428875" cy="3609975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36004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Осложнения ран: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кровотечение</a:t>
            </a: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  <a:t> (наружное, внутреннее);</a:t>
            </a:r>
            <a:b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  <a:t>если кровь из раны вытекает наружу- 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наружное кровотечение;</a:t>
            </a: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  <a:t>кровь вытекает в полости тела и внутренние ткани- 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внутреннее</a:t>
            </a: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/>
          </a:p>
        </p:txBody>
      </p:sp>
      <p:pic>
        <p:nvPicPr>
          <p:cNvPr id="1026" name="Picture 2" descr="C:\Users\1\Pictures\Аптека\600993204c39ce61301666d01277e70d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3645024"/>
            <a:ext cx="2664296" cy="2713285"/>
          </a:xfrm>
          <a:prstGeom prst="rect">
            <a:avLst/>
          </a:prstGeom>
          <a:noFill/>
        </p:spPr>
      </p:pic>
      <p:pic>
        <p:nvPicPr>
          <p:cNvPr id="1027" name="Picture 3" descr="C:\Users\1\Pictures\Аптека\0020-017-Kapilljarnoe-krovotecheni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717032"/>
            <a:ext cx="1368152" cy="2664296"/>
          </a:xfrm>
          <a:prstGeom prst="rect">
            <a:avLst/>
          </a:prstGeom>
          <a:noFill/>
        </p:spPr>
      </p:pic>
      <p:pic>
        <p:nvPicPr>
          <p:cNvPr id="1028" name="Picture 4" descr="C:\Users\1\Pictures\Аптека\0005-003-Vidy-ran проникающее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3645024"/>
            <a:ext cx="3312368" cy="2808312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38164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Осложнение ран инфекциями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i="1" dirty="0" smtClean="0">
                <a:solidFill>
                  <a:schemeClr val="accent2">
                    <a:lumMod val="50000"/>
                  </a:schemeClr>
                </a:solidFill>
              </a:rPr>
              <a:t> Столбняк 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- опасная раневая инфекция. Возбудитель - столбнячная  палочка, которая в виде спор находится в земле в большом количестве, ей не нужен воздух. Вот почему так опасна ранка, даже небольшая, если наступаешь, к примеру, на гвоздь. Дырочка - маленькая, воздух внутрь не проникает, это и нужно столбнячной палочки. Размножаясь, она выделяет токсин - яд, который поражает нервную систему, вызывая судороги. Судороги бывают настолько сильными, что приводят к переломам костей, позвоночника. Смерть наступает от паралича сердца, удушья. При ранениях вводят анатоксин.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1\Pictures\Аптека\stolbnyak-300x2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149080"/>
            <a:ext cx="2286000" cy="2270760"/>
          </a:xfrm>
          <a:prstGeom prst="rect">
            <a:avLst/>
          </a:prstGeom>
          <a:noFill/>
        </p:spPr>
      </p:pic>
      <p:pic>
        <p:nvPicPr>
          <p:cNvPr id="3075" name="Picture 3" descr="C:\Users\1\Pictures\Аптека\vaccine-diphther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8119" y="4288198"/>
            <a:ext cx="1812273" cy="2021122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Цель урока: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Углубление и расширение знаний  по теме: «Виды ран, оказание первой помощи и профилактика осложнений ран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»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Осложнение ран инфекциями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92896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Сепсис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- тяжелое инфекционное заболевание, развивающееся вследствие заражения крови микробами, проникшими в организм человека при ранении. Выражается тяжелым общим состоянием, лихорадкой, помрачением сознания, образованием гнойников в органах.</a:t>
            </a:r>
          </a:p>
          <a:p>
            <a:endParaRPr lang="ru-RU" sz="2400" dirty="0"/>
          </a:p>
        </p:txBody>
      </p:sp>
      <p:pic>
        <p:nvPicPr>
          <p:cNvPr id="4100" name="Picture 4" descr="C:\Users\1\Pictures\Аптека\malaria_blood-7792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645024"/>
            <a:ext cx="2592288" cy="2633435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789040"/>
            <a:ext cx="5486400" cy="100811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Осложнение ран инфекциями</a:t>
            </a:r>
            <a:endParaRPr lang="ru-RU" sz="3200" dirty="0"/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>
          <a:xfrm>
            <a:off x="2771800" y="764704"/>
            <a:ext cx="2952328" cy="2952328"/>
          </a:xfrm>
        </p:spPr>
      </p:sp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323528" y="4869160"/>
            <a:ext cx="8820472" cy="1584176"/>
          </a:xfrm>
        </p:spPr>
        <p:txBody>
          <a:bodyPr>
            <a:normAutofit fontScale="77500" lnSpcReduction="20000"/>
          </a:bodyPr>
          <a:lstStyle/>
          <a:p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  <a:t>Газовая гангрена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- раневая инфекция. Характеризуется общим тяжелым состоянием, отеком пораженных тканей, появлением в них пузырьков газа, омертвением тканей, развивается без доступа воздуха. Заканчивается ампутацией.</a:t>
            </a:r>
          </a:p>
          <a:p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123" name="Picture 3" descr="C:\Users\1\Pictures\Аптека\gangrg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60648"/>
            <a:ext cx="3024336" cy="355577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25658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Первая медицинская помощь  при ранении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  <a:t>1. Прекращение действия травмирующих факторов.</a:t>
            </a:r>
            <a:b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  <a:t>2. Остановка кровотечения.</a:t>
            </a:r>
            <a:b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  <a:t>3. Обработка раны.</a:t>
            </a:r>
            <a:b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  <a:t>4. Наложение стерильной повязки.</a:t>
            </a:r>
            <a:b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  <a:t>5. Обезболивание.</a:t>
            </a:r>
            <a:b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  <a:t>6. Транспортировка в медицинское учреждение.</a:t>
            </a:r>
            <a:b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192" cy="6322714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Обработка раны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</a:rPr>
              <a:t>производится чистыми руками или в  одноразовых  перчатках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1.Остановить кровотечение.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2. Не удалять инородные тела.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3. Промыть рану перекисью водорода (исключено : водой, зеленкой, йодом, спиртом).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4. Обработать края раны йодом или зеленкой, двигаясь от раны.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5. Наложить стерильную салфетку. 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6. Наложить повязку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6" name="Picture 2" descr="C:\Users\1\Pictures\Аптека\133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4437112"/>
            <a:ext cx="1765225" cy="1872208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256584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Запрещено!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1.Промывать рану водой.</a:t>
            </a:r>
            <a:b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2. Засыпать рану порошками.</a:t>
            </a:r>
            <a:b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3. Накладывать на рану мазь.</a:t>
            </a:r>
            <a:b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4. Касаться раны руками.</a:t>
            </a:r>
            <a:b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5. Вправлять выпавшие, выпирающие ткани тела.</a:t>
            </a:r>
            <a:b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6. Делать перевязку грязными руками.</a:t>
            </a:r>
            <a:b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4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1\Pictures\Аптека\VAL2ae17f_lekarnicka_otevre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548680"/>
            <a:ext cx="1728192" cy="1296144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</a:rPr>
              <a:t>I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. Расставить действия по порядку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при обработке ран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426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2792"/>
                <a:gridCol w="3575634"/>
              </a:tblGrid>
              <a:tr h="349089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 marL="89094" marR="89094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Действия</a:t>
                      </a:r>
                      <a:endParaRPr lang="ru-RU" dirty="0"/>
                    </a:p>
                  </a:txBody>
                  <a:tcPr marL="89094" marR="89094"/>
                </a:tc>
              </a:tr>
              <a:tr h="349089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89094" marR="89094"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Обтереть  вокруг раны салфеткой.</a:t>
                      </a:r>
                      <a:endParaRPr lang="ru-RU" dirty="0"/>
                    </a:p>
                  </a:txBody>
                  <a:tcPr marL="89094" marR="89094"/>
                </a:tc>
              </a:tr>
              <a:tr h="349089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 marL="89094" marR="89094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Остановить</a:t>
                      </a:r>
                      <a:r>
                        <a:rPr lang="ru-RU" baseline="0" dirty="0" smtClean="0"/>
                        <a:t> кровотечение</a:t>
                      </a:r>
                      <a:endParaRPr lang="ru-RU" dirty="0"/>
                    </a:p>
                  </a:txBody>
                  <a:tcPr marL="89094" marR="89094"/>
                </a:tc>
              </a:tr>
              <a:tr h="349089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 marL="89094" marR="89094"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Обработать вокруг раны зеленкой</a:t>
                      </a:r>
                      <a:endParaRPr lang="ru-RU" dirty="0"/>
                    </a:p>
                  </a:txBody>
                  <a:tcPr marL="89094" marR="89094"/>
                </a:tc>
              </a:tr>
              <a:tr h="349089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 marL="89094" marR="89094"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Смазать рану заживляющей мазью</a:t>
                      </a:r>
                      <a:endParaRPr lang="ru-RU" dirty="0"/>
                    </a:p>
                  </a:txBody>
                  <a:tcPr marL="89094" marR="89094"/>
                </a:tc>
              </a:tr>
              <a:tr h="349089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 marL="89094" marR="89094"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Продезинфицировать рану перекисью водорода</a:t>
                      </a:r>
                      <a:endParaRPr lang="ru-RU" dirty="0"/>
                    </a:p>
                  </a:txBody>
                  <a:tcPr marL="89094" marR="89094"/>
                </a:tc>
              </a:tr>
              <a:tr h="349089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 marL="89094" marR="89094"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Наложить на рану повязку</a:t>
                      </a:r>
                      <a:endParaRPr lang="ru-RU" dirty="0"/>
                    </a:p>
                  </a:txBody>
                  <a:tcPr marL="89094" marR="89094"/>
                </a:tc>
              </a:tr>
              <a:tr h="349089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 marL="89094" marR="89094"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Положить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на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рану стерильную салфетку</a:t>
                      </a:r>
                      <a:endParaRPr lang="ru-RU" dirty="0"/>
                    </a:p>
                  </a:txBody>
                  <a:tcPr marL="89094" marR="89094"/>
                </a:tc>
              </a:tr>
              <a:tr h="349089"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 marL="89094" marR="89094"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Промыть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рану водой</a:t>
                      </a:r>
                      <a:endParaRPr lang="ru-RU" dirty="0"/>
                    </a:p>
                  </a:txBody>
                  <a:tcPr marL="89094" marR="89094"/>
                </a:tc>
              </a:tr>
            </a:tbl>
          </a:graphicData>
        </a:graphic>
      </p:graphicFrame>
      <p:graphicFrame>
        <p:nvGraphicFramePr>
          <p:cNvPr id="9" name="Содержимое 8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9460" cy="29635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6135"/>
                <a:gridCol w="3153325"/>
              </a:tblGrid>
              <a:tr h="423366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 marL="102297" marR="102297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Действия</a:t>
                      </a:r>
                      <a:endParaRPr lang="ru-RU" dirty="0"/>
                    </a:p>
                  </a:txBody>
                  <a:tcPr marL="102297" marR="102297"/>
                </a:tc>
              </a:tr>
              <a:tr h="423366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102297" marR="102297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02297" marR="102297"/>
                </a:tc>
              </a:tr>
              <a:tr h="423366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 marL="102297" marR="102297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02297" marR="102297"/>
                </a:tc>
              </a:tr>
              <a:tr h="423366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 marL="102297" marR="102297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02297" marR="102297"/>
                </a:tc>
              </a:tr>
              <a:tr h="423366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 marL="102297" marR="102297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02297" marR="102297"/>
                </a:tc>
              </a:tr>
              <a:tr h="423366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</a:p>
                  </a:txBody>
                  <a:tcPr marL="102297" marR="102297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02297" marR="102297"/>
                </a:tc>
              </a:tr>
              <a:tr h="423366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</a:p>
                  </a:txBody>
                  <a:tcPr marL="102297" marR="102297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02297" marR="102297"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691680" y="2564906"/>
          <a:ext cx="5040560" cy="36964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3096344"/>
              </a:tblGrid>
              <a:tr h="528058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 marL="102297" marR="102297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Действия</a:t>
                      </a:r>
                      <a:endParaRPr lang="ru-RU" dirty="0"/>
                    </a:p>
                  </a:txBody>
                  <a:tcPr marL="102297" marR="102297"/>
                </a:tc>
              </a:tr>
              <a:tr h="52805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102297" marR="1022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 marL="102297" marR="102297"/>
                </a:tc>
              </a:tr>
              <a:tr h="52805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 marL="102297" marR="1022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 marL="102297" marR="102297"/>
                </a:tc>
              </a:tr>
              <a:tr h="52805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 marL="102297" marR="1022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102297" marR="102297"/>
                </a:tc>
              </a:tr>
              <a:tr h="52805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 marL="102297" marR="1022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 marL="102297" marR="102297"/>
                </a:tc>
              </a:tr>
              <a:tr h="52805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 marL="102297" marR="1022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 marL="102297" marR="102297"/>
                </a:tc>
              </a:tr>
              <a:tr h="52805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 marL="102297" marR="1022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 marL="102297" marR="102297"/>
                </a:tc>
              </a:tr>
            </a:tbl>
          </a:graphicData>
        </a:graphic>
      </p:graphicFrame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94421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Ключ ответа к заданию</a:t>
            </a: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</a:rPr>
              <a:t>I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. Расставить действия по порядку</a:t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при обработке ран</a:t>
            </a:r>
            <a:endParaRPr lang="ru-RU" sz="36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II.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Назвать средства для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 обработки ран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sz="half" idx="1"/>
          </p:nvPr>
        </p:nvGraphicFramePr>
        <p:xfrm>
          <a:off x="539552" y="1772813"/>
          <a:ext cx="3898776" cy="4704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  <a:gridCol w="3250704"/>
              </a:tblGrid>
              <a:tr h="396070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Средства</a:t>
                      </a:r>
                      <a:endParaRPr lang="ru-RU" dirty="0"/>
                    </a:p>
                  </a:txBody>
                  <a:tcPr/>
                </a:tc>
              </a:tr>
              <a:tr h="478746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вода</a:t>
                      </a:r>
                      <a:endParaRPr lang="ru-RU" dirty="0"/>
                    </a:p>
                  </a:txBody>
                  <a:tcPr/>
                </a:tc>
              </a:tr>
              <a:tr h="478746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бинт</a:t>
                      </a:r>
                      <a:endParaRPr lang="ru-RU" dirty="0"/>
                    </a:p>
                  </a:txBody>
                  <a:tcPr/>
                </a:tc>
              </a:tr>
              <a:tr h="478746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йод</a:t>
                      </a:r>
                      <a:endParaRPr lang="ru-RU" dirty="0"/>
                    </a:p>
                  </a:txBody>
                  <a:tcPr/>
                </a:tc>
              </a:tr>
              <a:tr h="478746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стрептоцит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(порошок)</a:t>
                      </a:r>
                      <a:endParaRPr lang="ru-RU" dirty="0"/>
                    </a:p>
                  </a:txBody>
                  <a:tcPr/>
                </a:tc>
              </a:tr>
              <a:tr h="478746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стерильные салфетки</a:t>
                      </a:r>
                      <a:endParaRPr lang="ru-RU" dirty="0"/>
                    </a:p>
                  </a:txBody>
                  <a:tcPr/>
                </a:tc>
              </a:tr>
              <a:tr h="478746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заживляющая мазь</a:t>
                      </a:r>
                      <a:endParaRPr lang="ru-RU" dirty="0"/>
                    </a:p>
                  </a:txBody>
                  <a:tcPr/>
                </a:tc>
              </a:tr>
              <a:tr h="478746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перекись водорода</a:t>
                      </a:r>
                      <a:endParaRPr lang="ru-RU" dirty="0"/>
                    </a:p>
                  </a:txBody>
                  <a:tcPr/>
                </a:tc>
              </a:tr>
              <a:tr h="478746"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зеленка</a:t>
                      </a:r>
                      <a:endParaRPr lang="ru-RU" dirty="0"/>
                    </a:p>
                  </a:txBody>
                  <a:tcPr/>
                </a:tc>
              </a:tr>
              <a:tr h="478746"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вата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Содержимое 10"/>
          <p:cNvGraphicFramePr>
            <a:graphicFrameLocks noGrp="1"/>
          </p:cNvGraphicFramePr>
          <p:nvPr>
            <p:ph sz="half" idx="2"/>
          </p:nvPr>
        </p:nvGraphicFramePr>
        <p:xfrm>
          <a:off x="4787900" y="1916113"/>
          <a:ext cx="3312492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1883"/>
                <a:gridCol w="2700609"/>
              </a:tblGrid>
              <a:tr h="339569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Средства</a:t>
                      </a:r>
                      <a:endParaRPr lang="ru-RU" dirty="0"/>
                    </a:p>
                  </a:txBody>
                  <a:tcPr/>
                </a:tc>
              </a:tr>
              <a:tr h="339569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39569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39569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39569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39569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39569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274638"/>
            <a:ext cx="8964488" cy="207424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Ключ ответа к заданию. 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II.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Назвать  средства для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 обработки ран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95736" y="2564901"/>
          <a:ext cx="4680520" cy="32403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2592288"/>
              </a:tblGrid>
              <a:tr h="46290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Средства</a:t>
                      </a:r>
                      <a:endParaRPr lang="ru-RU" dirty="0"/>
                    </a:p>
                  </a:txBody>
                  <a:tcPr/>
                </a:tc>
              </a:tr>
              <a:tr h="46290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46290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46290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  <a:tr h="46290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</a:tr>
              <a:tr h="46290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</a:tr>
              <a:tr h="46290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91264" cy="6048672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Помни! Нельзя теряться, необходимо взять себя в руки, собрать всю волю в кулак, действовать решительно и четко, выполняя все правила оказания первой медицинской помощи в строгой последовательности. </a:t>
            </a:r>
            <a:b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Всегда боритесь за жизнь пострадавшего до конца.</a:t>
            </a:r>
            <a:b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Любите людей! Добро всегда возвращается к тому , </a:t>
            </a:r>
            <a:b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от кого исходит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1\Pictures\Аптека\0ec4aa4c5b7c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4149080"/>
            <a:ext cx="2627784" cy="2489825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62474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«</a:t>
            </a:r>
            <a:r>
              <a:rPr lang="ru-RU" dirty="0"/>
              <a:t> </a:t>
            </a:r>
            <a:r>
              <a:rPr lang="ru-RU" b="1" dirty="0" smtClean="0"/>
              <a:t>Относись </a:t>
            </a:r>
            <a:r>
              <a:rPr lang="ru-RU" b="1" dirty="0"/>
              <a:t>к людям так, как хочешь, чтобы они относились к </a:t>
            </a:r>
            <a:r>
              <a:rPr lang="ru-RU" b="1" dirty="0" smtClean="0"/>
              <a:t>тебе»</a:t>
            </a:r>
            <a:br>
              <a:rPr lang="ru-RU" b="1" dirty="0" smtClean="0"/>
            </a:br>
            <a:r>
              <a:rPr lang="ru-RU" sz="2800" b="1" dirty="0" smtClean="0"/>
              <a:t>американский писатель, психолог, педагог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/>
              <a:t> </a:t>
            </a:r>
            <a:r>
              <a:rPr lang="ru-RU" dirty="0" smtClean="0"/>
              <a:t>            </a:t>
            </a:r>
            <a:r>
              <a:rPr lang="ru-RU" dirty="0" err="1" smtClean="0"/>
              <a:t>Дэйл</a:t>
            </a:r>
            <a:r>
              <a:rPr lang="ru-RU" dirty="0" smtClean="0"/>
              <a:t> Карнеги</a:t>
            </a:r>
            <a:endParaRPr lang="ru-RU" dirty="0"/>
          </a:p>
        </p:txBody>
      </p:sp>
      <p:pic>
        <p:nvPicPr>
          <p:cNvPr id="1026" name="Picture 2" descr="C:\Users\1\Pictures\Аптека\timthumb Корнег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9658" y="3429000"/>
            <a:ext cx="2876261" cy="2736304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728192"/>
          </a:xfrm>
        </p:spPr>
        <p:txBody>
          <a:bodyPr/>
          <a:lstStyle/>
          <a:p>
            <a:r>
              <a:rPr lang="ru-RU" b="1" dirty="0" smtClean="0"/>
              <a:t> 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Домашнее задание</a:t>
            </a:r>
            <a:endParaRPr lang="ru-RU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11560" y="2060848"/>
            <a:ext cx="8208912" cy="194421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Выучить алгоритм обработки ран.</a:t>
            </a: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 Найти афоризмы  о человеческой доброте.</a:t>
            </a: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88641"/>
            <a:ext cx="7128792" cy="5760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Используемые источники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764704"/>
            <a:ext cx="8424936" cy="5832648"/>
          </a:xfrm>
        </p:spPr>
        <p:txBody>
          <a:bodyPr>
            <a:noAutofit/>
          </a:bodyPr>
          <a:lstStyle/>
          <a:p>
            <a:pPr algn="l"/>
            <a:r>
              <a:rPr lang="ru-RU" sz="1400" dirty="0">
                <a:solidFill>
                  <a:schemeClr val="accent2">
                    <a:lumMod val="50000"/>
                  </a:schemeClr>
                </a:solidFill>
              </a:rPr>
              <a:t>Учебник Основы безопасности жизнедеятельности 9 класс, С.Н. </a:t>
            </a:r>
            <a:r>
              <a:rPr lang="ru-RU" sz="1400" dirty="0" err="1">
                <a:solidFill>
                  <a:schemeClr val="accent2">
                    <a:lumMod val="50000"/>
                  </a:schemeClr>
                </a:solidFill>
              </a:rPr>
              <a:t>Вангородский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</a:rPr>
              <a:t> , С.Н. Кузнецов, В.Н. </a:t>
            </a:r>
            <a:r>
              <a:rPr lang="ru-RU" sz="1400" dirty="0" err="1">
                <a:solidFill>
                  <a:schemeClr val="accent2">
                    <a:lumMod val="50000"/>
                  </a:schemeClr>
                </a:solidFill>
              </a:rPr>
              <a:t>Латчук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</a:rPr>
              <a:t>, </a:t>
            </a:r>
          </a:p>
          <a:p>
            <a:pPr algn="l"/>
            <a:r>
              <a:rPr lang="ru-RU" sz="1400" dirty="0">
                <a:solidFill>
                  <a:schemeClr val="accent2">
                    <a:lumMod val="50000"/>
                  </a:schemeClr>
                </a:solidFill>
              </a:rPr>
              <a:t>В.В. Марков. М.  : Дрофа, 2013.</a:t>
            </a:r>
          </a:p>
          <a:p>
            <a:pPr algn="l"/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http://neotlozhnaya-pomosch.info/</a:t>
            </a:r>
          </a:p>
          <a:p>
            <a:pPr algn="l"/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http://vse-zabolevaniya.ru</a:t>
            </a: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/</a:t>
            </a:r>
            <a:endParaRPr lang="ru-RU" sz="1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l"/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http://www.neboleem.net/gazovaya-gangrena.php</a:t>
            </a:r>
          </a:p>
          <a:p>
            <a:pPr algn="l"/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http://vse-zabolevaniya.ru/bolezni-infekcionnye/stolbnjak.html</a:t>
            </a:r>
          </a:p>
          <a:p>
            <a:pPr algn="l"/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http://vse-zabolevaniya.ru/bolezni-hirurgicheskie/sepsis2.html</a:t>
            </a:r>
          </a:p>
          <a:p>
            <a:pPr algn="l"/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http://cs320223.vk.me/v320223481/141ec/f0s9mOSPidI.jpg</a:t>
            </a:r>
          </a:p>
          <a:p>
            <a:pPr algn="l"/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http://znamus.ru/page/dale_carnegie</a:t>
            </a:r>
          </a:p>
          <a:p>
            <a:pPr algn="l"/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http://img1.ubr.ua/article/300x168/1djna.jpg</a:t>
            </a:r>
          </a:p>
          <a:p>
            <a:pPr algn="l"/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http://medprom.ru/pictures/mpp_0000664/7.jpg</a:t>
            </a:r>
          </a:p>
          <a:p>
            <a:pPr algn="l"/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http://www.expertcen.ru/netcat_files/Offer/2013/01/_apteka/9d60e4419a0d998fd421193309e8e652.jpg</a:t>
            </a:r>
          </a:p>
          <a:p>
            <a:pPr algn="l"/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http://st5.stpulscen.ru/images/product/055/571/164_medium.jpg</a:t>
            </a:r>
          </a:p>
          <a:p>
            <a:pPr algn="l"/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http://i.totalrating.ru/sci/300x240/2/serdechno-sosudistie_validol.jpg</a:t>
            </a:r>
          </a:p>
          <a:p>
            <a:pPr algn="l"/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http://img08.wikimart.ru/ed/6f/8f3961af-d1a3-4ac4-958b-868ff36fedc5.jpeg</a:t>
            </a:r>
          </a:p>
          <a:p>
            <a:pPr algn="l"/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http://www.farmabox.ru/img/salfetki_sterilnye_2_22331.jpg</a:t>
            </a:r>
          </a:p>
          <a:p>
            <a:pPr algn="l"/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http://www.farmlek.com/content/catalog/images/1298978688.jpg</a:t>
            </a:r>
          </a:p>
          <a:p>
            <a:pPr algn="l"/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http://st03.kakprosto.ru//images/article/2011/12/7/1_525513f57f7b1525513f57f7ef.jpg</a:t>
            </a:r>
          </a:p>
          <a:p>
            <a:pPr algn="l"/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http://simmama.ru/kak-izbezhat-letnikh-travm</a:t>
            </a:r>
          </a:p>
          <a:p>
            <a:pPr algn="l"/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http://simmama.ru/files/imagecache/poln/2139.jpeg</a:t>
            </a:r>
          </a:p>
          <a:p>
            <a:pPr algn="l"/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http://poly-clinic.ru/department/ambulatory/general/</a:t>
            </a:r>
          </a:p>
          <a:p>
            <a:pPr algn="l"/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http://world.fedpress.ru/sites/fedpress/files/didenko/news/terakt_1.jpg</a:t>
            </a:r>
          </a:p>
          <a:p>
            <a:pPr algn="l"/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http://fototut.com/photos/2011/07/7-ia91zhb38y.jpg</a:t>
            </a:r>
          </a:p>
          <a:p>
            <a:pPr algn="l"/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http://lechyt.ru/wp-content/uploads/2013/03/3.jpg</a:t>
            </a:r>
          </a:p>
          <a:p>
            <a:pPr algn="l"/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http://mw-journal.ru/images/kyxnya/bistroe-prigotovlenie.jpg</a:t>
            </a:r>
          </a:p>
          <a:p>
            <a:pPr algn="l"/>
            <a:endParaRPr lang="en-US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371179"/>
      </p:ext>
    </p:extLst>
  </p:cSld>
  <p:clrMapOvr>
    <a:masterClrMapping/>
  </p:clrMapOvr>
  <p:transition spd="slow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648071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Используемые источники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3568" y="1412776"/>
            <a:ext cx="7992888" cy="5112568"/>
          </a:xfrm>
        </p:spPr>
        <p:txBody>
          <a:bodyPr>
            <a:normAutofit/>
          </a:bodyPr>
          <a:lstStyle/>
          <a:p>
            <a:pPr algn="l"/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http://mirbiologii.ru/wp-content/uploads/2011/07/rany.jpg</a:t>
            </a:r>
          </a:p>
          <a:p>
            <a:pPr algn="l"/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http://zdorovo.ua/web/images/uploads/article/kolotykh_medium.jpg</a:t>
            </a:r>
          </a:p>
          <a:p>
            <a:pPr algn="l"/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http://neotlozhnaya-pomosch.info/traumatology/images/ognestrelnye_rany.jpg</a:t>
            </a:r>
          </a:p>
          <a:p>
            <a:pPr algn="l"/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http://www.orthodox.od.ua/uploads/posts/2009-12/thumbs/1260340114_10737.jpg</a:t>
            </a:r>
          </a:p>
          <a:p>
            <a:pPr algn="l"/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http://inmedo.ru/uploads/images/00/00/12/2013/02/15/0cc243.jpg</a:t>
            </a:r>
          </a:p>
          <a:p>
            <a:pPr algn="l"/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http://sarscout.ru/ScoutSite/Site/2tourism/images/first_aid/aid_04.jpg</a:t>
            </a:r>
          </a:p>
          <a:p>
            <a:pPr algn="l"/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http://litn-andr.narod.ru/data/Glossary/images/p60_raneniyajivota.jpg	</a:t>
            </a:r>
          </a:p>
          <a:p>
            <a:pPr algn="l"/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http://picture.pixmac.com/4/first-aid-kit-protection-recovery-pixmac-picture-12024669.jpg</a:t>
            </a:r>
          </a:p>
          <a:p>
            <a:pPr algn="l"/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http://3x-online.ru/uploads/posts/2012-06/1340159179_01.jpg</a:t>
            </a:r>
          </a:p>
          <a:p>
            <a:pPr algn="l"/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http://vestinn.ru/upload/iblock/f3c/pervaya-med-pomoshch-praktikum.jpg</a:t>
            </a:r>
          </a:p>
          <a:p>
            <a:pPr algn="l"/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http://centrplastiki.ru/img/rub_s0304.jpg</a:t>
            </a:r>
          </a:p>
          <a:p>
            <a:pPr algn="l"/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http://recipehome.ru/wp-content/uploads/2012/01/wound.jpg</a:t>
            </a:r>
          </a:p>
          <a:p>
            <a:pPr algn="l"/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http://dsvshop.com/uploads/f265d6712c/410c862747.jpg</a:t>
            </a:r>
          </a:p>
          <a:p>
            <a:pPr algn="l"/>
            <a:endParaRPr lang="ru-RU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825766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256584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Правила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оказания первой медицинской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помощи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  <a:t>1.В первую очередь первая медицинская помощь оказывается детям и тем пострадавшим, которые могут погибнуть ,если не получат ее сейчас же. </a:t>
            </a:r>
            <a:b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  <a:t>2.При оказании первой медицинской помощи определяют очередность мер и приемов.</a:t>
            </a:r>
            <a:b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  <a:t>3.Все приемы и меры первой медицинской помощи должны быть щадящими.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1\Pictures\Аптека\ch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346714"/>
            <a:ext cx="3600400" cy="2282988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rmAutofit/>
          </a:bodyPr>
          <a:lstStyle/>
          <a:p>
            <a:pPr algn="l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Что должно быть в аптеке первой помощи?</a:t>
            </a:r>
          </a:p>
        </p:txBody>
      </p:sp>
      <p:pic>
        <p:nvPicPr>
          <p:cNvPr id="3074" name="Picture 2" descr="C:\Users\1\Pictures\Аптека\загруженно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708920"/>
            <a:ext cx="2160240" cy="1388151"/>
          </a:xfrm>
          <a:prstGeom prst="rect">
            <a:avLst/>
          </a:prstGeom>
          <a:noFill/>
        </p:spPr>
      </p:pic>
      <p:pic>
        <p:nvPicPr>
          <p:cNvPr id="3076" name="Picture 4" descr="C:\Users\1\Pictures\Аптека\164PYbsDb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132856"/>
            <a:ext cx="1859512" cy="1944216"/>
          </a:xfrm>
          <a:prstGeom prst="rect">
            <a:avLst/>
          </a:prstGeom>
          <a:noFill/>
        </p:spPr>
      </p:pic>
      <p:pic>
        <p:nvPicPr>
          <p:cNvPr id="3077" name="Picture 5" descr="C:\Users\1\Pictures\Аптека\22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2132856"/>
            <a:ext cx="1694681" cy="1152128"/>
          </a:xfrm>
          <a:prstGeom prst="rect">
            <a:avLst/>
          </a:prstGeom>
          <a:noFill/>
        </p:spPr>
      </p:pic>
      <p:pic>
        <p:nvPicPr>
          <p:cNvPr id="3078" name="Picture 6" descr="C:\Users\1\Pictures\Аптека\134459447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3212976"/>
            <a:ext cx="1872208" cy="1246072"/>
          </a:xfrm>
          <a:prstGeom prst="rect">
            <a:avLst/>
          </a:prstGeom>
          <a:noFill/>
        </p:spPr>
      </p:pic>
      <p:pic>
        <p:nvPicPr>
          <p:cNvPr id="3079" name="Picture 7" descr="C:\Users\1\Pictures\Аптека\982b0b417baf1dc0a89adb59d93dcb9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4437112"/>
            <a:ext cx="1733029" cy="1800200"/>
          </a:xfrm>
          <a:prstGeom prst="rect">
            <a:avLst/>
          </a:prstGeom>
          <a:noFill/>
        </p:spPr>
      </p:pic>
      <p:pic>
        <p:nvPicPr>
          <p:cNvPr id="3080" name="Picture 8" descr="C:\Users\1\Pictures\Аптека\1305792448_12.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20272" y="4766333"/>
            <a:ext cx="1877194" cy="1494246"/>
          </a:xfrm>
          <a:prstGeom prst="rect">
            <a:avLst/>
          </a:prstGeom>
          <a:noFill/>
        </p:spPr>
      </p:pic>
      <p:pic>
        <p:nvPicPr>
          <p:cNvPr id="3081" name="Picture 9" descr="C:\Users\1\Pictures\Аптека\salfetki-sterilnye-16h14-10-sht-647-B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6056" y="4149080"/>
            <a:ext cx="2065412" cy="2065412"/>
          </a:xfrm>
          <a:prstGeom prst="rect">
            <a:avLst/>
          </a:prstGeom>
          <a:noFill/>
        </p:spPr>
      </p:pic>
      <p:pic>
        <p:nvPicPr>
          <p:cNvPr id="3082" name="Picture 10" descr="C:\Users\1\Pictures\Аптека\korvalol_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835696" y="3645024"/>
            <a:ext cx="1874495" cy="1287438"/>
          </a:xfrm>
          <a:prstGeom prst="rect">
            <a:avLst/>
          </a:prstGeom>
          <a:noFill/>
        </p:spPr>
      </p:pic>
      <p:pic>
        <p:nvPicPr>
          <p:cNvPr id="3083" name="Picture 11" descr="C:\Users\1\Pictures\Аптека\1268321035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851920" y="4293096"/>
            <a:ext cx="1656184" cy="1656184"/>
          </a:xfrm>
          <a:prstGeom prst="rect">
            <a:avLst/>
          </a:prstGeom>
          <a:noFill/>
        </p:spPr>
      </p:pic>
      <p:pic>
        <p:nvPicPr>
          <p:cNvPr id="3084" name="Picture 12" descr="C:\Users\1\Pictures\Аптека\img_HiJ42y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236296" y="2636912"/>
            <a:ext cx="1548461" cy="2304256"/>
          </a:xfrm>
          <a:prstGeom prst="rect">
            <a:avLst/>
          </a:prstGeom>
          <a:noFill/>
        </p:spPr>
      </p:pic>
      <p:pic>
        <p:nvPicPr>
          <p:cNvPr id="3085" name="Picture 13" descr="C:\Users\1\Pictures\Аптека\perek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339752" y="4725144"/>
            <a:ext cx="1832992" cy="1832992"/>
          </a:xfrm>
          <a:prstGeom prst="rect">
            <a:avLst/>
          </a:prstGeom>
          <a:noFill/>
        </p:spPr>
      </p:pic>
      <p:pic>
        <p:nvPicPr>
          <p:cNvPr id="3087" name="Picture 15" descr="C:\Users\1\Pictures\Аптека\a_ad74d3c1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36296" y="260648"/>
            <a:ext cx="1454950" cy="116396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600" b="1" smtClean="0">
                <a:solidFill>
                  <a:schemeClr val="accent2">
                    <a:lumMod val="50000"/>
                  </a:schemeClr>
                </a:solidFill>
              </a:rPr>
              <a:t>Выполнить задание:</a:t>
            </a:r>
            <a:br>
              <a:rPr lang="ru-RU" sz="3600" b="1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b="1" smtClean="0">
                <a:solidFill>
                  <a:schemeClr val="accent2">
                    <a:lumMod val="50000"/>
                  </a:schemeClr>
                </a:solidFill>
              </a:rPr>
              <a:t> соотнести средства и группу средств аптечки первой медицинской помощи</a:t>
            </a:r>
            <a:endParaRPr lang="ru-RU" sz="3600" dirty="0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68761"/>
            <a:ext cx="4402832" cy="720079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             Таблица 1</a:t>
            </a:r>
            <a:endParaRPr lang="ru-RU" dirty="0"/>
          </a:p>
        </p:txBody>
      </p:sp>
      <p:graphicFrame>
        <p:nvGraphicFramePr>
          <p:cNvPr id="18" name="Содержимое 17"/>
          <p:cNvGraphicFramePr>
            <a:graphicFrameLocks noGrp="1"/>
          </p:cNvGraphicFramePr>
          <p:nvPr>
            <p:ph sz="half" idx="2"/>
          </p:nvPr>
        </p:nvGraphicFramePr>
        <p:xfrm>
          <a:off x="611560" y="2060849"/>
          <a:ext cx="4112196" cy="44475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1807"/>
                <a:gridCol w="510389"/>
              </a:tblGrid>
              <a:tr h="342350"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Средства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</a:tr>
              <a:tr h="608438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Вата, бинты, лейкопластырь, перевязочный пакет, салфетки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590388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Перекись водорода, йод, зеленка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  <a:tr h="590388">
                <a:tc>
                  <a:txBody>
                    <a:bodyPr/>
                    <a:lstStyle/>
                    <a:p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Карвалол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валакардин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валидол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  <a:tr h="472505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Жгут, перекись водорода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</a:tr>
              <a:tr h="472505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Нашатырный спирт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84341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Валерьяна,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корвалол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настойка     пустырника, валокордин,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472505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Анальгин,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баральгин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спазгам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                                     Таблица 2</a:t>
            </a:r>
            <a:endParaRPr lang="ru-RU" dirty="0"/>
          </a:p>
        </p:txBody>
      </p:sp>
      <p:graphicFrame>
        <p:nvGraphicFramePr>
          <p:cNvPr id="17" name="Содержимое 16"/>
          <p:cNvGraphicFramePr>
            <a:graphicFrameLocks noGrp="1"/>
          </p:cNvGraphicFramePr>
          <p:nvPr>
            <p:ph sz="quarter" idx="4"/>
          </p:nvPr>
        </p:nvGraphicFramePr>
        <p:xfrm>
          <a:off x="5004048" y="2204864"/>
          <a:ext cx="3816424" cy="36456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1224136"/>
              </a:tblGrid>
              <a:tr h="392578">
                <a:tc>
                  <a:txBody>
                    <a:bodyPr/>
                    <a:lstStyle/>
                    <a:p>
                      <a:r>
                        <a:rPr lang="ru-RU" dirty="0" smtClean="0"/>
                        <a:t>Группа  средств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Средства</a:t>
                      </a:r>
                      <a:endParaRPr lang="ru-RU" dirty="0"/>
                    </a:p>
                  </a:txBody>
                  <a:tcPr/>
                </a:tc>
              </a:tr>
              <a:tr h="471518">
                <a:tc>
                  <a:txBody>
                    <a:bodyPr/>
                    <a:lstStyle/>
                    <a:p>
                      <a:r>
                        <a:rPr lang="ru-RU" dirty="0" smtClean="0"/>
                        <a:t>Дезинфицирующие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44735">
                <a:tc>
                  <a:txBody>
                    <a:bodyPr/>
                    <a:lstStyle/>
                    <a:p>
                      <a:r>
                        <a:rPr lang="ru-RU" dirty="0" smtClean="0"/>
                        <a:t>Кровоостанавливающие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2578">
                <a:tc>
                  <a:txBody>
                    <a:bodyPr/>
                    <a:lstStyle/>
                    <a:p>
                      <a:r>
                        <a:rPr lang="ru-RU" dirty="0" smtClean="0"/>
                        <a:t>Болеутоляющие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2578">
                <a:tc>
                  <a:txBody>
                    <a:bodyPr/>
                    <a:lstStyle/>
                    <a:p>
                      <a:r>
                        <a:rPr lang="ru-RU" dirty="0" smtClean="0"/>
                        <a:t>Сердечные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74855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Перевязочные</a:t>
                      </a:r>
                      <a:r>
                        <a:rPr lang="en-US" dirty="0" smtClean="0"/>
                        <a:t> </a:t>
                      </a:r>
                      <a:r>
                        <a:rPr lang="ru-RU" dirty="0" smtClean="0"/>
                        <a:t>материалы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4205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Приводящие в сознание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2578">
                <a:tc>
                  <a:txBody>
                    <a:bodyPr/>
                    <a:lstStyle/>
                    <a:p>
                      <a:r>
                        <a:rPr lang="ru-RU" dirty="0" smtClean="0"/>
                        <a:t>Успокаивающие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Ключ ответа к таблице 1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6930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36134">
                <a:tc>
                  <a:txBody>
                    <a:bodyPr/>
                    <a:lstStyle/>
                    <a:p>
                      <a:r>
                        <a:rPr lang="ru-RU" dirty="0" smtClean="0"/>
                        <a:t> группа  средств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средства под</a:t>
                      </a:r>
                      <a:r>
                        <a:rPr lang="ru-RU" baseline="0" dirty="0" smtClean="0"/>
                        <a:t> №</a:t>
                      </a:r>
                      <a:endParaRPr lang="ru-RU" dirty="0"/>
                    </a:p>
                  </a:txBody>
                  <a:tcPr/>
                </a:tc>
              </a:tr>
              <a:tr h="436134">
                <a:tc>
                  <a:txBody>
                    <a:bodyPr/>
                    <a:lstStyle/>
                    <a:p>
                      <a:r>
                        <a:rPr lang="ru-RU" dirty="0" smtClean="0"/>
                        <a:t>Дезинфицирующие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  <a:tr h="4361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Кровоостанавливающие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</a:tr>
              <a:tr h="4361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Болеутоляющие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</a:tr>
              <a:tr h="4361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Сердечные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  <a:tr h="4361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Перевязочные материалы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436134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Приводящие в сознание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4361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Успокаивающие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252028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О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дной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из разновидностей травм является рана. С ранениями мы можем встретиться в быту, в чрезвычайных и экстремальных ситуациях.</a:t>
            </a:r>
            <a:br>
              <a:rPr lang="ru-RU" sz="36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098" name="Picture 2" descr="C:\Users\1\Pictures\Аптека\1337957396_bez-imen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212976"/>
            <a:ext cx="2448272" cy="2489324"/>
          </a:xfrm>
          <a:prstGeom prst="rect">
            <a:avLst/>
          </a:prstGeom>
          <a:noFill/>
        </p:spPr>
      </p:pic>
      <p:pic>
        <p:nvPicPr>
          <p:cNvPr id="4099" name="Picture 3" descr="C:\Users\1\Pictures\Аптека\d198d499f81a2785bb01a0ad2e05b38075d1eb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916832"/>
            <a:ext cx="2868910" cy="2320652"/>
          </a:xfrm>
          <a:prstGeom prst="rect">
            <a:avLst/>
          </a:prstGeom>
          <a:noFill/>
        </p:spPr>
      </p:pic>
      <p:pic>
        <p:nvPicPr>
          <p:cNvPr id="4100" name="Picture 4" descr="C:\Users\1\Pictures\Аптека\ran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4653136"/>
            <a:ext cx="2448272" cy="1827584"/>
          </a:xfrm>
          <a:prstGeom prst="rect">
            <a:avLst/>
          </a:prstGeom>
          <a:noFill/>
        </p:spPr>
      </p:pic>
      <p:pic>
        <p:nvPicPr>
          <p:cNvPr id="4101" name="Picture 5" descr="C:\Users\1\Pictures\Аптека\xbom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2276872"/>
            <a:ext cx="2592288" cy="2232248"/>
          </a:xfrm>
          <a:prstGeom prst="rect">
            <a:avLst/>
          </a:prstGeom>
          <a:noFill/>
        </p:spPr>
      </p:pic>
      <p:pic>
        <p:nvPicPr>
          <p:cNvPr id="4102" name="Picture 6" descr="C:\Users\1\Pictures\Аптека\1280748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4149080"/>
            <a:ext cx="3303818" cy="2204864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576064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Рана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- нарушение целостности кожи, слизистой оболочки и органов тела</a:t>
            </a:r>
            <a:b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1" i="1" u="sng" dirty="0" smtClean="0">
                <a:solidFill>
                  <a:schemeClr val="accent2">
                    <a:lumMod val="50000"/>
                  </a:schemeClr>
                </a:solidFill>
              </a:rPr>
              <a:t>Признаки ран: 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-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боль;</a:t>
            </a:r>
            <a:b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-кровотечение;</a:t>
            </a:r>
            <a:b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-повреждение или потеря тканей;</a:t>
            </a:r>
            <a:b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-нарушение функций части тела.</a:t>
            </a:r>
            <a:b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Раны бывают: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-поверхностные и глубокие;</a:t>
            </a:r>
            <a:b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-малые, средние и обширные.</a:t>
            </a:r>
            <a:b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1262</TotalTime>
  <Words>593</Words>
  <Application>Microsoft Office PowerPoint</Application>
  <PresentationFormat>Экран (4:3)</PresentationFormat>
  <Paragraphs>208</Paragraphs>
  <Slides>32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«Виды ран и профилактика  осложнения ран» урок  ОБЖ 9 класс</vt:lpstr>
      <vt:lpstr>Цель урока: </vt:lpstr>
      <vt:lpstr>« Относись к людям так, как хочешь, чтобы они относились к тебе» американский писатель, психолог, педагог              Дэйл Карнеги</vt:lpstr>
      <vt:lpstr>  Правила оказания первой медицинской помощи 1.В первую очередь первая медицинская помощь оказывается детям и тем пострадавшим, которые могут погибнуть ,если не получат ее сейчас же.  2.При оказании первой медицинской помощи определяют очередность мер и приемов. 3.Все приемы и меры первой медицинской помощи должны быть щадящими.    </vt:lpstr>
      <vt:lpstr>Что должно быть в аптеке первой помощи?</vt:lpstr>
      <vt:lpstr>Выполнить задание:  соотнести средства и группу средств аптечки первой медицинской помощи</vt:lpstr>
      <vt:lpstr>Ключ ответа к таблице 1</vt:lpstr>
      <vt:lpstr>Одной из разновидностей травм является рана. С ранениями мы можем встретиться в быту, в чрезвычайных и экстремальных ситуациях. </vt:lpstr>
      <vt:lpstr>    Рана- нарушение целостности кожи, слизистой оболочки и органов тела Признаки ран:  -боль; -кровотечение; -повреждение или потеря тканей; -нарушение функций части тела. Раны бывают: -поверхностные и глубокие; -малые, средние и обширные.    </vt:lpstr>
      <vt:lpstr>Все раны делятся по способу возникновения: резанные - нанесенные острым предметом (ножом, стеклом, льдом, бумагой), имеют ровные края    </vt:lpstr>
      <vt:lpstr> рубленные- более глубокие, чем резанные, так как наносятся топором, лопатой, другими тяжелыми предметами; </vt:lpstr>
      <vt:lpstr> укушенные- являющиеся последствием укусов животных, а также разрывы кожи при натяжении; </vt:lpstr>
      <vt:lpstr>колотые внешне небольшие раны, (нанесенные гвоздем, отверткой) характеризующиеся  глубокими внутренними повреждениями  </vt:lpstr>
      <vt:lpstr>рваные, возникающие от разрыва кожи от натяжении и при открытых переломах</vt:lpstr>
      <vt:lpstr> огнестрельные - имеющие небольшое входное отверстие (иногда имеется выходное отверстие), сопровождается обильным кровотечением. Особенно опасно внутренних органов.   </vt:lpstr>
      <vt:lpstr> ушибленные- возникающие при воздействии тупых предметов, падениях, сдавливаниях, их края ровные, кровотечение слабое</vt:lpstr>
      <vt:lpstr>Первая медицинская помощь может быть : квалифицированная (врачи, фельдшеры, медсестры); неквалифицированная; самопомощь; взаимопомощь; санитарная помощь. </vt:lpstr>
      <vt:lpstr>      Осложнения ран: кровотечение (наружное, внутреннее); если кровь из раны вытекает наружу- наружное кровотечение; кровь вытекает в полости тела и внутренние ткани- внутреннее       </vt:lpstr>
      <vt:lpstr> Осложнение ран инфекциями  Столбняк - опасная раневая инфекция. Возбудитель - столбнячная  палочка, которая в виде спор находится в земле в большом количестве, ей не нужен воздух. Вот почему так опасна ранка, даже небольшая, если наступаешь, к примеру, на гвоздь. Дырочка - маленькая, воздух внутрь не проникает, это и нужно столбнячной палочки. Размножаясь, она выделяет токсин - яд, который поражает нервную систему, вызывая судороги. Судороги бывают настолько сильными, что приводят к переломам костей, позвоночника. Смерть наступает от паралича сердца, удушья. При ранениях вводят анатоксин.  </vt:lpstr>
      <vt:lpstr>Осложнение ран инфекциями</vt:lpstr>
      <vt:lpstr>Осложнение ран инфекциями</vt:lpstr>
      <vt:lpstr>Первая медицинская помощь  при ранении    1. Прекращение действия травмирующих факторов. 2. Остановка кровотечения. 3. Обработка раны. 4. Наложение стерильной повязки. 5. Обезболивание. 6. Транспортировка в медицинское учреждение.   </vt:lpstr>
      <vt:lpstr>Обработка раны  производится чистыми руками или в  одноразовых  перчатках  1.Остановить кровотечение. 2. Не удалять инородные тела. 3. Промыть рану перекисью водорода (исключено : водой, зеленкой, йодом, спиртом). 4. Обработать края раны йодом или зеленкой, двигаясь от раны. 5. Наложить стерильную салфетку.  6. Наложить повязку.</vt:lpstr>
      <vt:lpstr> Запрещено! 1.Промывать рану водой. 2. Засыпать рану порошками. 3. Накладывать на рану мазь. 4. Касаться раны руками. 5. Вправлять выпавшие, выпирающие ткани тела. 6. Делать перевязку грязными руками. </vt:lpstr>
      <vt:lpstr> I. Расставить действия по порядку при обработке ран </vt:lpstr>
      <vt:lpstr>Ключ ответа к заданию   I. Расставить действия по порядку при обработке ран</vt:lpstr>
      <vt:lpstr>II.Назвать средства для   обработки ран</vt:lpstr>
      <vt:lpstr>Ключ ответа к заданию.  II.Назвать  средства для   обработки ран</vt:lpstr>
      <vt:lpstr>Помни! Нельзя теряться, необходимо взять себя в руки, собрать всю волю в кулак, действовать решительно и четко, выполняя все правила оказания первой медицинской помощи в строгой последовательности.  Всегда боритесь за жизнь пострадавшего до конца. Любите людей! Добро всегда возвращается к тому ,  от кого исходит</vt:lpstr>
      <vt:lpstr> Домашнее задание</vt:lpstr>
      <vt:lpstr>Используемые источники</vt:lpstr>
      <vt:lpstr>Используемые источники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«Виды ран и профилактика  осложнения ран»</dc:title>
  <dc:creator>1</dc:creator>
  <cp:lastModifiedBy>Марина</cp:lastModifiedBy>
  <cp:revision>149</cp:revision>
  <dcterms:created xsi:type="dcterms:W3CDTF">2014-01-12T14:21:20Z</dcterms:created>
  <dcterms:modified xsi:type="dcterms:W3CDTF">2015-06-08T22:26:29Z</dcterms:modified>
</cp:coreProperties>
</file>