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Полилиния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Полилиния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7 w 2123"/>
                <a:gd name="T1" fmla="*/ 986 h 1696"/>
                <a:gd name="T2" fmla="*/ 541 w 2123"/>
                <a:gd name="T3" fmla="*/ 646 h 1696"/>
                <a:gd name="T4" fmla="*/ 667 w 2123"/>
                <a:gd name="T5" fmla="*/ 374 h 1696"/>
                <a:gd name="T6" fmla="*/ 922 w 2123"/>
                <a:gd name="T7" fmla="*/ 555 h 1696"/>
                <a:gd name="T8" fmla="*/ 1208 w 2123"/>
                <a:gd name="T9" fmla="*/ 822 h 1696"/>
                <a:gd name="T10" fmla="*/ 1475 w 2123"/>
                <a:gd name="T11" fmla="*/ 1049 h 1696"/>
                <a:gd name="T12" fmla="*/ 1791 w 2123"/>
                <a:gd name="T13" fmla="*/ 1286 h 1696"/>
                <a:gd name="T14" fmla="*/ 1873 w 2123"/>
                <a:gd name="T15" fmla="*/ 1337 h 1696"/>
                <a:gd name="T16" fmla="*/ 1826 w 2123"/>
                <a:gd name="T17" fmla="*/ 1281 h 1696"/>
                <a:gd name="T18" fmla="*/ 1404 w 2123"/>
                <a:gd name="T19" fmla="*/ 947 h 1696"/>
                <a:gd name="T20" fmla="*/ 1082 w 2123"/>
                <a:gd name="T21" fmla="*/ 646 h 1696"/>
                <a:gd name="T22" fmla="*/ 719 w 2123"/>
                <a:gd name="T23" fmla="*/ 311 h 1696"/>
                <a:gd name="T24" fmla="*/ 994 w 2123"/>
                <a:gd name="T25" fmla="*/ 294 h 1696"/>
                <a:gd name="T26" fmla="*/ 1279 w 2123"/>
                <a:gd name="T27" fmla="*/ 300 h 1696"/>
                <a:gd name="T28" fmla="*/ 1606 w 2123"/>
                <a:gd name="T29" fmla="*/ 254 h 1696"/>
                <a:gd name="T30" fmla="*/ 2112 w 2123"/>
                <a:gd name="T31" fmla="*/ 186 h 1696"/>
                <a:gd name="T32" fmla="*/ 2064 w 2123"/>
                <a:gd name="T33" fmla="*/ 164 h 1696"/>
                <a:gd name="T34" fmla="*/ 1535 w 2123"/>
                <a:gd name="T35" fmla="*/ 243 h 1696"/>
                <a:gd name="T36" fmla="*/ 1202 w 2123"/>
                <a:gd name="T37" fmla="*/ 260 h 1696"/>
                <a:gd name="T38" fmla="*/ 755 w 2123"/>
                <a:gd name="T39" fmla="*/ 243 h 1696"/>
                <a:gd name="T40" fmla="*/ 815 w 2123"/>
                <a:gd name="T41" fmla="*/ 215 h 1696"/>
                <a:gd name="T42" fmla="*/ 1136 w 2123"/>
                <a:gd name="T43" fmla="*/ 0 h 1696"/>
                <a:gd name="T44" fmla="*/ 1082 w 2123"/>
                <a:gd name="T45" fmla="*/ 28 h 1696"/>
                <a:gd name="T46" fmla="*/ 1005 w 2123"/>
                <a:gd name="T47" fmla="*/ 79 h 1696"/>
                <a:gd name="T48" fmla="*/ 851 w 2123"/>
                <a:gd name="T49" fmla="*/ 181 h 1696"/>
                <a:gd name="T50" fmla="*/ 667 w 2123"/>
                <a:gd name="T51" fmla="*/ 266 h 1696"/>
                <a:gd name="T52" fmla="*/ 631 w 2123"/>
                <a:gd name="T53" fmla="*/ 340 h 1696"/>
                <a:gd name="T54" fmla="*/ 303 w 2123"/>
                <a:gd name="T55" fmla="*/ 555 h 1696"/>
                <a:gd name="T56" fmla="*/ 0 w 2123"/>
                <a:gd name="T57" fmla="*/ 686 h 1696"/>
                <a:gd name="T58" fmla="*/ 0 w 2123"/>
                <a:gd name="T59" fmla="*/ 691 h 1696"/>
                <a:gd name="T60" fmla="*/ 0 w 2123"/>
                <a:gd name="T61" fmla="*/ 725 h 1696"/>
                <a:gd name="T62" fmla="*/ 297 w 2123"/>
                <a:gd name="T63" fmla="*/ 601 h 1696"/>
                <a:gd name="T64" fmla="*/ 589 w 2123"/>
                <a:gd name="T65" fmla="*/ 408 h 1696"/>
                <a:gd name="T66" fmla="*/ 505 w 2123"/>
                <a:gd name="T67" fmla="*/ 635 h 1696"/>
                <a:gd name="T68" fmla="*/ 523 w 2123"/>
                <a:gd name="T69" fmla="*/ 941 h 1696"/>
                <a:gd name="T70" fmla="*/ 458 w 2123"/>
                <a:gd name="T71" fmla="*/ 1105 h 1696"/>
                <a:gd name="T72" fmla="*/ 327 w 2123"/>
                <a:gd name="T73" fmla="*/ 1400 h 1696"/>
                <a:gd name="T74" fmla="*/ 321 w 2123"/>
                <a:gd name="T75" fmla="*/ 1604 h 1696"/>
                <a:gd name="T76" fmla="*/ 327 w 2123"/>
                <a:gd name="T77" fmla="*/ 1604 h 1696"/>
                <a:gd name="T78" fmla="*/ 345 w 2123"/>
                <a:gd name="T79" fmla="*/ 1468 h 1696"/>
                <a:gd name="T80" fmla="*/ 577 w 2123"/>
                <a:gd name="T81" fmla="*/ 986 h 1696"/>
                <a:gd name="T82" fmla="*/ 577 w 2123"/>
                <a:gd name="T83" fmla="*/ 986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Полилиния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Полилиния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4 w 969"/>
                <a:gd name="T1" fmla="*/ 1189 h 1192"/>
                <a:gd name="T2" fmla="*/ 492 w 969"/>
                <a:gd name="T3" fmla="*/ 1195 h 1192"/>
                <a:gd name="T4" fmla="*/ 582 w 969"/>
                <a:gd name="T5" fmla="*/ 1153 h 1192"/>
                <a:gd name="T6" fmla="*/ 816 w 969"/>
                <a:gd name="T7" fmla="*/ 1088 h 1192"/>
                <a:gd name="T8" fmla="*/ 937 w 969"/>
                <a:gd name="T9" fmla="*/ 1058 h 1192"/>
                <a:gd name="T10" fmla="*/ 762 w 969"/>
                <a:gd name="T11" fmla="*/ 991 h 1192"/>
                <a:gd name="T12" fmla="*/ 558 w 969"/>
                <a:gd name="T13" fmla="*/ 955 h 1192"/>
                <a:gd name="T14" fmla="*/ 198 w 969"/>
                <a:gd name="T15" fmla="*/ 973 h 1192"/>
                <a:gd name="T16" fmla="*/ 300 w 969"/>
                <a:gd name="T17" fmla="*/ 895 h 1192"/>
                <a:gd name="T18" fmla="*/ 498 w 969"/>
                <a:gd name="T19" fmla="*/ 805 h 1192"/>
                <a:gd name="T20" fmla="*/ 697 w 969"/>
                <a:gd name="T21" fmla="*/ 673 h 1192"/>
                <a:gd name="T22" fmla="*/ 703 w 969"/>
                <a:gd name="T23" fmla="*/ 673 h 1192"/>
                <a:gd name="T24" fmla="*/ 715 w 969"/>
                <a:gd name="T25" fmla="*/ 667 h 1192"/>
                <a:gd name="T26" fmla="*/ 756 w 969"/>
                <a:gd name="T27" fmla="*/ 649 h 1192"/>
                <a:gd name="T28" fmla="*/ 780 w 969"/>
                <a:gd name="T29" fmla="*/ 643 h 1192"/>
                <a:gd name="T30" fmla="*/ 792 w 969"/>
                <a:gd name="T31" fmla="*/ 631 h 1192"/>
                <a:gd name="T32" fmla="*/ 798 w 969"/>
                <a:gd name="T33" fmla="*/ 619 h 1192"/>
                <a:gd name="T34" fmla="*/ 792 w 969"/>
                <a:gd name="T35" fmla="*/ 613 h 1192"/>
                <a:gd name="T36" fmla="*/ 786 w 969"/>
                <a:gd name="T37" fmla="*/ 601 h 1192"/>
                <a:gd name="T38" fmla="*/ 786 w 969"/>
                <a:gd name="T39" fmla="*/ 576 h 1192"/>
                <a:gd name="T40" fmla="*/ 798 w 969"/>
                <a:gd name="T41" fmla="*/ 546 h 1192"/>
                <a:gd name="T42" fmla="*/ 810 w 969"/>
                <a:gd name="T43" fmla="*/ 516 h 1192"/>
                <a:gd name="T44" fmla="*/ 828 w 969"/>
                <a:gd name="T45" fmla="*/ 486 h 1192"/>
                <a:gd name="T46" fmla="*/ 840 w 969"/>
                <a:gd name="T47" fmla="*/ 456 h 1192"/>
                <a:gd name="T48" fmla="*/ 846 w 969"/>
                <a:gd name="T49" fmla="*/ 438 h 1192"/>
                <a:gd name="T50" fmla="*/ 853 w 969"/>
                <a:gd name="T51" fmla="*/ 432 h 1192"/>
                <a:gd name="T52" fmla="*/ 853 w 969"/>
                <a:gd name="T53" fmla="*/ 348 h 1192"/>
                <a:gd name="T54" fmla="*/ 853 w 969"/>
                <a:gd name="T55" fmla="*/ 342 h 1192"/>
                <a:gd name="T56" fmla="*/ 859 w 969"/>
                <a:gd name="T57" fmla="*/ 336 h 1192"/>
                <a:gd name="T58" fmla="*/ 877 w 969"/>
                <a:gd name="T59" fmla="*/ 306 h 1192"/>
                <a:gd name="T60" fmla="*/ 889 w 969"/>
                <a:gd name="T61" fmla="*/ 270 h 1192"/>
                <a:gd name="T62" fmla="*/ 901 w 969"/>
                <a:gd name="T63" fmla="*/ 240 h 1192"/>
                <a:gd name="T64" fmla="*/ 907 w 969"/>
                <a:gd name="T65" fmla="*/ 228 h 1192"/>
                <a:gd name="T66" fmla="*/ 913 w 969"/>
                <a:gd name="T67" fmla="*/ 216 h 1192"/>
                <a:gd name="T68" fmla="*/ 931 w 969"/>
                <a:gd name="T69" fmla="*/ 173 h 1192"/>
                <a:gd name="T70" fmla="*/ 949 w 969"/>
                <a:gd name="T71" fmla="*/ 137 h 1192"/>
                <a:gd name="T72" fmla="*/ 955 w 969"/>
                <a:gd name="T73" fmla="*/ 125 h 1192"/>
                <a:gd name="T74" fmla="*/ 955 w 969"/>
                <a:gd name="T75" fmla="*/ 119 h 1192"/>
                <a:gd name="T76" fmla="*/ 973 w 969"/>
                <a:gd name="T77" fmla="*/ 0 h 1192"/>
                <a:gd name="T78" fmla="*/ 949 w 969"/>
                <a:gd name="T79" fmla="*/ 47 h 1192"/>
                <a:gd name="T80" fmla="*/ 786 w 969"/>
                <a:gd name="T81" fmla="*/ 113 h 1192"/>
                <a:gd name="T82" fmla="*/ 709 w 969"/>
                <a:gd name="T83" fmla="*/ 161 h 1192"/>
                <a:gd name="T84" fmla="*/ 462 w 969"/>
                <a:gd name="T85" fmla="*/ 234 h 1192"/>
                <a:gd name="T86" fmla="*/ 282 w 969"/>
                <a:gd name="T87" fmla="*/ 288 h 1192"/>
                <a:gd name="T88" fmla="*/ 174 w 969"/>
                <a:gd name="T89" fmla="*/ 294 h 1192"/>
                <a:gd name="T90" fmla="*/ 12 w 969"/>
                <a:gd name="T91" fmla="*/ 486 h 1192"/>
                <a:gd name="T92" fmla="*/ 0 w 969"/>
                <a:gd name="T93" fmla="*/ 510 h 1192"/>
                <a:gd name="T94" fmla="*/ 0 w 969"/>
                <a:gd name="T95" fmla="*/ 1189 h 1192"/>
                <a:gd name="T96" fmla="*/ 96 w 969"/>
                <a:gd name="T97" fmla="*/ 1183 h 1192"/>
                <a:gd name="T98" fmla="*/ 324 w 969"/>
                <a:gd name="T99" fmla="*/ 1189 h 1192"/>
                <a:gd name="T100" fmla="*/ 324 w 969"/>
                <a:gd name="T101" fmla="*/ 1189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Полилиния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Полилиния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8 w 2176"/>
                <a:gd name="T1" fmla="*/ 769 h 1505"/>
                <a:gd name="T2" fmla="*/ 1195 w 2176"/>
                <a:gd name="T3" fmla="*/ 1237 h 1505"/>
                <a:gd name="T4" fmla="*/ 960 w 2176"/>
                <a:gd name="T5" fmla="*/ 1195 h 1505"/>
                <a:gd name="T6" fmla="*/ 726 w 2176"/>
                <a:gd name="T7" fmla="*/ 1129 h 1505"/>
                <a:gd name="T8" fmla="*/ 444 w 2176"/>
                <a:gd name="T9" fmla="*/ 1111 h 1505"/>
                <a:gd name="T10" fmla="*/ 0 w 2176"/>
                <a:gd name="T11" fmla="*/ 1081 h 1505"/>
                <a:gd name="T12" fmla="*/ 30 w 2176"/>
                <a:gd name="T13" fmla="*/ 1117 h 1505"/>
                <a:gd name="T14" fmla="*/ 498 w 2176"/>
                <a:gd name="T15" fmla="*/ 1135 h 1505"/>
                <a:gd name="T16" fmla="*/ 780 w 2176"/>
                <a:gd name="T17" fmla="*/ 1189 h 1505"/>
                <a:gd name="T18" fmla="*/ 1135 w 2176"/>
                <a:gd name="T19" fmla="*/ 1304 h 1505"/>
                <a:gd name="T20" fmla="*/ 1074 w 2176"/>
                <a:gd name="T21" fmla="*/ 1322 h 1505"/>
                <a:gd name="T22" fmla="*/ 714 w 2176"/>
                <a:gd name="T23" fmla="*/ 1508 h 1505"/>
                <a:gd name="T24" fmla="*/ 768 w 2176"/>
                <a:gd name="T25" fmla="*/ 1484 h 1505"/>
                <a:gd name="T26" fmla="*/ 865 w 2176"/>
                <a:gd name="T27" fmla="*/ 1442 h 1505"/>
                <a:gd name="T28" fmla="*/ 1026 w 2176"/>
                <a:gd name="T29" fmla="*/ 1358 h 1505"/>
                <a:gd name="T30" fmla="*/ 1219 w 2176"/>
                <a:gd name="T31" fmla="*/ 1298 h 1505"/>
                <a:gd name="T32" fmla="*/ 1272 w 2176"/>
                <a:gd name="T33" fmla="*/ 1225 h 1505"/>
                <a:gd name="T34" fmla="*/ 1639 w 2176"/>
                <a:gd name="T35" fmla="*/ 1045 h 1505"/>
                <a:gd name="T36" fmla="*/ 1939 w 2176"/>
                <a:gd name="T37" fmla="*/ 955 h 1505"/>
                <a:gd name="T38" fmla="*/ 2185 w 2176"/>
                <a:gd name="T39" fmla="*/ 823 h 1505"/>
                <a:gd name="T40" fmla="*/ 1969 w 2176"/>
                <a:gd name="T41" fmla="*/ 913 h 1505"/>
                <a:gd name="T42" fmla="*/ 1663 w 2176"/>
                <a:gd name="T43" fmla="*/ 991 h 1505"/>
                <a:gd name="T44" fmla="*/ 1345 w 2176"/>
                <a:gd name="T45" fmla="*/ 1153 h 1505"/>
                <a:gd name="T46" fmla="*/ 1507 w 2176"/>
                <a:gd name="T47" fmla="*/ 907 h 1505"/>
                <a:gd name="T48" fmla="*/ 1627 w 2176"/>
                <a:gd name="T49" fmla="*/ 546 h 1505"/>
                <a:gd name="T50" fmla="*/ 1747 w 2176"/>
                <a:gd name="T51" fmla="*/ 373 h 1505"/>
                <a:gd name="T52" fmla="*/ 1987 w 2176"/>
                <a:gd name="T53" fmla="*/ 60 h 1505"/>
                <a:gd name="T54" fmla="*/ 2011 w 2176"/>
                <a:gd name="T55" fmla="*/ 0 h 1505"/>
                <a:gd name="T56" fmla="*/ 1981 w 2176"/>
                <a:gd name="T57" fmla="*/ 0 h 1505"/>
                <a:gd name="T58" fmla="*/ 1603 w 2176"/>
                <a:gd name="T59" fmla="*/ 481 h 1505"/>
                <a:gd name="T60" fmla="*/ 1483 w 2176"/>
                <a:gd name="T61" fmla="*/ 889 h 1505"/>
                <a:gd name="T62" fmla="*/ 1260 w 2176"/>
                <a:gd name="T63" fmla="*/ 1177 h 1505"/>
                <a:gd name="T64" fmla="*/ 1135 w 2176"/>
                <a:gd name="T65" fmla="*/ 907 h 1505"/>
                <a:gd name="T66" fmla="*/ 1014 w 2176"/>
                <a:gd name="T67" fmla="*/ 541 h 1505"/>
                <a:gd name="T68" fmla="*/ 889 w 2176"/>
                <a:gd name="T69" fmla="*/ 222 h 1505"/>
                <a:gd name="T70" fmla="*/ 792 w 2176"/>
                <a:gd name="T71" fmla="*/ 0 h 1505"/>
                <a:gd name="T72" fmla="*/ 756 w 2176"/>
                <a:gd name="T73" fmla="*/ 0 h 1505"/>
                <a:gd name="T74" fmla="*/ 907 w 2176"/>
                <a:gd name="T75" fmla="*/ 355 h 1505"/>
                <a:gd name="T76" fmla="*/ 1038 w 2176"/>
                <a:gd name="T77" fmla="*/ 769 h 1505"/>
                <a:gd name="T78" fmla="*/ 1038 w 2176"/>
                <a:gd name="T79" fmla="*/ 76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Полилиния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2 w 813"/>
                <a:gd name="T1" fmla="*/ 565 h 804"/>
                <a:gd name="T2" fmla="*/ 330 w 813"/>
                <a:gd name="T3" fmla="*/ 439 h 804"/>
                <a:gd name="T4" fmla="*/ 648 w 813"/>
                <a:gd name="T5" fmla="*/ 217 h 804"/>
                <a:gd name="T6" fmla="*/ 816 w 813"/>
                <a:gd name="T7" fmla="*/ 0 h 804"/>
                <a:gd name="T8" fmla="*/ 678 w 813"/>
                <a:gd name="T9" fmla="*/ 150 h 804"/>
                <a:gd name="T10" fmla="*/ 145 w 813"/>
                <a:gd name="T11" fmla="*/ 505 h 804"/>
                <a:gd name="T12" fmla="*/ 0 w 813"/>
                <a:gd name="T13" fmla="*/ 734 h 804"/>
                <a:gd name="T14" fmla="*/ 0 w 813"/>
                <a:gd name="T15" fmla="*/ 806 h 804"/>
                <a:gd name="T16" fmla="*/ 162 w 813"/>
                <a:gd name="T17" fmla="*/ 565 h 804"/>
                <a:gd name="T18" fmla="*/ 162 w 813"/>
                <a:gd name="T19" fmla="*/ 565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Полилиния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2 w 759"/>
                <a:gd name="T1" fmla="*/ 66 h 107"/>
                <a:gd name="T2" fmla="*/ 762 w 759"/>
                <a:gd name="T3" fmla="*/ 0 h 107"/>
                <a:gd name="T4" fmla="*/ 498 w 759"/>
                <a:gd name="T5" fmla="*/ 36 h 107"/>
                <a:gd name="T6" fmla="*/ 139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2 w 759"/>
                <a:gd name="T15" fmla="*/ 66 h 107"/>
                <a:gd name="T16" fmla="*/ 46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Полилиния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93 w 3169"/>
                <a:gd name="T1" fmla="*/ 240 h 743"/>
                <a:gd name="T2" fmla="*/ 1741 w 3169"/>
                <a:gd name="T3" fmla="*/ 234 h 743"/>
                <a:gd name="T4" fmla="*/ 2096 w 3169"/>
                <a:gd name="T5" fmla="*/ 252 h 743"/>
                <a:gd name="T6" fmla="*/ 2515 w 3169"/>
                <a:gd name="T7" fmla="*/ 234 h 743"/>
                <a:gd name="T8" fmla="*/ 3182 w 3169"/>
                <a:gd name="T9" fmla="*/ 205 h 743"/>
                <a:gd name="T10" fmla="*/ 3128 w 3169"/>
                <a:gd name="T11" fmla="*/ 187 h 743"/>
                <a:gd name="T12" fmla="*/ 2432 w 3169"/>
                <a:gd name="T13" fmla="*/ 222 h 743"/>
                <a:gd name="T14" fmla="*/ 2011 w 3169"/>
                <a:gd name="T15" fmla="*/ 222 h 743"/>
                <a:gd name="T16" fmla="*/ 1465 w 3169"/>
                <a:gd name="T17" fmla="*/ 187 h 743"/>
                <a:gd name="T18" fmla="*/ 1549 w 3169"/>
                <a:gd name="T19" fmla="*/ 168 h 743"/>
                <a:gd name="T20" fmla="*/ 2047 w 3169"/>
                <a:gd name="T21" fmla="*/ 0 h 743"/>
                <a:gd name="T22" fmla="*/ 1969 w 3169"/>
                <a:gd name="T23" fmla="*/ 24 h 743"/>
                <a:gd name="T24" fmla="*/ 1844 w 3169"/>
                <a:gd name="T25" fmla="*/ 66 h 743"/>
                <a:gd name="T26" fmla="*/ 1609 w 3169"/>
                <a:gd name="T27" fmla="*/ 138 h 743"/>
                <a:gd name="T28" fmla="*/ 1344 w 3169"/>
                <a:gd name="T29" fmla="*/ 199 h 743"/>
                <a:gd name="T30" fmla="*/ 1273 w 3169"/>
                <a:gd name="T31" fmla="*/ 252 h 743"/>
                <a:gd name="T32" fmla="*/ 768 w 3169"/>
                <a:gd name="T33" fmla="*/ 414 h 743"/>
                <a:gd name="T34" fmla="*/ 336 w 3169"/>
                <a:gd name="T35" fmla="*/ 504 h 743"/>
                <a:gd name="T36" fmla="*/ 0 w 3169"/>
                <a:gd name="T37" fmla="*/ 619 h 743"/>
                <a:gd name="T38" fmla="*/ 300 w 3169"/>
                <a:gd name="T39" fmla="*/ 540 h 743"/>
                <a:gd name="T40" fmla="*/ 738 w 3169"/>
                <a:gd name="T41" fmla="*/ 450 h 743"/>
                <a:gd name="T42" fmla="*/ 1183 w 3169"/>
                <a:gd name="T43" fmla="*/ 312 h 743"/>
                <a:gd name="T44" fmla="*/ 985 w 3169"/>
                <a:gd name="T45" fmla="*/ 492 h 743"/>
                <a:gd name="T46" fmla="*/ 871 w 3169"/>
                <a:gd name="T47" fmla="*/ 745 h 743"/>
                <a:gd name="T48" fmla="*/ 865 w 3169"/>
                <a:gd name="T49" fmla="*/ 745 h 743"/>
                <a:gd name="T50" fmla="*/ 937 w 3169"/>
                <a:gd name="T51" fmla="*/ 745 h 743"/>
                <a:gd name="T52" fmla="*/ 1026 w 3169"/>
                <a:gd name="T53" fmla="*/ 498 h 743"/>
                <a:gd name="T54" fmla="*/ 1302 w 3169"/>
                <a:gd name="T55" fmla="*/ 282 h 743"/>
                <a:gd name="T56" fmla="*/ 1537 w 3169"/>
                <a:gd name="T57" fmla="*/ 450 h 743"/>
                <a:gd name="T58" fmla="*/ 1777 w 3169"/>
                <a:gd name="T59" fmla="*/ 679 h 743"/>
                <a:gd name="T60" fmla="*/ 1862 w 3169"/>
                <a:gd name="T61" fmla="*/ 745 h 743"/>
                <a:gd name="T62" fmla="*/ 1927 w 3169"/>
                <a:gd name="T63" fmla="*/ 745 h 743"/>
                <a:gd name="T64" fmla="*/ 1699 w 3169"/>
                <a:gd name="T65" fmla="*/ 528 h 743"/>
                <a:gd name="T66" fmla="*/ 1393 w 3169"/>
                <a:gd name="T67" fmla="*/ 240 h 743"/>
                <a:gd name="T68" fmla="*/ 1393 w 3169"/>
                <a:gd name="T69" fmla="*/ 240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Прямоуг.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Прямоуг.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Полилиния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Полилиния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Полилиния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Полилиния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Полилиния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Полилиния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Полилиния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50 w 2153"/>
                <a:gd name="T1" fmla="*/ 853 h 1930"/>
                <a:gd name="T2" fmla="*/ 1945 w 2153"/>
                <a:gd name="T3" fmla="*/ 1021 h 1930"/>
                <a:gd name="T4" fmla="*/ 2060 w 2153"/>
                <a:gd name="T5" fmla="*/ 1170 h 1930"/>
                <a:gd name="T6" fmla="*/ 2126 w 2153"/>
                <a:gd name="T7" fmla="*/ 1249 h 1930"/>
                <a:gd name="T8" fmla="*/ 2162 w 2153"/>
                <a:gd name="T9" fmla="*/ 1297 h 1930"/>
                <a:gd name="T10" fmla="*/ 1897 w 2153"/>
                <a:gd name="T11" fmla="*/ 979 h 1930"/>
                <a:gd name="T12" fmla="*/ 1868 w 2153"/>
                <a:gd name="T13" fmla="*/ 931 h 1930"/>
                <a:gd name="T14" fmla="*/ 1789 w 2153"/>
                <a:gd name="T15" fmla="*/ 1243 h 1930"/>
                <a:gd name="T16" fmla="*/ 1777 w 2153"/>
                <a:gd name="T17" fmla="*/ 1489 h 1930"/>
                <a:gd name="T18" fmla="*/ 1826 w 2153"/>
                <a:gd name="T19" fmla="*/ 1910 h 1930"/>
                <a:gd name="T20" fmla="*/ 1795 w 2153"/>
                <a:gd name="T21" fmla="*/ 1934 h 1930"/>
                <a:gd name="T22" fmla="*/ 1753 w 2153"/>
                <a:gd name="T23" fmla="*/ 1537 h 1930"/>
                <a:gd name="T24" fmla="*/ 1735 w 2153"/>
                <a:gd name="T25" fmla="*/ 1291 h 1930"/>
                <a:gd name="T26" fmla="*/ 1771 w 2153"/>
                <a:gd name="T27" fmla="*/ 1087 h 1930"/>
                <a:gd name="T28" fmla="*/ 1777 w 2153"/>
                <a:gd name="T29" fmla="*/ 877 h 1930"/>
                <a:gd name="T30" fmla="*/ 1273 w 2153"/>
                <a:gd name="T31" fmla="*/ 1009 h 1930"/>
                <a:gd name="T32" fmla="*/ 828 w 2153"/>
                <a:gd name="T33" fmla="*/ 1134 h 1930"/>
                <a:gd name="T34" fmla="*/ 324 w 2153"/>
                <a:gd name="T35" fmla="*/ 1315 h 1930"/>
                <a:gd name="T36" fmla="*/ 18 w 2153"/>
                <a:gd name="T37" fmla="*/ 1423 h 1930"/>
                <a:gd name="T38" fmla="*/ 312 w 2153"/>
                <a:gd name="T39" fmla="*/ 1285 h 1930"/>
                <a:gd name="T40" fmla="*/ 685 w 2153"/>
                <a:gd name="T41" fmla="*/ 1146 h 1930"/>
                <a:gd name="T42" fmla="*/ 1026 w 2153"/>
                <a:gd name="T43" fmla="*/ 1039 h 1930"/>
                <a:gd name="T44" fmla="*/ 1417 w 2153"/>
                <a:gd name="T45" fmla="*/ 931 h 1930"/>
                <a:gd name="T46" fmla="*/ 1699 w 2153"/>
                <a:gd name="T47" fmla="*/ 817 h 1930"/>
                <a:gd name="T48" fmla="*/ 1339 w 2153"/>
                <a:gd name="T49" fmla="*/ 624 h 1930"/>
                <a:gd name="T50" fmla="*/ 865 w 2153"/>
                <a:gd name="T51" fmla="*/ 516 h 1930"/>
                <a:gd name="T52" fmla="*/ 228 w 2153"/>
                <a:gd name="T53" fmla="*/ 161 h 1930"/>
                <a:gd name="T54" fmla="*/ 0 w 2153"/>
                <a:gd name="T55" fmla="*/ 83 h 1930"/>
                <a:gd name="T56" fmla="*/ 330 w 2153"/>
                <a:gd name="T57" fmla="*/ 179 h 1930"/>
                <a:gd name="T58" fmla="*/ 715 w 2153"/>
                <a:gd name="T59" fmla="*/ 384 h 1930"/>
                <a:gd name="T60" fmla="*/ 937 w 2153"/>
                <a:gd name="T61" fmla="*/ 492 h 1930"/>
                <a:gd name="T62" fmla="*/ 1357 w 2153"/>
                <a:gd name="T63" fmla="*/ 594 h 1930"/>
                <a:gd name="T64" fmla="*/ 1657 w 2153"/>
                <a:gd name="T65" fmla="*/ 745 h 1930"/>
                <a:gd name="T66" fmla="*/ 1429 w 2153"/>
                <a:gd name="T67" fmla="*/ 462 h 1930"/>
                <a:gd name="T68" fmla="*/ 1291 w 2153"/>
                <a:gd name="T69" fmla="*/ 191 h 1930"/>
                <a:gd name="T70" fmla="*/ 1159 w 2153"/>
                <a:gd name="T71" fmla="*/ 0 h 1930"/>
                <a:gd name="T72" fmla="*/ 1345 w 2153"/>
                <a:gd name="T73" fmla="*/ 215 h 1930"/>
                <a:gd name="T74" fmla="*/ 1495 w 2153"/>
                <a:gd name="T75" fmla="*/ 486 h 1930"/>
                <a:gd name="T76" fmla="*/ 1753 w 2153"/>
                <a:gd name="T77" fmla="*/ 805 h 1930"/>
                <a:gd name="T78" fmla="*/ 1850 w 2153"/>
                <a:gd name="T79" fmla="*/ 853 h 1930"/>
                <a:gd name="T80" fmla="*/ 1850 w 2153"/>
                <a:gd name="T81" fmla="*/ 85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813" name="Прямоуг.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3814" name="Прямоуг.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Прямоуг. 23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Прямоуг. 2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Прямоуг. 25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1F221F-E5F4-459A-84DD-DCE1E80E4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2CAD7-9074-41E3-B906-B4B7BE3EF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FB8C1-FF16-49EE-A26F-B49867F71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A7108-C897-4079-BB26-9DC945A14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CA251-9DDD-43A2-9EDF-DD2A84D81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88E93-6F40-4B5A-A7CF-D5602866B0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4AD99-BE27-404D-8925-DCD8328BA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C6B93-DD1A-4739-A4BB-5DECEA4BB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414B8-6180-40BC-9D57-F410B5FB78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C7199-5C6E-4E31-A64B-48D8DFF3B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378DC-CBDF-4FA0-A333-693167B03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2771" name="Полилиния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Полилиния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7 w 2123"/>
                <a:gd name="T1" fmla="*/ 986 h 1696"/>
                <a:gd name="T2" fmla="*/ 541 w 2123"/>
                <a:gd name="T3" fmla="*/ 646 h 1696"/>
                <a:gd name="T4" fmla="*/ 667 w 2123"/>
                <a:gd name="T5" fmla="*/ 374 h 1696"/>
                <a:gd name="T6" fmla="*/ 922 w 2123"/>
                <a:gd name="T7" fmla="*/ 555 h 1696"/>
                <a:gd name="T8" fmla="*/ 1208 w 2123"/>
                <a:gd name="T9" fmla="*/ 822 h 1696"/>
                <a:gd name="T10" fmla="*/ 1475 w 2123"/>
                <a:gd name="T11" fmla="*/ 1049 h 1696"/>
                <a:gd name="T12" fmla="*/ 1791 w 2123"/>
                <a:gd name="T13" fmla="*/ 1286 h 1696"/>
                <a:gd name="T14" fmla="*/ 1873 w 2123"/>
                <a:gd name="T15" fmla="*/ 1337 h 1696"/>
                <a:gd name="T16" fmla="*/ 1826 w 2123"/>
                <a:gd name="T17" fmla="*/ 1281 h 1696"/>
                <a:gd name="T18" fmla="*/ 1404 w 2123"/>
                <a:gd name="T19" fmla="*/ 947 h 1696"/>
                <a:gd name="T20" fmla="*/ 1082 w 2123"/>
                <a:gd name="T21" fmla="*/ 646 h 1696"/>
                <a:gd name="T22" fmla="*/ 719 w 2123"/>
                <a:gd name="T23" fmla="*/ 311 h 1696"/>
                <a:gd name="T24" fmla="*/ 994 w 2123"/>
                <a:gd name="T25" fmla="*/ 294 h 1696"/>
                <a:gd name="T26" fmla="*/ 1279 w 2123"/>
                <a:gd name="T27" fmla="*/ 300 h 1696"/>
                <a:gd name="T28" fmla="*/ 1606 w 2123"/>
                <a:gd name="T29" fmla="*/ 254 h 1696"/>
                <a:gd name="T30" fmla="*/ 2112 w 2123"/>
                <a:gd name="T31" fmla="*/ 186 h 1696"/>
                <a:gd name="T32" fmla="*/ 2064 w 2123"/>
                <a:gd name="T33" fmla="*/ 164 h 1696"/>
                <a:gd name="T34" fmla="*/ 1535 w 2123"/>
                <a:gd name="T35" fmla="*/ 243 h 1696"/>
                <a:gd name="T36" fmla="*/ 1202 w 2123"/>
                <a:gd name="T37" fmla="*/ 260 h 1696"/>
                <a:gd name="T38" fmla="*/ 755 w 2123"/>
                <a:gd name="T39" fmla="*/ 243 h 1696"/>
                <a:gd name="T40" fmla="*/ 815 w 2123"/>
                <a:gd name="T41" fmla="*/ 215 h 1696"/>
                <a:gd name="T42" fmla="*/ 1136 w 2123"/>
                <a:gd name="T43" fmla="*/ 0 h 1696"/>
                <a:gd name="T44" fmla="*/ 1082 w 2123"/>
                <a:gd name="T45" fmla="*/ 28 h 1696"/>
                <a:gd name="T46" fmla="*/ 1005 w 2123"/>
                <a:gd name="T47" fmla="*/ 79 h 1696"/>
                <a:gd name="T48" fmla="*/ 851 w 2123"/>
                <a:gd name="T49" fmla="*/ 181 h 1696"/>
                <a:gd name="T50" fmla="*/ 667 w 2123"/>
                <a:gd name="T51" fmla="*/ 266 h 1696"/>
                <a:gd name="T52" fmla="*/ 631 w 2123"/>
                <a:gd name="T53" fmla="*/ 340 h 1696"/>
                <a:gd name="T54" fmla="*/ 303 w 2123"/>
                <a:gd name="T55" fmla="*/ 555 h 1696"/>
                <a:gd name="T56" fmla="*/ 0 w 2123"/>
                <a:gd name="T57" fmla="*/ 686 h 1696"/>
                <a:gd name="T58" fmla="*/ 0 w 2123"/>
                <a:gd name="T59" fmla="*/ 691 h 1696"/>
                <a:gd name="T60" fmla="*/ 0 w 2123"/>
                <a:gd name="T61" fmla="*/ 725 h 1696"/>
                <a:gd name="T62" fmla="*/ 297 w 2123"/>
                <a:gd name="T63" fmla="*/ 601 h 1696"/>
                <a:gd name="T64" fmla="*/ 589 w 2123"/>
                <a:gd name="T65" fmla="*/ 408 h 1696"/>
                <a:gd name="T66" fmla="*/ 505 w 2123"/>
                <a:gd name="T67" fmla="*/ 635 h 1696"/>
                <a:gd name="T68" fmla="*/ 523 w 2123"/>
                <a:gd name="T69" fmla="*/ 941 h 1696"/>
                <a:gd name="T70" fmla="*/ 458 w 2123"/>
                <a:gd name="T71" fmla="*/ 1105 h 1696"/>
                <a:gd name="T72" fmla="*/ 327 w 2123"/>
                <a:gd name="T73" fmla="*/ 1400 h 1696"/>
                <a:gd name="T74" fmla="*/ 321 w 2123"/>
                <a:gd name="T75" fmla="*/ 1604 h 1696"/>
                <a:gd name="T76" fmla="*/ 327 w 2123"/>
                <a:gd name="T77" fmla="*/ 1604 h 1696"/>
                <a:gd name="T78" fmla="*/ 345 w 2123"/>
                <a:gd name="T79" fmla="*/ 1468 h 1696"/>
                <a:gd name="T80" fmla="*/ 577 w 2123"/>
                <a:gd name="T81" fmla="*/ 986 h 1696"/>
                <a:gd name="T82" fmla="*/ 577 w 2123"/>
                <a:gd name="T83" fmla="*/ 986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Полилиния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Полилиния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4 w 969"/>
                <a:gd name="T1" fmla="*/ 1189 h 1192"/>
                <a:gd name="T2" fmla="*/ 492 w 969"/>
                <a:gd name="T3" fmla="*/ 1195 h 1192"/>
                <a:gd name="T4" fmla="*/ 582 w 969"/>
                <a:gd name="T5" fmla="*/ 1153 h 1192"/>
                <a:gd name="T6" fmla="*/ 816 w 969"/>
                <a:gd name="T7" fmla="*/ 1088 h 1192"/>
                <a:gd name="T8" fmla="*/ 937 w 969"/>
                <a:gd name="T9" fmla="*/ 1058 h 1192"/>
                <a:gd name="T10" fmla="*/ 762 w 969"/>
                <a:gd name="T11" fmla="*/ 991 h 1192"/>
                <a:gd name="T12" fmla="*/ 558 w 969"/>
                <a:gd name="T13" fmla="*/ 955 h 1192"/>
                <a:gd name="T14" fmla="*/ 198 w 969"/>
                <a:gd name="T15" fmla="*/ 973 h 1192"/>
                <a:gd name="T16" fmla="*/ 300 w 969"/>
                <a:gd name="T17" fmla="*/ 895 h 1192"/>
                <a:gd name="T18" fmla="*/ 498 w 969"/>
                <a:gd name="T19" fmla="*/ 805 h 1192"/>
                <a:gd name="T20" fmla="*/ 697 w 969"/>
                <a:gd name="T21" fmla="*/ 673 h 1192"/>
                <a:gd name="T22" fmla="*/ 703 w 969"/>
                <a:gd name="T23" fmla="*/ 673 h 1192"/>
                <a:gd name="T24" fmla="*/ 715 w 969"/>
                <a:gd name="T25" fmla="*/ 667 h 1192"/>
                <a:gd name="T26" fmla="*/ 756 w 969"/>
                <a:gd name="T27" fmla="*/ 649 h 1192"/>
                <a:gd name="T28" fmla="*/ 780 w 969"/>
                <a:gd name="T29" fmla="*/ 643 h 1192"/>
                <a:gd name="T30" fmla="*/ 792 w 969"/>
                <a:gd name="T31" fmla="*/ 631 h 1192"/>
                <a:gd name="T32" fmla="*/ 798 w 969"/>
                <a:gd name="T33" fmla="*/ 619 h 1192"/>
                <a:gd name="T34" fmla="*/ 792 w 969"/>
                <a:gd name="T35" fmla="*/ 613 h 1192"/>
                <a:gd name="T36" fmla="*/ 786 w 969"/>
                <a:gd name="T37" fmla="*/ 601 h 1192"/>
                <a:gd name="T38" fmla="*/ 786 w 969"/>
                <a:gd name="T39" fmla="*/ 576 h 1192"/>
                <a:gd name="T40" fmla="*/ 798 w 969"/>
                <a:gd name="T41" fmla="*/ 546 h 1192"/>
                <a:gd name="T42" fmla="*/ 810 w 969"/>
                <a:gd name="T43" fmla="*/ 516 h 1192"/>
                <a:gd name="T44" fmla="*/ 828 w 969"/>
                <a:gd name="T45" fmla="*/ 486 h 1192"/>
                <a:gd name="T46" fmla="*/ 840 w 969"/>
                <a:gd name="T47" fmla="*/ 456 h 1192"/>
                <a:gd name="T48" fmla="*/ 846 w 969"/>
                <a:gd name="T49" fmla="*/ 438 h 1192"/>
                <a:gd name="T50" fmla="*/ 853 w 969"/>
                <a:gd name="T51" fmla="*/ 432 h 1192"/>
                <a:gd name="T52" fmla="*/ 853 w 969"/>
                <a:gd name="T53" fmla="*/ 348 h 1192"/>
                <a:gd name="T54" fmla="*/ 853 w 969"/>
                <a:gd name="T55" fmla="*/ 342 h 1192"/>
                <a:gd name="T56" fmla="*/ 859 w 969"/>
                <a:gd name="T57" fmla="*/ 336 h 1192"/>
                <a:gd name="T58" fmla="*/ 877 w 969"/>
                <a:gd name="T59" fmla="*/ 306 h 1192"/>
                <a:gd name="T60" fmla="*/ 889 w 969"/>
                <a:gd name="T61" fmla="*/ 270 h 1192"/>
                <a:gd name="T62" fmla="*/ 901 w 969"/>
                <a:gd name="T63" fmla="*/ 240 h 1192"/>
                <a:gd name="T64" fmla="*/ 907 w 969"/>
                <a:gd name="T65" fmla="*/ 228 h 1192"/>
                <a:gd name="T66" fmla="*/ 913 w 969"/>
                <a:gd name="T67" fmla="*/ 216 h 1192"/>
                <a:gd name="T68" fmla="*/ 931 w 969"/>
                <a:gd name="T69" fmla="*/ 173 h 1192"/>
                <a:gd name="T70" fmla="*/ 949 w 969"/>
                <a:gd name="T71" fmla="*/ 137 h 1192"/>
                <a:gd name="T72" fmla="*/ 955 w 969"/>
                <a:gd name="T73" fmla="*/ 125 h 1192"/>
                <a:gd name="T74" fmla="*/ 955 w 969"/>
                <a:gd name="T75" fmla="*/ 119 h 1192"/>
                <a:gd name="T76" fmla="*/ 973 w 969"/>
                <a:gd name="T77" fmla="*/ 0 h 1192"/>
                <a:gd name="T78" fmla="*/ 949 w 969"/>
                <a:gd name="T79" fmla="*/ 47 h 1192"/>
                <a:gd name="T80" fmla="*/ 786 w 969"/>
                <a:gd name="T81" fmla="*/ 113 h 1192"/>
                <a:gd name="T82" fmla="*/ 709 w 969"/>
                <a:gd name="T83" fmla="*/ 161 h 1192"/>
                <a:gd name="T84" fmla="*/ 462 w 969"/>
                <a:gd name="T85" fmla="*/ 234 h 1192"/>
                <a:gd name="T86" fmla="*/ 282 w 969"/>
                <a:gd name="T87" fmla="*/ 288 h 1192"/>
                <a:gd name="T88" fmla="*/ 174 w 969"/>
                <a:gd name="T89" fmla="*/ 294 h 1192"/>
                <a:gd name="T90" fmla="*/ 12 w 969"/>
                <a:gd name="T91" fmla="*/ 486 h 1192"/>
                <a:gd name="T92" fmla="*/ 0 w 969"/>
                <a:gd name="T93" fmla="*/ 510 h 1192"/>
                <a:gd name="T94" fmla="*/ 0 w 969"/>
                <a:gd name="T95" fmla="*/ 1189 h 1192"/>
                <a:gd name="T96" fmla="*/ 96 w 969"/>
                <a:gd name="T97" fmla="*/ 1183 h 1192"/>
                <a:gd name="T98" fmla="*/ 324 w 969"/>
                <a:gd name="T99" fmla="*/ 1189 h 1192"/>
                <a:gd name="T100" fmla="*/ 324 w 969"/>
                <a:gd name="T101" fmla="*/ 1189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Полилиния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Полилиния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8 w 2176"/>
                <a:gd name="T1" fmla="*/ 769 h 1505"/>
                <a:gd name="T2" fmla="*/ 1195 w 2176"/>
                <a:gd name="T3" fmla="*/ 1237 h 1505"/>
                <a:gd name="T4" fmla="*/ 960 w 2176"/>
                <a:gd name="T5" fmla="*/ 1195 h 1505"/>
                <a:gd name="T6" fmla="*/ 726 w 2176"/>
                <a:gd name="T7" fmla="*/ 1129 h 1505"/>
                <a:gd name="T8" fmla="*/ 444 w 2176"/>
                <a:gd name="T9" fmla="*/ 1111 h 1505"/>
                <a:gd name="T10" fmla="*/ 0 w 2176"/>
                <a:gd name="T11" fmla="*/ 1081 h 1505"/>
                <a:gd name="T12" fmla="*/ 30 w 2176"/>
                <a:gd name="T13" fmla="*/ 1117 h 1505"/>
                <a:gd name="T14" fmla="*/ 498 w 2176"/>
                <a:gd name="T15" fmla="*/ 1135 h 1505"/>
                <a:gd name="T16" fmla="*/ 780 w 2176"/>
                <a:gd name="T17" fmla="*/ 1189 h 1505"/>
                <a:gd name="T18" fmla="*/ 1135 w 2176"/>
                <a:gd name="T19" fmla="*/ 1304 h 1505"/>
                <a:gd name="T20" fmla="*/ 1074 w 2176"/>
                <a:gd name="T21" fmla="*/ 1322 h 1505"/>
                <a:gd name="T22" fmla="*/ 714 w 2176"/>
                <a:gd name="T23" fmla="*/ 1508 h 1505"/>
                <a:gd name="T24" fmla="*/ 768 w 2176"/>
                <a:gd name="T25" fmla="*/ 1484 h 1505"/>
                <a:gd name="T26" fmla="*/ 865 w 2176"/>
                <a:gd name="T27" fmla="*/ 1442 h 1505"/>
                <a:gd name="T28" fmla="*/ 1026 w 2176"/>
                <a:gd name="T29" fmla="*/ 1358 h 1505"/>
                <a:gd name="T30" fmla="*/ 1219 w 2176"/>
                <a:gd name="T31" fmla="*/ 1298 h 1505"/>
                <a:gd name="T32" fmla="*/ 1272 w 2176"/>
                <a:gd name="T33" fmla="*/ 1225 h 1505"/>
                <a:gd name="T34" fmla="*/ 1639 w 2176"/>
                <a:gd name="T35" fmla="*/ 1045 h 1505"/>
                <a:gd name="T36" fmla="*/ 1939 w 2176"/>
                <a:gd name="T37" fmla="*/ 955 h 1505"/>
                <a:gd name="T38" fmla="*/ 2185 w 2176"/>
                <a:gd name="T39" fmla="*/ 823 h 1505"/>
                <a:gd name="T40" fmla="*/ 1969 w 2176"/>
                <a:gd name="T41" fmla="*/ 913 h 1505"/>
                <a:gd name="T42" fmla="*/ 1663 w 2176"/>
                <a:gd name="T43" fmla="*/ 991 h 1505"/>
                <a:gd name="T44" fmla="*/ 1345 w 2176"/>
                <a:gd name="T45" fmla="*/ 1153 h 1505"/>
                <a:gd name="T46" fmla="*/ 1507 w 2176"/>
                <a:gd name="T47" fmla="*/ 907 h 1505"/>
                <a:gd name="T48" fmla="*/ 1627 w 2176"/>
                <a:gd name="T49" fmla="*/ 546 h 1505"/>
                <a:gd name="T50" fmla="*/ 1747 w 2176"/>
                <a:gd name="T51" fmla="*/ 373 h 1505"/>
                <a:gd name="T52" fmla="*/ 1987 w 2176"/>
                <a:gd name="T53" fmla="*/ 60 h 1505"/>
                <a:gd name="T54" fmla="*/ 2011 w 2176"/>
                <a:gd name="T55" fmla="*/ 0 h 1505"/>
                <a:gd name="T56" fmla="*/ 1981 w 2176"/>
                <a:gd name="T57" fmla="*/ 0 h 1505"/>
                <a:gd name="T58" fmla="*/ 1603 w 2176"/>
                <a:gd name="T59" fmla="*/ 481 h 1505"/>
                <a:gd name="T60" fmla="*/ 1483 w 2176"/>
                <a:gd name="T61" fmla="*/ 889 h 1505"/>
                <a:gd name="T62" fmla="*/ 1260 w 2176"/>
                <a:gd name="T63" fmla="*/ 1177 h 1505"/>
                <a:gd name="T64" fmla="*/ 1135 w 2176"/>
                <a:gd name="T65" fmla="*/ 907 h 1505"/>
                <a:gd name="T66" fmla="*/ 1014 w 2176"/>
                <a:gd name="T67" fmla="*/ 541 h 1505"/>
                <a:gd name="T68" fmla="*/ 889 w 2176"/>
                <a:gd name="T69" fmla="*/ 222 h 1505"/>
                <a:gd name="T70" fmla="*/ 792 w 2176"/>
                <a:gd name="T71" fmla="*/ 0 h 1505"/>
                <a:gd name="T72" fmla="*/ 756 w 2176"/>
                <a:gd name="T73" fmla="*/ 0 h 1505"/>
                <a:gd name="T74" fmla="*/ 907 w 2176"/>
                <a:gd name="T75" fmla="*/ 355 h 1505"/>
                <a:gd name="T76" fmla="*/ 1038 w 2176"/>
                <a:gd name="T77" fmla="*/ 769 h 1505"/>
                <a:gd name="T78" fmla="*/ 1038 w 2176"/>
                <a:gd name="T79" fmla="*/ 76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Полилиния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2 w 813"/>
                <a:gd name="T1" fmla="*/ 565 h 804"/>
                <a:gd name="T2" fmla="*/ 330 w 813"/>
                <a:gd name="T3" fmla="*/ 439 h 804"/>
                <a:gd name="T4" fmla="*/ 648 w 813"/>
                <a:gd name="T5" fmla="*/ 217 h 804"/>
                <a:gd name="T6" fmla="*/ 816 w 813"/>
                <a:gd name="T7" fmla="*/ 0 h 804"/>
                <a:gd name="T8" fmla="*/ 678 w 813"/>
                <a:gd name="T9" fmla="*/ 150 h 804"/>
                <a:gd name="T10" fmla="*/ 145 w 813"/>
                <a:gd name="T11" fmla="*/ 505 h 804"/>
                <a:gd name="T12" fmla="*/ 0 w 813"/>
                <a:gd name="T13" fmla="*/ 734 h 804"/>
                <a:gd name="T14" fmla="*/ 0 w 813"/>
                <a:gd name="T15" fmla="*/ 806 h 804"/>
                <a:gd name="T16" fmla="*/ 162 w 813"/>
                <a:gd name="T17" fmla="*/ 565 h 804"/>
                <a:gd name="T18" fmla="*/ 162 w 813"/>
                <a:gd name="T19" fmla="*/ 565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Полилиния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2 w 759"/>
                <a:gd name="T1" fmla="*/ 66 h 107"/>
                <a:gd name="T2" fmla="*/ 762 w 759"/>
                <a:gd name="T3" fmla="*/ 0 h 107"/>
                <a:gd name="T4" fmla="*/ 498 w 759"/>
                <a:gd name="T5" fmla="*/ 36 h 107"/>
                <a:gd name="T6" fmla="*/ 139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2 w 759"/>
                <a:gd name="T15" fmla="*/ 66 h 107"/>
                <a:gd name="T16" fmla="*/ 46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Полилиния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93 w 3169"/>
                <a:gd name="T1" fmla="*/ 240 h 743"/>
                <a:gd name="T2" fmla="*/ 1741 w 3169"/>
                <a:gd name="T3" fmla="*/ 234 h 743"/>
                <a:gd name="T4" fmla="*/ 2096 w 3169"/>
                <a:gd name="T5" fmla="*/ 252 h 743"/>
                <a:gd name="T6" fmla="*/ 2515 w 3169"/>
                <a:gd name="T7" fmla="*/ 234 h 743"/>
                <a:gd name="T8" fmla="*/ 3182 w 3169"/>
                <a:gd name="T9" fmla="*/ 205 h 743"/>
                <a:gd name="T10" fmla="*/ 3128 w 3169"/>
                <a:gd name="T11" fmla="*/ 187 h 743"/>
                <a:gd name="T12" fmla="*/ 2432 w 3169"/>
                <a:gd name="T13" fmla="*/ 222 h 743"/>
                <a:gd name="T14" fmla="*/ 2011 w 3169"/>
                <a:gd name="T15" fmla="*/ 222 h 743"/>
                <a:gd name="T16" fmla="*/ 1465 w 3169"/>
                <a:gd name="T17" fmla="*/ 187 h 743"/>
                <a:gd name="T18" fmla="*/ 1549 w 3169"/>
                <a:gd name="T19" fmla="*/ 168 h 743"/>
                <a:gd name="T20" fmla="*/ 2047 w 3169"/>
                <a:gd name="T21" fmla="*/ 0 h 743"/>
                <a:gd name="T22" fmla="*/ 1969 w 3169"/>
                <a:gd name="T23" fmla="*/ 24 h 743"/>
                <a:gd name="T24" fmla="*/ 1844 w 3169"/>
                <a:gd name="T25" fmla="*/ 66 h 743"/>
                <a:gd name="T26" fmla="*/ 1609 w 3169"/>
                <a:gd name="T27" fmla="*/ 138 h 743"/>
                <a:gd name="T28" fmla="*/ 1344 w 3169"/>
                <a:gd name="T29" fmla="*/ 199 h 743"/>
                <a:gd name="T30" fmla="*/ 1273 w 3169"/>
                <a:gd name="T31" fmla="*/ 252 h 743"/>
                <a:gd name="T32" fmla="*/ 768 w 3169"/>
                <a:gd name="T33" fmla="*/ 414 h 743"/>
                <a:gd name="T34" fmla="*/ 336 w 3169"/>
                <a:gd name="T35" fmla="*/ 504 h 743"/>
                <a:gd name="T36" fmla="*/ 0 w 3169"/>
                <a:gd name="T37" fmla="*/ 619 h 743"/>
                <a:gd name="T38" fmla="*/ 300 w 3169"/>
                <a:gd name="T39" fmla="*/ 540 h 743"/>
                <a:gd name="T40" fmla="*/ 738 w 3169"/>
                <a:gd name="T41" fmla="*/ 450 h 743"/>
                <a:gd name="T42" fmla="*/ 1183 w 3169"/>
                <a:gd name="T43" fmla="*/ 312 h 743"/>
                <a:gd name="T44" fmla="*/ 985 w 3169"/>
                <a:gd name="T45" fmla="*/ 492 h 743"/>
                <a:gd name="T46" fmla="*/ 871 w 3169"/>
                <a:gd name="T47" fmla="*/ 745 h 743"/>
                <a:gd name="T48" fmla="*/ 865 w 3169"/>
                <a:gd name="T49" fmla="*/ 745 h 743"/>
                <a:gd name="T50" fmla="*/ 937 w 3169"/>
                <a:gd name="T51" fmla="*/ 745 h 743"/>
                <a:gd name="T52" fmla="*/ 1026 w 3169"/>
                <a:gd name="T53" fmla="*/ 498 h 743"/>
                <a:gd name="T54" fmla="*/ 1302 w 3169"/>
                <a:gd name="T55" fmla="*/ 282 h 743"/>
                <a:gd name="T56" fmla="*/ 1537 w 3169"/>
                <a:gd name="T57" fmla="*/ 450 h 743"/>
                <a:gd name="T58" fmla="*/ 1777 w 3169"/>
                <a:gd name="T59" fmla="*/ 679 h 743"/>
                <a:gd name="T60" fmla="*/ 1862 w 3169"/>
                <a:gd name="T61" fmla="*/ 745 h 743"/>
                <a:gd name="T62" fmla="*/ 1927 w 3169"/>
                <a:gd name="T63" fmla="*/ 745 h 743"/>
                <a:gd name="T64" fmla="*/ 1699 w 3169"/>
                <a:gd name="T65" fmla="*/ 528 h 743"/>
                <a:gd name="T66" fmla="*/ 1393 w 3169"/>
                <a:gd name="T67" fmla="*/ 240 h 743"/>
                <a:gd name="T68" fmla="*/ 1393 w 3169"/>
                <a:gd name="T69" fmla="*/ 240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Прямоуг.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Прямоуг.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2" name="Полилиния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83" name="Полилиния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84" name="Полилиния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Полилиния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Полилиния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7" name="Полилиния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Полилиния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50 w 2153"/>
                <a:gd name="T1" fmla="*/ 853 h 1930"/>
                <a:gd name="T2" fmla="*/ 1945 w 2153"/>
                <a:gd name="T3" fmla="*/ 1021 h 1930"/>
                <a:gd name="T4" fmla="*/ 2060 w 2153"/>
                <a:gd name="T5" fmla="*/ 1170 h 1930"/>
                <a:gd name="T6" fmla="*/ 2126 w 2153"/>
                <a:gd name="T7" fmla="*/ 1249 h 1930"/>
                <a:gd name="T8" fmla="*/ 2162 w 2153"/>
                <a:gd name="T9" fmla="*/ 1297 h 1930"/>
                <a:gd name="T10" fmla="*/ 1897 w 2153"/>
                <a:gd name="T11" fmla="*/ 979 h 1930"/>
                <a:gd name="T12" fmla="*/ 1868 w 2153"/>
                <a:gd name="T13" fmla="*/ 931 h 1930"/>
                <a:gd name="T14" fmla="*/ 1789 w 2153"/>
                <a:gd name="T15" fmla="*/ 1243 h 1930"/>
                <a:gd name="T16" fmla="*/ 1777 w 2153"/>
                <a:gd name="T17" fmla="*/ 1489 h 1930"/>
                <a:gd name="T18" fmla="*/ 1826 w 2153"/>
                <a:gd name="T19" fmla="*/ 1910 h 1930"/>
                <a:gd name="T20" fmla="*/ 1795 w 2153"/>
                <a:gd name="T21" fmla="*/ 1934 h 1930"/>
                <a:gd name="T22" fmla="*/ 1753 w 2153"/>
                <a:gd name="T23" fmla="*/ 1537 h 1930"/>
                <a:gd name="T24" fmla="*/ 1735 w 2153"/>
                <a:gd name="T25" fmla="*/ 1291 h 1930"/>
                <a:gd name="T26" fmla="*/ 1771 w 2153"/>
                <a:gd name="T27" fmla="*/ 1087 h 1930"/>
                <a:gd name="T28" fmla="*/ 1777 w 2153"/>
                <a:gd name="T29" fmla="*/ 877 h 1930"/>
                <a:gd name="T30" fmla="*/ 1273 w 2153"/>
                <a:gd name="T31" fmla="*/ 1009 h 1930"/>
                <a:gd name="T32" fmla="*/ 828 w 2153"/>
                <a:gd name="T33" fmla="*/ 1134 h 1930"/>
                <a:gd name="T34" fmla="*/ 324 w 2153"/>
                <a:gd name="T35" fmla="*/ 1315 h 1930"/>
                <a:gd name="T36" fmla="*/ 18 w 2153"/>
                <a:gd name="T37" fmla="*/ 1423 h 1930"/>
                <a:gd name="T38" fmla="*/ 312 w 2153"/>
                <a:gd name="T39" fmla="*/ 1285 h 1930"/>
                <a:gd name="T40" fmla="*/ 685 w 2153"/>
                <a:gd name="T41" fmla="*/ 1146 h 1930"/>
                <a:gd name="T42" fmla="*/ 1026 w 2153"/>
                <a:gd name="T43" fmla="*/ 1039 h 1930"/>
                <a:gd name="T44" fmla="*/ 1417 w 2153"/>
                <a:gd name="T45" fmla="*/ 931 h 1930"/>
                <a:gd name="T46" fmla="*/ 1699 w 2153"/>
                <a:gd name="T47" fmla="*/ 817 h 1930"/>
                <a:gd name="T48" fmla="*/ 1339 w 2153"/>
                <a:gd name="T49" fmla="*/ 624 h 1930"/>
                <a:gd name="T50" fmla="*/ 865 w 2153"/>
                <a:gd name="T51" fmla="*/ 516 h 1930"/>
                <a:gd name="T52" fmla="*/ 228 w 2153"/>
                <a:gd name="T53" fmla="*/ 161 h 1930"/>
                <a:gd name="T54" fmla="*/ 0 w 2153"/>
                <a:gd name="T55" fmla="*/ 83 h 1930"/>
                <a:gd name="T56" fmla="*/ 330 w 2153"/>
                <a:gd name="T57" fmla="*/ 179 h 1930"/>
                <a:gd name="T58" fmla="*/ 715 w 2153"/>
                <a:gd name="T59" fmla="*/ 384 h 1930"/>
                <a:gd name="T60" fmla="*/ 937 w 2153"/>
                <a:gd name="T61" fmla="*/ 492 h 1930"/>
                <a:gd name="T62" fmla="*/ 1357 w 2153"/>
                <a:gd name="T63" fmla="*/ 594 h 1930"/>
                <a:gd name="T64" fmla="*/ 1657 w 2153"/>
                <a:gd name="T65" fmla="*/ 745 h 1930"/>
                <a:gd name="T66" fmla="*/ 1429 w 2153"/>
                <a:gd name="T67" fmla="*/ 462 h 1930"/>
                <a:gd name="T68" fmla="*/ 1291 w 2153"/>
                <a:gd name="T69" fmla="*/ 191 h 1930"/>
                <a:gd name="T70" fmla="*/ 1159 w 2153"/>
                <a:gd name="T71" fmla="*/ 0 h 1930"/>
                <a:gd name="T72" fmla="*/ 1345 w 2153"/>
                <a:gd name="T73" fmla="*/ 215 h 1930"/>
                <a:gd name="T74" fmla="*/ 1495 w 2153"/>
                <a:gd name="T75" fmla="*/ 486 h 1930"/>
                <a:gd name="T76" fmla="*/ 1753 w 2153"/>
                <a:gd name="T77" fmla="*/ 805 h 1930"/>
                <a:gd name="T78" fmla="*/ 1850 w 2153"/>
                <a:gd name="T79" fmla="*/ 853 h 1930"/>
                <a:gd name="T80" fmla="*/ 1850 w 2153"/>
                <a:gd name="T81" fmla="*/ 85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789" name="Прямоуг.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90" name="Прямоуг.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91" name="Прямоуг.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92" name="Прямоуг.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93" name="Прямоуг.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F39B245-DDF2-4123-A242-7793E4847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image" Target="../media/image10.png"/><Relationship Id="rId7" Type="http://schemas.openxmlformats.org/officeDocument/2006/relationships/slide" Target="slide1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10.xml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10.png"/><Relationship Id="rId7" Type="http://schemas.openxmlformats.org/officeDocument/2006/relationships/slide" Target="slide1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image" Target="../media/image12.jpeg"/><Relationship Id="rId9" Type="http://schemas.openxmlformats.org/officeDocument/2006/relationships/slide" Target="slide1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10.png"/><Relationship Id="rId7" Type="http://schemas.openxmlformats.org/officeDocument/2006/relationships/slide" Target="slide1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image" Target="../media/image13.jpeg"/><Relationship Id="rId9" Type="http://schemas.openxmlformats.org/officeDocument/2006/relationships/slide" Target="slid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10.png"/><Relationship Id="rId7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11" Type="http://schemas.openxmlformats.org/officeDocument/2006/relationships/slide" Target="slide15.xml"/><Relationship Id="rId5" Type="http://schemas.openxmlformats.org/officeDocument/2006/relationships/image" Target="../media/image15.png"/><Relationship Id="rId10" Type="http://schemas.openxmlformats.org/officeDocument/2006/relationships/slide" Target="slide14.xml"/><Relationship Id="rId4" Type="http://schemas.openxmlformats.org/officeDocument/2006/relationships/image" Target="../media/image14.png"/><Relationship Id="rId9" Type="http://schemas.openxmlformats.org/officeDocument/2006/relationships/slide" Target="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7" Type="http://schemas.openxmlformats.org/officeDocument/2006/relationships/slide" Target="slide22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slide" Target="slide21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image" Target="../media/image17.jpeg"/><Relationship Id="rId7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6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17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image" Target="../media/image19.png"/><Relationship Id="rId7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23.xml"/><Relationship Id="rId4" Type="http://schemas.openxmlformats.org/officeDocument/2006/relationships/slide" Target="slide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" Target="slide24.xml"/><Relationship Id="rId7" Type="http://schemas.openxmlformats.org/officeDocument/2006/relationships/image" Target="../media/image2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26.xml"/><Relationship Id="rId10" Type="http://schemas.openxmlformats.org/officeDocument/2006/relationships/image" Target="../media/image24.png"/><Relationship Id="rId4" Type="http://schemas.openxmlformats.org/officeDocument/2006/relationships/slide" Target="slide25.xml"/><Relationship Id="rId9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25.xml"/><Relationship Id="rId4" Type="http://schemas.openxmlformats.org/officeDocument/2006/relationships/slide" Target="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22.xml"/><Relationship Id="rId4" Type="http://schemas.openxmlformats.org/officeDocument/2006/relationships/slide" Target="slide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5" Type="http://schemas.openxmlformats.org/officeDocument/2006/relationships/slide" Target="slide25.xml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25.xml"/><Relationship Id="rId4" Type="http://schemas.openxmlformats.org/officeDocument/2006/relationships/slide" Target="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3.jpeg"/><Relationship Id="rId7" Type="http://schemas.openxmlformats.org/officeDocument/2006/relationships/slide" Target="slide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.jpeg"/><Relationship Id="rId7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7.png"/><Relationship Id="rId7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9.xml"/><Relationship Id="rId7" Type="http://schemas.openxmlformats.org/officeDocument/2006/relationships/slide" Target="slide15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6.xml"/><Relationship Id="rId4" Type="http://schemas.openxmlformats.org/officeDocument/2006/relationships/slide" Target="slide2.xml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image" Target="../media/image10.png"/><Relationship Id="rId7" Type="http://schemas.openxmlformats.org/officeDocument/2006/relationships/slide" Target="slide1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9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.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Поле 10"/>
          <p:cNvSpPr txBox="1">
            <a:spLocks noChangeArrowheads="1"/>
          </p:cNvSpPr>
          <p:nvPr/>
        </p:nvSpPr>
        <p:spPr bwMode="auto">
          <a:xfrm>
            <a:off x="838200" y="990600"/>
            <a:ext cx="73056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« Устройство и действие </a:t>
            </a:r>
          </a:p>
          <a:p>
            <a:pPr algn="ctr"/>
            <a:r>
              <a:rPr lang="ru-RU" sz="4000" dirty="0">
                <a:solidFill>
                  <a:srgbClr val="FF0000"/>
                </a:solidFill>
              </a:rPr>
              <a:t>гранатомётов и ручных гранат »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131" name="Линия 11"/>
          <p:cNvSpPr>
            <a:spLocks noChangeShapeType="1"/>
          </p:cNvSpPr>
          <p:nvPr/>
        </p:nvSpPr>
        <p:spPr bwMode="auto">
          <a:xfrm>
            <a:off x="609600" y="3429000"/>
            <a:ext cx="7772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anchor="ctr"/>
          <a:lstStyle/>
          <a:p>
            <a:endParaRPr lang="ru-RU"/>
          </a:p>
        </p:txBody>
      </p:sp>
      <p:pic>
        <p:nvPicPr>
          <p:cNvPr id="10" name="Рисунок 10" descr="granatom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962400"/>
            <a:ext cx="2914650" cy="1898650"/>
          </a:xfrm>
          <a:prstGeom prst="rect">
            <a:avLst/>
          </a:prstGeom>
          <a:noFill/>
          <a:ln w="7620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1" name="Рамка 10"/>
          <p:cNvSpPr/>
          <p:nvPr/>
        </p:nvSpPr>
        <p:spPr>
          <a:xfrm>
            <a:off x="3733800" y="457200"/>
            <a:ext cx="2133600" cy="381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Prezentacii.com</a:t>
            </a: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. 2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Прямоуг.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Прямоуг. 4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Поле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12294" name="Поле 6"/>
          <p:cNvSpPr txBox="1">
            <a:spLocks noChangeArrowheads="1"/>
          </p:cNvSpPr>
          <p:nvPr/>
        </p:nvSpPr>
        <p:spPr bwMode="auto">
          <a:xfrm>
            <a:off x="406400" y="158750"/>
            <a:ext cx="917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РПГ-18 </a:t>
            </a:r>
          </a:p>
          <a:p>
            <a:pPr algn="ctr"/>
            <a:r>
              <a:rPr lang="ru-RU" sz="1600" b="1">
                <a:solidFill>
                  <a:srgbClr val="C0C0C0"/>
                </a:solidFill>
              </a:rPr>
              <a:t>«Муха»</a:t>
            </a:r>
          </a:p>
        </p:txBody>
      </p:sp>
      <p:pic>
        <p:nvPicPr>
          <p:cNvPr id="12295" name="Рисунок 7" descr="rpg18 коп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522288"/>
            <a:ext cx="152717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12296" name="Прямоуг. 8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Прямоуг. 9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8" name="Поле 10"/>
          <p:cNvSpPr txBox="1">
            <a:spLocks noChangeArrowheads="1"/>
          </p:cNvSpPr>
          <p:nvPr/>
        </p:nvSpPr>
        <p:spPr bwMode="auto">
          <a:xfrm>
            <a:off x="3495675" y="354013"/>
            <a:ext cx="3433763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Тактико-технические</a:t>
            </a:r>
          </a:p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характеристики</a:t>
            </a:r>
          </a:p>
        </p:txBody>
      </p:sp>
      <p:sp>
        <p:nvSpPr>
          <p:cNvPr id="46091" name="Поле 11"/>
          <p:cNvSpPr txBox="1">
            <a:spLocks noChangeArrowheads="1"/>
          </p:cNvSpPr>
          <p:nvPr/>
        </p:nvSpPr>
        <p:spPr bwMode="auto">
          <a:xfrm>
            <a:off x="2193925" y="2022475"/>
            <a:ext cx="5975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Калибр, мм</a:t>
            </a:r>
            <a:r>
              <a:rPr lang="ru-RU" sz="2400">
                <a:solidFill>
                  <a:schemeClr val="bg1"/>
                </a:solidFill>
              </a:rPr>
              <a:t>	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64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6092" name="Поле 12"/>
          <p:cNvSpPr txBox="1">
            <a:spLocks noChangeArrowheads="1"/>
          </p:cNvSpPr>
          <p:nvPr/>
        </p:nvSpPr>
        <p:spPr bwMode="auto">
          <a:xfrm>
            <a:off x="2193925" y="2498725"/>
            <a:ext cx="6051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Масса, кг</a:t>
            </a:r>
            <a:r>
              <a:rPr lang="ru-RU" sz="2400">
                <a:solidFill>
                  <a:schemeClr val="bg1"/>
                </a:solidFill>
              </a:rPr>
              <a:t>	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2,6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6093" name="Поле 13"/>
          <p:cNvSpPr txBox="1">
            <a:spLocks noChangeArrowheads="1"/>
          </p:cNvSpPr>
          <p:nvPr/>
        </p:nvSpPr>
        <p:spPr bwMode="auto">
          <a:xfrm>
            <a:off x="2193925" y="3013075"/>
            <a:ext cx="612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Начальная скорость, м/с</a:t>
            </a:r>
            <a:r>
              <a:rPr lang="ru-RU" sz="2400">
                <a:solidFill>
                  <a:schemeClr val="bg1"/>
                </a:solidFill>
              </a:rPr>
              <a:t> 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114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6094" name="Поле 14"/>
          <p:cNvSpPr txBox="1">
            <a:spLocks noChangeArrowheads="1"/>
          </p:cNvSpPr>
          <p:nvPr/>
        </p:nvSpPr>
        <p:spPr bwMode="auto">
          <a:xfrm>
            <a:off x="2193925" y="3546475"/>
            <a:ext cx="612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Прицельная дальность , м</a:t>
            </a:r>
            <a:r>
              <a:rPr lang="ru-RU" sz="2400">
                <a:solidFill>
                  <a:schemeClr val="bg1"/>
                </a:solidFill>
              </a:rPr>
              <a:t> 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200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6095" name="Поле 15"/>
          <p:cNvSpPr txBox="1">
            <a:spLocks noChangeArrowheads="1"/>
          </p:cNvSpPr>
          <p:nvPr/>
        </p:nvSpPr>
        <p:spPr bwMode="auto">
          <a:xfrm>
            <a:off x="2193925" y="4138613"/>
            <a:ext cx="61277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Бронепробиваемость, мм 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(под углом 60 oт нормали)</a:t>
            </a:r>
            <a:r>
              <a:rPr lang="ru-RU" sz="2400">
                <a:solidFill>
                  <a:schemeClr val="bg1"/>
                </a:solidFill>
              </a:rPr>
              <a:t> 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150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6096" name="Поле 16"/>
          <p:cNvSpPr txBox="1">
            <a:spLocks noChangeArrowheads="1"/>
          </p:cNvSpPr>
          <p:nvPr/>
        </p:nvSpPr>
        <p:spPr bwMode="auto">
          <a:xfrm>
            <a:off x="2193925" y="4879975"/>
            <a:ext cx="6051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гранаты, кг</a:t>
            </a:r>
            <a:r>
              <a:rPr lang="ru-RU" sz="2400">
                <a:solidFill>
                  <a:schemeClr val="bg1"/>
                </a:solidFill>
              </a:rPr>
              <a:t>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1,4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6097" name="Поле 17"/>
          <p:cNvSpPr txBox="1">
            <a:spLocks noChangeArrowheads="1"/>
          </p:cNvSpPr>
          <p:nvPr/>
        </p:nvSpPr>
        <p:spPr bwMode="auto">
          <a:xfrm>
            <a:off x="2193925" y="5375275"/>
            <a:ext cx="612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Длина, в походном положении мм: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705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6098" name="Поле 18"/>
          <p:cNvSpPr txBox="1">
            <a:spLocks noChangeArrowheads="1"/>
          </p:cNvSpPr>
          <p:nvPr/>
        </p:nvSpPr>
        <p:spPr bwMode="auto">
          <a:xfrm>
            <a:off x="2193925" y="5908675"/>
            <a:ext cx="628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Длина, в боевом положении мм: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1050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12307" name="Поле 19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12308" name="Поле 20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12309" name="Поле 21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130175" y="3981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Подготовка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к стрельбе</a:t>
            </a:r>
          </a:p>
        </p:txBody>
      </p:sp>
      <p:sp>
        <p:nvSpPr>
          <p:cNvPr id="12310" name="Поле 22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РПГ-18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2311" name="Поле 23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гранаты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49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1" grpId="0" autoUpdateAnimBg="0"/>
      <p:bldP spid="46092" grpId="0" autoUpdateAnimBg="0"/>
      <p:bldP spid="46093" grpId="0" autoUpdateAnimBg="0"/>
      <p:bldP spid="46094" grpId="0" autoUpdateAnimBg="0"/>
      <p:bldP spid="46095" grpId="0" autoUpdateAnimBg="0"/>
      <p:bldP spid="46096" grpId="0" autoUpdateAnimBg="0"/>
      <p:bldP spid="46097" grpId="0" autoUpdateAnimBg="0"/>
      <p:bldP spid="4609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. 2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5" name="Прямоуг.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Прямоуг. 4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Поле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13318" name="Поле 6"/>
          <p:cNvSpPr txBox="1">
            <a:spLocks noChangeArrowheads="1"/>
          </p:cNvSpPr>
          <p:nvPr/>
        </p:nvSpPr>
        <p:spPr bwMode="auto">
          <a:xfrm>
            <a:off x="406400" y="158750"/>
            <a:ext cx="917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РПГ-18 </a:t>
            </a:r>
          </a:p>
          <a:p>
            <a:pPr algn="ctr"/>
            <a:r>
              <a:rPr lang="ru-RU" sz="1600" b="1">
                <a:solidFill>
                  <a:srgbClr val="C0C0C0"/>
                </a:solidFill>
              </a:rPr>
              <a:t>«Муха»</a:t>
            </a:r>
          </a:p>
        </p:txBody>
      </p:sp>
      <p:pic>
        <p:nvPicPr>
          <p:cNvPr id="13319" name="Рисунок 7" descr="rpg18 коп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522288"/>
            <a:ext cx="152717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13320" name="Прямоуг. 8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21" name="Поле 9"/>
          <p:cNvSpPr txBox="1">
            <a:spLocks noChangeArrowheads="1"/>
          </p:cNvSpPr>
          <p:nvPr/>
        </p:nvSpPr>
        <p:spPr bwMode="auto">
          <a:xfrm>
            <a:off x="4076700" y="534988"/>
            <a:ext cx="1954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</a:rPr>
              <a:t>Устройство</a:t>
            </a:r>
          </a:p>
        </p:txBody>
      </p:sp>
      <p:sp>
        <p:nvSpPr>
          <p:cNvPr id="47114" name="Поле 10"/>
          <p:cNvSpPr txBox="1">
            <a:spLocks noChangeArrowheads="1"/>
          </p:cNvSpPr>
          <p:nvPr/>
        </p:nvSpPr>
        <p:spPr bwMode="auto">
          <a:xfrm>
            <a:off x="1828800" y="3848100"/>
            <a:ext cx="2239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наружная труба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15" name="Поле 11"/>
          <p:cNvSpPr txBox="1">
            <a:spLocks noChangeArrowheads="1"/>
          </p:cNvSpPr>
          <p:nvPr/>
        </p:nvSpPr>
        <p:spPr bwMode="auto">
          <a:xfrm>
            <a:off x="1833563" y="4141788"/>
            <a:ext cx="2414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2 выдвижная труба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16" name="Поле 12"/>
          <p:cNvSpPr txBox="1">
            <a:spLocks noChangeArrowheads="1"/>
          </p:cNvSpPr>
          <p:nvPr/>
        </p:nvSpPr>
        <p:spPr bwMode="auto">
          <a:xfrm>
            <a:off x="1828800" y="4467225"/>
            <a:ext cx="25574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3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передняя и задняя</a:t>
            </a:r>
            <a:endParaRPr lang="ru-RU" sz="20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 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защитные крышки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17" name="Поле 13"/>
          <p:cNvSpPr txBox="1">
            <a:spLocks noChangeArrowheads="1"/>
          </p:cNvSpPr>
          <p:nvPr/>
        </p:nvSpPr>
        <p:spPr bwMode="auto">
          <a:xfrm>
            <a:off x="1830388" y="5095875"/>
            <a:ext cx="22844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4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прицельное</a:t>
            </a:r>
            <a:endParaRPr lang="ru-RU" sz="20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 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приспособление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18" name="Поле 14"/>
          <p:cNvSpPr txBox="1">
            <a:spLocks noChangeArrowheads="1"/>
          </p:cNvSpPr>
          <p:nvPr/>
        </p:nvSpPr>
        <p:spPr bwMode="auto">
          <a:xfrm>
            <a:off x="1824038" y="5600700"/>
            <a:ext cx="2900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5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спусковое устройство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19" name="Поле 15"/>
          <p:cNvSpPr txBox="1">
            <a:spLocks noChangeArrowheads="1"/>
          </p:cNvSpPr>
          <p:nvPr/>
        </p:nvSpPr>
        <p:spPr bwMode="auto">
          <a:xfrm>
            <a:off x="1828800" y="5905500"/>
            <a:ext cx="25733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6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ударный механизм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0" name="Поле 16"/>
          <p:cNvSpPr txBox="1">
            <a:spLocks noChangeArrowheads="1"/>
          </p:cNvSpPr>
          <p:nvPr/>
        </p:nvSpPr>
        <p:spPr bwMode="auto">
          <a:xfrm>
            <a:off x="1828800" y="6213475"/>
            <a:ext cx="310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7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головная часть гранаты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1" name="Поле 17"/>
          <p:cNvSpPr txBox="1">
            <a:spLocks noChangeArrowheads="1"/>
          </p:cNvSpPr>
          <p:nvPr/>
        </p:nvSpPr>
        <p:spPr bwMode="auto">
          <a:xfrm>
            <a:off x="5407025" y="3867150"/>
            <a:ext cx="1717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8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взрыватель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2" name="Поле 18"/>
          <p:cNvSpPr txBox="1">
            <a:spLocks noChangeArrowheads="1"/>
          </p:cNvSpPr>
          <p:nvPr/>
        </p:nvSpPr>
        <p:spPr bwMode="auto">
          <a:xfrm>
            <a:off x="5421313" y="4152900"/>
            <a:ext cx="15128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9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заряд ВВ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3" name="Поле 19"/>
          <p:cNvSpPr txBox="1">
            <a:spLocks noChangeArrowheads="1"/>
          </p:cNvSpPr>
          <p:nvPr/>
        </p:nvSpPr>
        <p:spPr bwMode="auto">
          <a:xfrm>
            <a:off x="5240338" y="4476750"/>
            <a:ext cx="31416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10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кумулятивная воронка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4" name="Поле 20"/>
          <p:cNvSpPr txBox="1">
            <a:spLocks noChangeArrowheads="1"/>
          </p:cNvSpPr>
          <p:nvPr/>
        </p:nvSpPr>
        <p:spPr bwMode="auto">
          <a:xfrm>
            <a:off x="5241925" y="4781550"/>
            <a:ext cx="3108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11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реактивный двигатель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5" name="Поле 21"/>
          <p:cNvSpPr txBox="1">
            <a:spLocks noChangeArrowheads="1"/>
          </p:cNvSpPr>
          <p:nvPr/>
        </p:nvSpPr>
        <p:spPr bwMode="auto">
          <a:xfrm>
            <a:off x="5245100" y="5086350"/>
            <a:ext cx="3651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12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пороховой заряд двигателя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6" name="Поле 22"/>
          <p:cNvSpPr txBox="1">
            <a:spLocks noChangeArrowheads="1"/>
          </p:cNvSpPr>
          <p:nvPr/>
        </p:nvSpPr>
        <p:spPr bwMode="auto">
          <a:xfrm>
            <a:off x="5219700" y="5391150"/>
            <a:ext cx="2451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13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сопло двигателя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7" name="Поле 23"/>
          <p:cNvSpPr txBox="1">
            <a:spLocks noChangeArrowheads="1"/>
          </p:cNvSpPr>
          <p:nvPr/>
        </p:nvSpPr>
        <p:spPr bwMode="auto">
          <a:xfrm>
            <a:off x="5219700" y="5695950"/>
            <a:ext cx="30940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14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огнепроводная трубка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8" name="Поле 24"/>
          <p:cNvSpPr txBox="1">
            <a:spLocks noChangeArrowheads="1"/>
          </p:cNvSpPr>
          <p:nvPr/>
        </p:nvSpPr>
        <p:spPr bwMode="auto">
          <a:xfrm>
            <a:off x="5238750" y="6035675"/>
            <a:ext cx="25003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15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перья хвостового</a:t>
            </a:r>
            <a:endParaRPr lang="ru-RU" sz="20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  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стабилизатора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47129" name="Группа 25"/>
          <p:cNvGrpSpPr>
            <a:grpSpLocks/>
          </p:cNvGrpSpPr>
          <p:nvPr/>
        </p:nvGrpSpPr>
        <p:grpSpPr bwMode="auto">
          <a:xfrm>
            <a:off x="2228850" y="1447800"/>
            <a:ext cx="6210300" cy="2292350"/>
            <a:chOff x="1404" y="912"/>
            <a:chExt cx="3912" cy="1444"/>
          </a:xfrm>
        </p:grpSpPr>
        <p:pic>
          <p:nvPicPr>
            <p:cNvPr id="13344" name="Рисунок 26" descr="rpg180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04" y="912"/>
              <a:ext cx="3912" cy="1444"/>
            </a:xfrm>
            <a:prstGeom prst="rect">
              <a:avLst/>
            </a:prstGeom>
            <a:noFill/>
            <a:ln w="76200" cmpd="thinThick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13345" name="Линия 27"/>
            <p:cNvSpPr>
              <a:spLocks noChangeShapeType="1"/>
            </p:cNvSpPr>
            <p:nvPr/>
          </p:nvSpPr>
          <p:spPr bwMode="auto">
            <a:xfrm rot="20541058" flipH="1">
              <a:off x="1572" y="1056"/>
              <a:ext cx="192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46" name="Линия 28"/>
            <p:cNvSpPr>
              <a:spLocks noChangeShapeType="1"/>
            </p:cNvSpPr>
            <p:nvPr/>
          </p:nvSpPr>
          <p:spPr bwMode="auto">
            <a:xfrm>
              <a:off x="1992" y="1542"/>
              <a:ext cx="19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47" name="Линия 29"/>
            <p:cNvSpPr>
              <a:spLocks noChangeShapeType="1"/>
            </p:cNvSpPr>
            <p:nvPr/>
          </p:nvSpPr>
          <p:spPr bwMode="auto">
            <a:xfrm flipH="1">
              <a:off x="1584" y="1776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48" name="Линия 30"/>
            <p:cNvSpPr>
              <a:spLocks noChangeShapeType="1"/>
            </p:cNvSpPr>
            <p:nvPr/>
          </p:nvSpPr>
          <p:spPr bwMode="auto">
            <a:xfrm rot="572297">
              <a:off x="2178" y="1200"/>
              <a:ext cx="9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49" name="Линия 31"/>
            <p:cNvSpPr>
              <a:spLocks noChangeShapeType="1"/>
            </p:cNvSpPr>
            <p:nvPr/>
          </p:nvSpPr>
          <p:spPr bwMode="auto">
            <a:xfrm>
              <a:off x="2574" y="1152"/>
              <a:ext cx="4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0" name="Линия 32"/>
            <p:cNvSpPr>
              <a:spLocks noChangeShapeType="1"/>
            </p:cNvSpPr>
            <p:nvPr/>
          </p:nvSpPr>
          <p:spPr bwMode="auto">
            <a:xfrm>
              <a:off x="2880" y="1056"/>
              <a:ext cx="336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1" name="Линия 33"/>
            <p:cNvSpPr>
              <a:spLocks noChangeShapeType="1"/>
            </p:cNvSpPr>
            <p:nvPr/>
          </p:nvSpPr>
          <p:spPr bwMode="auto">
            <a:xfrm rot="1206374">
              <a:off x="3168" y="1236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2" name="Линия 34"/>
            <p:cNvSpPr>
              <a:spLocks noChangeShapeType="1"/>
            </p:cNvSpPr>
            <p:nvPr/>
          </p:nvSpPr>
          <p:spPr bwMode="auto">
            <a:xfrm flipH="1">
              <a:off x="2856" y="1566"/>
              <a:ext cx="2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3" name="Линия 35"/>
            <p:cNvSpPr>
              <a:spLocks noChangeShapeType="1"/>
            </p:cNvSpPr>
            <p:nvPr/>
          </p:nvSpPr>
          <p:spPr bwMode="auto">
            <a:xfrm flipH="1">
              <a:off x="3000" y="1620"/>
              <a:ext cx="19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4" name="Линия 36"/>
            <p:cNvSpPr>
              <a:spLocks noChangeShapeType="1"/>
            </p:cNvSpPr>
            <p:nvPr/>
          </p:nvSpPr>
          <p:spPr bwMode="auto">
            <a:xfrm flipV="1">
              <a:off x="3696" y="1938"/>
              <a:ext cx="96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5" name="Линия 37"/>
            <p:cNvSpPr>
              <a:spLocks noChangeShapeType="1"/>
            </p:cNvSpPr>
            <p:nvPr/>
          </p:nvSpPr>
          <p:spPr bwMode="auto">
            <a:xfrm>
              <a:off x="3852" y="1152"/>
              <a:ext cx="48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6" name="Линия 38"/>
            <p:cNvSpPr>
              <a:spLocks noChangeShapeType="1"/>
            </p:cNvSpPr>
            <p:nvPr/>
          </p:nvSpPr>
          <p:spPr bwMode="auto">
            <a:xfrm>
              <a:off x="4512" y="1146"/>
              <a:ext cx="24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7" name="Линия 39"/>
            <p:cNvSpPr>
              <a:spLocks noChangeShapeType="1"/>
            </p:cNvSpPr>
            <p:nvPr/>
          </p:nvSpPr>
          <p:spPr bwMode="auto">
            <a:xfrm>
              <a:off x="4260" y="1548"/>
              <a:ext cx="4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8" name="Линия 40"/>
            <p:cNvSpPr>
              <a:spLocks noChangeShapeType="1"/>
            </p:cNvSpPr>
            <p:nvPr/>
          </p:nvSpPr>
          <p:spPr bwMode="auto">
            <a:xfrm>
              <a:off x="4398" y="1632"/>
              <a:ext cx="96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9" name="Линия 41"/>
            <p:cNvSpPr>
              <a:spLocks noChangeShapeType="1"/>
            </p:cNvSpPr>
            <p:nvPr/>
          </p:nvSpPr>
          <p:spPr bwMode="auto">
            <a:xfrm rot="900743">
              <a:off x="4800" y="1758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60" name="Линия 42"/>
            <p:cNvSpPr>
              <a:spLocks noChangeShapeType="1"/>
            </p:cNvSpPr>
            <p:nvPr/>
          </p:nvSpPr>
          <p:spPr bwMode="auto">
            <a:xfrm>
              <a:off x="4740" y="1296"/>
              <a:ext cx="4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61" name="Линия 43"/>
            <p:cNvSpPr>
              <a:spLocks noChangeShapeType="1"/>
            </p:cNvSpPr>
            <p:nvPr/>
          </p:nvSpPr>
          <p:spPr bwMode="auto">
            <a:xfrm flipH="1">
              <a:off x="4974" y="1248"/>
              <a:ext cx="48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38" name="Прямоуг. 44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39" name="Поле 4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13340" name="Поле 46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13341" name="Поле 47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30175" y="3981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Подготовка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к стрельбе</a:t>
            </a:r>
          </a:p>
        </p:txBody>
      </p:sp>
      <p:sp>
        <p:nvSpPr>
          <p:cNvPr id="13342" name="Поле 48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РПГ-18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3343" name="Поле 49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гранаты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2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84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36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47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91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47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47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92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47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44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9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"/>
                                        <p:tgtEl>
                                          <p:spTgt spid="47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1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00"/>
                                        <p:tgtEl>
                                          <p:spTgt spid="47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3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47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"/>
                                        <p:tgtEl>
                                          <p:spTgt spid="47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4" grpId="0" autoUpdateAnimBg="0"/>
      <p:bldP spid="47115" grpId="0" autoUpdateAnimBg="0"/>
      <p:bldP spid="47116" grpId="0" autoUpdateAnimBg="0"/>
      <p:bldP spid="47117" grpId="0" autoUpdateAnimBg="0"/>
      <p:bldP spid="47118" grpId="0" autoUpdateAnimBg="0"/>
      <p:bldP spid="47119" grpId="0" autoUpdateAnimBg="0"/>
      <p:bldP spid="47120" grpId="0" autoUpdateAnimBg="0"/>
      <p:bldP spid="47121" grpId="0" autoUpdateAnimBg="0"/>
      <p:bldP spid="47122" grpId="0" autoUpdateAnimBg="0"/>
      <p:bldP spid="47123" grpId="0" autoUpdateAnimBg="0"/>
      <p:bldP spid="47124" grpId="0" autoUpdateAnimBg="0"/>
      <p:bldP spid="47125" grpId="0" autoUpdateAnimBg="0"/>
      <p:bldP spid="47126" grpId="0" autoUpdateAnimBg="0"/>
      <p:bldP spid="47127" grpId="0" autoUpdateAnimBg="0"/>
      <p:bldP spid="4712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. 2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Прямоуг.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Прямоуг. 4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Поле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14342" name="Поле 6"/>
          <p:cNvSpPr txBox="1">
            <a:spLocks noChangeArrowheads="1"/>
          </p:cNvSpPr>
          <p:nvPr/>
        </p:nvSpPr>
        <p:spPr bwMode="auto">
          <a:xfrm>
            <a:off x="406400" y="158750"/>
            <a:ext cx="917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РПГ-18 </a:t>
            </a:r>
          </a:p>
          <a:p>
            <a:pPr algn="ctr"/>
            <a:r>
              <a:rPr lang="ru-RU" sz="1600" b="1">
                <a:solidFill>
                  <a:srgbClr val="C0C0C0"/>
                </a:solidFill>
              </a:rPr>
              <a:t>«Муха»</a:t>
            </a:r>
          </a:p>
        </p:txBody>
      </p:sp>
      <p:pic>
        <p:nvPicPr>
          <p:cNvPr id="14343" name="Рисунок 7" descr="rpg18 коп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522288"/>
            <a:ext cx="152717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14344" name="Прямоуг. 8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Прямоуг. 9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Поле 10"/>
          <p:cNvSpPr txBox="1">
            <a:spLocks noChangeArrowheads="1"/>
          </p:cNvSpPr>
          <p:nvPr/>
        </p:nvSpPr>
        <p:spPr bwMode="auto">
          <a:xfrm>
            <a:off x="3657600" y="534988"/>
            <a:ext cx="3267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</a:rPr>
              <a:t>Устройство гранаты</a:t>
            </a:r>
          </a:p>
        </p:txBody>
      </p:sp>
      <p:sp>
        <p:nvSpPr>
          <p:cNvPr id="48139" name="Поле 11"/>
          <p:cNvSpPr txBox="1">
            <a:spLocks noChangeArrowheads="1"/>
          </p:cNvSpPr>
          <p:nvPr/>
        </p:nvSpPr>
        <p:spPr bwMode="auto">
          <a:xfrm>
            <a:off x="3962400" y="1600200"/>
            <a:ext cx="2382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Граната в полёте</a:t>
            </a:r>
          </a:p>
        </p:txBody>
      </p:sp>
      <p:pic>
        <p:nvPicPr>
          <p:cNvPr id="48140" name="Рисунок 12" descr="rpg18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95500" y="2438400"/>
            <a:ext cx="6350000" cy="1930400"/>
          </a:xfrm>
          <a:prstGeom prst="rect">
            <a:avLst/>
          </a:prstGeom>
          <a:noFill/>
          <a:ln w="7620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8141" name="Поле 13"/>
          <p:cNvSpPr txBox="1">
            <a:spLocks noChangeArrowheads="1"/>
          </p:cNvSpPr>
          <p:nvPr/>
        </p:nvSpPr>
        <p:spPr bwMode="auto">
          <a:xfrm>
            <a:off x="4175125" y="4732338"/>
            <a:ext cx="2139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головная часть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8142" name="Поле 14"/>
          <p:cNvSpPr txBox="1">
            <a:spLocks noChangeArrowheads="1"/>
          </p:cNvSpPr>
          <p:nvPr/>
        </p:nvSpPr>
        <p:spPr bwMode="auto">
          <a:xfrm>
            <a:off x="4175125" y="5113338"/>
            <a:ext cx="294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2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реактивный двигатель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8143" name="Поле 15"/>
          <p:cNvSpPr txBox="1">
            <a:spLocks noChangeArrowheads="1"/>
          </p:cNvSpPr>
          <p:nvPr/>
        </p:nvSpPr>
        <p:spPr bwMode="auto">
          <a:xfrm>
            <a:off x="4175125" y="5551488"/>
            <a:ext cx="1966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3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стабилизатор </a:t>
            </a:r>
          </a:p>
        </p:txBody>
      </p:sp>
      <p:sp>
        <p:nvSpPr>
          <p:cNvPr id="14352" name="Поле 1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14353" name="Поле 17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14354" name="Поле 18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30175" y="3981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Подготовка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к стрельбе</a:t>
            </a:r>
          </a:p>
        </p:txBody>
      </p:sp>
      <p:sp>
        <p:nvSpPr>
          <p:cNvPr id="14355" name="Поле 19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РПГ-18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4356" name="Поле 20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гранаты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78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9" grpId="0" autoUpdateAnimBg="0"/>
      <p:bldP spid="48141" grpId="0" autoUpdateAnimBg="0"/>
      <p:bldP spid="48142" grpId="0" autoUpdateAnimBg="0"/>
      <p:bldP spid="4814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. 2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Прямоуг.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Прямоуг. 4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Поле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15366" name="Поле 6"/>
          <p:cNvSpPr txBox="1">
            <a:spLocks noChangeArrowheads="1"/>
          </p:cNvSpPr>
          <p:nvPr/>
        </p:nvSpPr>
        <p:spPr bwMode="auto">
          <a:xfrm>
            <a:off x="406400" y="158750"/>
            <a:ext cx="917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РПГ-18 </a:t>
            </a:r>
          </a:p>
          <a:p>
            <a:pPr algn="ctr"/>
            <a:r>
              <a:rPr lang="ru-RU" sz="1600" b="1">
                <a:solidFill>
                  <a:srgbClr val="C0C0C0"/>
                </a:solidFill>
              </a:rPr>
              <a:t>«Муха»</a:t>
            </a:r>
          </a:p>
        </p:txBody>
      </p:sp>
      <p:pic>
        <p:nvPicPr>
          <p:cNvPr id="15367" name="Рисунок 7" descr="rpg18 коп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522288"/>
            <a:ext cx="152717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15368" name="Прямоуг. 8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Прямоуг. 9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Поле 10"/>
          <p:cNvSpPr txBox="1">
            <a:spLocks noChangeArrowheads="1"/>
          </p:cNvSpPr>
          <p:nvPr/>
        </p:nvSpPr>
        <p:spPr bwMode="auto">
          <a:xfrm>
            <a:off x="2644775" y="430213"/>
            <a:ext cx="53260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Перевод</a:t>
            </a:r>
          </a:p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из походного положения в боевое</a:t>
            </a:r>
          </a:p>
        </p:txBody>
      </p:sp>
      <p:sp>
        <p:nvSpPr>
          <p:cNvPr id="49163" name="Поле 11"/>
          <p:cNvSpPr txBox="1">
            <a:spLocks noChangeArrowheads="1"/>
          </p:cNvSpPr>
          <p:nvPr/>
        </p:nvSpPr>
        <p:spPr bwMode="auto">
          <a:xfrm>
            <a:off x="1698625" y="1390650"/>
            <a:ext cx="731837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Для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перевода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«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Мухи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»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из походного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положения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в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боевое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необходимо открыть заднюю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крышку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и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раздвинуть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трубы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до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упора,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при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этом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передняя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крышка откроется,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предохранительная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стойка с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диоптром и мушка займут вертикальное положение. </a:t>
            </a:r>
          </a:p>
          <a:p>
            <a:pPr>
              <a:lnSpc>
                <a:spcPct val="80000"/>
              </a:lnSpc>
            </a:pPr>
            <a:endParaRPr lang="ru-RU" sz="2400">
              <a:solidFill>
                <a:schemeClr val="bg1"/>
              </a:solidFill>
            </a:endParaRPr>
          </a:p>
        </p:txBody>
      </p:sp>
      <p:grpSp>
        <p:nvGrpSpPr>
          <p:cNvPr id="49164" name="Группа 12"/>
          <p:cNvGrpSpPr>
            <a:grpSpLocks/>
          </p:cNvGrpSpPr>
          <p:nvPr/>
        </p:nvGrpSpPr>
        <p:grpSpPr bwMode="auto">
          <a:xfrm>
            <a:off x="1905000" y="3103563"/>
            <a:ext cx="6781800" cy="2916237"/>
            <a:chOff x="1200" y="1955"/>
            <a:chExt cx="4272" cy="1837"/>
          </a:xfrm>
        </p:grpSpPr>
        <p:sp>
          <p:nvSpPr>
            <p:cNvPr id="15381" name="Прямоуг. 13"/>
            <p:cNvSpPr>
              <a:spLocks noChangeArrowheads="1"/>
            </p:cNvSpPr>
            <p:nvPr/>
          </p:nvSpPr>
          <p:spPr bwMode="auto">
            <a:xfrm>
              <a:off x="1200" y="1968"/>
              <a:ext cx="4272" cy="1824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5382" name="Рисунок 14" descr="ум_rpg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32" y="1955"/>
              <a:ext cx="2640" cy="1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3" name="Рисунок 15" descr="ум_rpg18a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28" y="2496"/>
              <a:ext cx="1680" cy="1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168" name="Поле 16"/>
          <p:cNvSpPr txBox="1">
            <a:spLocks noChangeArrowheads="1"/>
          </p:cNvSpPr>
          <p:nvPr/>
        </p:nvSpPr>
        <p:spPr bwMode="auto">
          <a:xfrm>
            <a:off x="2062163" y="5394325"/>
            <a:ext cx="2509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</a:rPr>
              <a:t>Походное положение</a:t>
            </a:r>
          </a:p>
        </p:txBody>
      </p:sp>
      <p:sp>
        <p:nvSpPr>
          <p:cNvPr id="49169" name="Поле 17"/>
          <p:cNvSpPr txBox="1">
            <a:spLocks noChangeArrowheads="1"/>
          </p:cNvSpPr>
          <p:nvPr/>
        </p:nvSpPr>
        <p:spPr bwMode="auto">
          <a:xfrm>
            <a:off x="6286500" y="3371850"/>
            <a:ext cx="2185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</a:rPr>
              <a:t>Боевое положение</a:t>
            </a:r>
          </a:p>
        </p:txBody>
      </p:sp>
      <p:sp>
        <p:nvSpPr>
          <p:cNvPr id="49170" name="Поле 18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851775" y="6205538"/>
            <a:ext cx="1174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 i="1" u="sng">
                <a:solidFill>
                  <a:schemeClr val="bg1"/>
                </a:solidFill>
              </a:rPr>
              <a:t>ДАЛЕЕ   </a:t>
            </a:r>
          </a:p>
        </p:txBody>
      </p:sp>
      <p:sp>
        <p:nvSpPr>
          <p:cNvPr id="15376" name="Поле 19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15377" name="Поле 20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15378" name="Поле 21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130175" y="3981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Подготовка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к стрельбе</a:t>
            </a:r>
          </a:p>
        </p:txBody>
      </p:sp>
      <p:sp>
        <p:nvSpPr>
          <p:cNvPr id="15379" name="Поле 22">
            <a:hlinkClick r:id="rId10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РПГ-18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5380" name="Поле 23">
            <a:hlinkClick r:id="rId11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гранаты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3" grpId="0" autoUpdateAnimBg="0"/>
      <p:bldP spid="49168" grpId="0" autoUpdateAnimBg="0"/>
      <p:bldP spid="49169" grpId="0" autoUpdateAnimBg="0"/>
      <p:bldP spid="4917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8" name="Прямоуг.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Прямоуг. 5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Поле 6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16391" name="Поле 7"/>
          <p:cNvSpPr txBox="1">
            <a:spLocks noChangeArrowheads="1"/>
          </p:cNvSpPr>
          <p:nvPr/>
        </p:nvSpPr>
        <p:spPr bwMode="auto">
          <a:xfrm>
            <a:off x="406400" y="158750"/>
            <a:ext cx="917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РПГ-18 </a:t>
            </a:r>
          </a:p>
          <a:p>
            <a:pPr algn="ctr"/>
            <a:r>
              <a:rPr lang="ru-RU" sz="1600" b="1">
                <a:solidFill>
                  <a:srgbClr val="C0C0C0"/>
                </a:solidFill>
              </a:rPr>
              <a:t>«Муха»</a:t>
            </a:r>
          </a:p>
        </p:txBody>
      </p:sp>
      <p:pic>
        <p:nvPicPr>
          <p:cNvPr id="16392" name="Рисунок 8" descr="rpg18 коп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522288"/>
            <a:ext cx="152717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16393" name="Прямоуг. 9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4" name="Прямоуг. 10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5" name="Поле 11"/>
          <p:cNvSpPr txBox="1">
            <a:spLocks noChangeArrowheads="1"/>
          </p:cNvSpPr>
          <p:nvPr/>
        </p:nvSpPr>
        <p:spPr bwMode="auto">
          <a:xfrm>
            <a:off x="4152900" y="423863"/>
            <a:ext cx="2312988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Производство</a:t>
            </a:r>
            <a:endParaRPr lang="ru-RU" sz="2800">
              <a:solidFill>
                <a:schemeClr val="bg1"/>
              </a:solidFill>
              <a:latin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выстрела</a:t>
            </a:r>
          </a:p>
        </p:txBody>
      </p:sp>
      <p:sp>
        <p:nvSpPr>
          <p:cNvPr id="50188" name="Поле 12"/>
          <p:cNvSpPr txBox="1">
            <a:spLocks noChangeArrowheads="1"/>
          </p:cNvSpPr>
          <p:nvPr/>
        </p:nvSpPr>
        <p:spPr bwMode="auto">
          <a:xfrm>
            <a:off x="1889125" y="1543050"/>
            <a:ext cx="68707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Для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взведения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ударного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механизма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следует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повернуть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предохранительную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стойку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вниз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до упора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и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затем отпустить её.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Производство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выстрела осуществляется нажатием на спусковой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рычаг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шептала.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После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перевода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в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боевое 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положение (в случае неизрасходования) РПГ-18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предписывается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разрядить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выстрелом в сторону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противника.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0189" name="Поле 1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733550" y="6210300"/>
            <a:ext cx="966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 i="1" u="sng">
                <a:solidFill>
                  <a:schemeClr val="bg1"/>
                </a:solidFill>
              </a:rPr>
              <a:t>НАЗАД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8" grpId="0" autoUpdateAnimBg="0"/>
      <p:bldP spid="50189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1" name="Прямоуг.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2" name="Прямоуг. 4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5" name="Поле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51206" name="Поле 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51207" name="Поле 7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51208" name="Поле 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23850" y="2571750"/>
            <a:ext cx="938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ВОГ-25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7417" name="Прямоуг. 9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8" name="Прямоуг. 10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9" name="Прямоуг. 11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20" name="Поле 12"/>
          <p:cNvSpPr txBox="1">
            <a:spLocks noChangeArrowheads="1"/>
          </p:cNvSpPr>
          <p:nvPr/>
        </p:nvSpPr>
        <p:spPr bwMode="auto">
          <a:xfrm>
            <a:off x="2301875" y="512763"/>
            <a:ext cx="5957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schemeClr val="bg1"/>
                </a:solidFill>
              </a:rPr>
              <a:t>Подствольный гранатомёт ГП-25</a:t>
            </a:r>
          </a:p>
        </p:txBody>
      </p:sp>
      <p:pic>
        <p:nvPicPr>
          <p:cNvPr id="51213" name="Рисунок 13" descr="03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24050" y="2438400"/>
            <a:ext cx="6737350" cy="2836863"/>
          </a:xfrm>
          <a:prstGeom prst="rect">
            <a:avLst/>
          </a:prstGeom>
          <a:noFill/>
          <a:ln w="7620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1214" name="Поле 14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247650" y="3162300"/>
            <a:ext cx="1103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ВОГ-25П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autoUpdateAnimBg="0"/>
      <p:bldP spid="51206" grpId="0" autoUpdateAnimBg="0"/>
      <p:bldP spid="51207" grpId="0" autoUpdateAnimBg="0"/>
      <p:bldP spid="51208" grpId="0" autoUpdateAnimBg="0"/>
      <p:bldP spid="5121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5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6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18437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Поле 8"/>
          <p:cNvSpPr txBox="1">
            <a:spLocks noChangeArrowheads="1"/>
          </p:cNvSpPr>
          <p:nvPr/>
        </p:nvSpPr>
        <p:spPr bwMode="auto">
          <a:xfrm>
            <a:off x="4260850" y="554038"/>
            <a:ext cx="19605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Назначение</a:t>
            </a:r>
          </a:p>
        </p:txBody>
      </p:sp>
      <p:sp>
        <p:nvSpPr>
          <p:cNvPr id="18441" name="Поле 9"/>
          <p:cNvSpPr txBox="1">
            <a:spLocks noChangeArrowheads="1"/>
          </p:cNvSpPr>
          <p:nvPr/>
        </p:nvSpPr>
        <p:spPr bwMode="auto">
          <a:xfrm>
            <a:off x="492125" y="158750"/>
            <a:ext cx="742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ГП-25</a:t>
            </a:r>
          </a:p>
        </p:txBody>
      </p:sp>
      <p:sp>
        <p:nvSpPr>
          <p:cNvPr id="52234" name="Поле 10"/>
          <p:cNvSpPr txBox="1">
            <a:spLocks noChangeArrowheads="1"/>
          </p:cNvSpPr>
          <p:nvPr/>
        </p:nvSpPr>
        <p:spPr bwMode="auto">
          <a:xfrm>
            <a:off x="1790700" y="1506538"/>
            <a:ext cx="7083425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40-мм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гранатомет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ГП-25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является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подствольным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гранатометом,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крепящимся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под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стволом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автомата 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Калашникова всех модификаций, калибров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5,45-мм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7,62-мм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(за исключением АК74У),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а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так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же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5,45-мм автомата Никонова (АН94,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тема </a:t>
            </a:r>
            <a:r>
              <a:rPr lang="ru-RU" sz="2400">
                <a:solidFill>
                  <a:schemeClr val="bg1"/>
                </a:solidFill>
              </a:rPr>
              <a:t> «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Абакан</a:t>
            </a:r>
            <a:r>
              <a:rPr lang="ru-RU" sz="2400">
                <a:solidFill>
                  <a:schemeClr val="bg1"/>
                </a:solidFill>
              </a:rPr>
              <a:t>»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,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инд. 6ПЗЗ)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предназначен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для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борьбы с открытой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живой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силой,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а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так же с живой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силой находящейся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в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открытых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окопах,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траншеях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на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обратных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скатах местности. </a:t>
            </a:r>
          </a:p>
        </p:txBody>
      </p:sp>
      <p:pic>
        <p:nvPicPr>
          <p:cNvPr id="52235" name="Рисунок 11" descr="1 коп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8450" y="4460875"/>
            <a:ext cx="4876800" cy="1844675"/>
          </a:xfrm>
          <a:prstGeom prst="rect">
            <a:avLst/>
          </a:prstGeom>
          <a:noFill/>
          <a:ln w="76200" cmpd="thinThick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8444" name="Рисунок 12" descr="2972101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7650" y="571500"/>
            <a:ext cx="12922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5" name="Поле 1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18446" name="Поле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18447" name="Поле 15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323850" y="2571750"/>
            <a:ext cx="938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ВОГ-25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8448" name="Поле 16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247650" y="3162300"/>
            <a:ext cx="1103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ВОГ-25П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59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0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19461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3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4" name="Поле 8"/>
          <p:cNvSpPr txBox="1">
            <a:spLocks noChangeArrowheads="1"/>
          </p:cNvSpPr>
          <p:nvPr/>
        </p:nvSpPr>
        <p:spPr bwMode="auto">
          <a:xfrm>
            <a:off x="492125" y="158750"/>
            <a:ext cx="742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ГП-25</a:t>
            </a:r>
          </a:p>
        </p:txBody>
      </p:sp>
      <p:sp>
        <p:nvSpPr>
          <p:cNvPr id="19465" name="Поле 9"/>
          <p:cNvSpPr txBox="1">
            <a:spLocks noChangeArrowheads="1"/>
          </p:cNvSpPr>
          <p:nvPr/>
        </p:nvSpPr>
        <p:spPr bwMode="auto">
          <a:xfrm>
            <a:off x="3495675" y="354013"/>
            <a:ext cx="3433763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Тактико-технические</a:t>
            </a:r>
          </a:p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характеристики</a:t>
            </a:r>
          </a:p>
        </p:txBody>
      </p:sp>
      <p:sp>
        <p:nvSpPr>
          <p:cNvPr id="53258" name="Поле 10"/>
          <p:cNvSpPr txBox="1">
            <a:spLocks noChangeArrowheads="1"/>
          </p:cNvSpPr>
          <p:nvPr/>
        </p:nvSpPr>
        <p:spPr bwMode="auto">
          <a:xfrm>
            <a:off x="2155825" y="1679575"/>
            <a:ext cx="5975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Калибр, мм</a:t>
            </a:r>
            <a:r>
              <a:rPr lang="ru-RU" sz="2400">
                <a:solidFill>
                  <a:schemeClr val="bg1"/>
                </a:solidFill>
              </a:rPr>
              <a:t>	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3259" name="Поле 11"/>
          <p:cNvSpPr txBox="1">
            <a:spLocks noChangeArrowheads="1"/>
          </p:cNvSpPr>
          <p:nvPr/>
        </p:nvSpPr>
        <p:spPr bwMode="auto">
          <a:xfrm>
            <a:off x="2155825" y="2079625"/>
            <a:ext cx="605155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гранатомета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без затыльника, кг</a:t>
            </a:r>
            <a:r>
              <a:rPr lang="ru-RU" sz="2400">
                <a:solidFill>
                  <a:schemeClr val="bg1"/>
                </a:solidFill>
              </a:rPr>
              <a:t>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1,5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3260" name="Поле 12"/>
          <p:cNvSpPr txBox="1">
            <a:spLocks noChangeArrowheads="1"/>
          </p:cNvSpPr>
          <p:nvPr/>
        </p:nvSpPr>
        <p:spPr bwMode="auto">
          <a:xfrm>
            <a:off x="2136775" y="2822575"/>
            <a:ext cx="612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Длина гранатомета, мм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323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3261" name="Поле 13"/>
          <p:cNvSpPr txBox="1">
            <a:spLocks noChangeArrowheads="1"/>
          </p:cNvSpPr>
          <p:nvPr/>
        </p:nvSpPr>
        <p:spPr bwMode="auto">
          <a:xfrm>
            <a:off x="2117725" y="3338513"/>
            <a:ext cx="61277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Прицельная дальность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стрельбы, м</a:t>
            </a:r>
            <a:r>
              <a:rPr lang="ru-RU" sz="2400">
                <a:solidFill>
                  <a:schemeClr val="bg1"/>
                </a:solidFill>
              </a:rPr>
              <a:t>	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3262" name="Поле 14"/>
          <p:cNvSpPr txBox="1">
            <a:spLocks noChangeArrowheads="1"/>
          </p:cNvSpPr>
          <p:nvPr/>
        </p:nvSpPr>
        <p:spPr bwMode="auto">
          <a:xfrm>
            <a:off x="2117725" y="4100513"/>
            <a:ext cx="61277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М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инимальная дальность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 навесной стрельбе, м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200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3263" name="Поле 15"/>
          <p:cNvSpPr txBox="1">
            <a:spLocks noChangeArrowheads="1"/>
          </p:cNvSpPr>
          <p:nvPr/>
        </p:nvSpPr>
        <p:spPr bwMode="auto">
          <a:xfrm>
            <a:off x="2117725" y="4862513"/>
            <a:ext cx="60769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Боевая скорострельность,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выстр./мин</a:t>
            </a:r>
            <a:r>
              <a:rPr lang="ru-RU" sz="2400">
                <a:solidFill>
                  <a:schemeClr val="bg1"/>
                </a:solidFill>
              </a:rPr>
              <a:t>	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4-5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3264" name="Поле 16"/>
          <p:cNvSpPr txBox="1">
            <a:spLocks noChangeArrowheads="1"/>
          </p:cNvSpPr>
          <p:nvPr/>
        </p:nvSpPr>
        <p:spPr bwMode="auto">
          <a:xfrm>
            <a:off x="2117725" y="5624513"/>
            <a:ext cx="59753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Носимый боекомплект,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в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ыстрелов</a:t>
            </a:r>
            <a:r>
              <a:rPr lang="ru-RU" sz="2400">
                <a:solidFill>
                  <a:schemeClr val="bg1"/>
                </a:solidFill>
              </a:rPr>
              <a:t>	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10</a:t>
            </a:r>
            <a:endParaRPr lang="ru-RU" sz="2400">
              <a:solidFill>
                <a:schemeClr val="bg1"/>
              </a:solidFill>
            </a:endParaRPr>
          </a:p>
        </p:txBody>
      </p:sp>
      <p:pic>
        <p:nvPicPr>
          <p:cNvPr id="19473" name="Рисунок 17" descr="2972101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" y="571500"/>
            <a:ext cx="12922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4" name="Поле 18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19475" name="Поле 19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19476" name="Поле 20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23850" y="2571750"/>
            <a:ext cx="938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ВОГ-25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9477" name="Поле 21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247650" y="3162300"/>
            <a:ext cx="1103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ВОГ-25П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31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5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8" grpId="0" autoUpdateAnimBg="0"/>
      <p:bldP spid="53259" grpId="0" autoUpdateAnimBg="0"/>
      <p:bldP spid="53260" grpId="0" autoUpdateAnimBg="0"/>
      <p:bldP spid="53261" grpId="0" autoUpdateAnimBg="0"/>
      <p:bldP spid="53262" grpId="0" autoUpdateAnimBg="0"/>
      <p:bldP spid="53263" grpId="0" autoUpdateAnimBg="0"/>
      <p:bldP spid="5326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0485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6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7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8" name="Поле 8"/>
          <p:cNvSpPr txBox="1">
            <a:spLocks noChangeArrowheads="1"/>
          </p:cNvSpPr>
          <p:nvPr/>
        </p:nvSpPr>
        <p:spPr bwMode="auto">
          <a:xfrm>
            <a:off x="492125" y="158750"/>
            <a:ext cx="742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ГП-25</a:t>
            </a:r>
          </a:p>
        </p:txBody>
      </p:sp>
      <p:sp>
        <p:nvSpPr>
          <p:cNvPr id="20489" name="Поле 9"/>
          <p:cNvSpPr txBox="1">
            <a:spLocks noChangeArrowheads="1"/>
          </p:cNvSpPr>
          <p:nvPr/>
        </p:nvSpPr>
        <p:spPr bwMode="auto">
          <a:xfrm>
            <a:off x="4527550" y="582613"/>
            <a:ext cx="1358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ВОГ-25</a:t>
            </a:r>
          </a:p>
        </p:txBody>
      </p:sp>
      <p:grpSp>
        <p:nvGrpSpPr>
          <p:cNvPr id="54282" name="Группа 10"/>
          <p:cNvGrpSpPr>
            <a:grpSpLocks/>
          </p:cNvGrpSpPr>
          <p:nvPr/>
        </p:nvGrpSpPr>
        <p:grpSpPr bwMode="auto">
          <a:xfrm>
            <a:off x="5829300" y="3886200"/>
            <a:ext cx="3105150" cy="2743200"/>
            <a:chOff x="1068" y="2400"/>
            <a:chExt cx="1956" cy="1728"/>
          </a:xfrm>
        </p:grpSpPr>
        <p:sp>
          <p:nvSpPr>
            <p:cNvPr id="20497" name="Прямоуг. 11"/>
            <p:cNvSpPr>
              <a:spLocks noChangeArrowheads="1"/>
            </p:cNvSpPr>
            <p:nvPr/>
          </p:nvSpPr>
          <p:spPr bwMode="auto">
            <a:xfrm>
              <a:off x="1068" y="2400"/>
              <a:ext cx="1956" cy="1728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0498" name="Рисунок 12" descr="vog2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04" y="2532"/>
              <a:ext cx="1920" cy="1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4285" name="Поле 13"/>
          <p:cNvSpPr txBox="1">
            <a:spLocks noChangeArrowheads="1"/>
          </p:cNvSpPr>
          <p:nvPr/>
        </p:nvSpPr>
        <p:spPr bwMode="auto">
          <a:xfrm>
            <a:off x="1527175" y="1319213"/>
            <a:ext cx="7480300" cy="534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40-мм выстрел ВОГ-25 (7П17) по своему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устройству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является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унитарным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выполнен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 </a:t>
            </a:r>
            <a:r>
              <a:rPr lang="ru-RU" sz="2400">
                <a:solidFill>
                  <a:schemeClr val="bg1"/>
                </a:solidFill>
              </a:rPr>
              <a:t> «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безгильзовой</a:t>
            </a:r>
            <a:r>
              <a:rPr lang="ru-RU" sz="2400">
                <a:solidFill>
                  <a:schemeClr val="bg1"/>
                </a:solidFill>
              </a:rPr>
              <a:t>»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схеме,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т.е.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метательный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заряд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вместе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со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средством 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в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оспламенения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располагается в донной части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корпуса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гранаты.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Граната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выстрела - осколочная со стальным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корпусом.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Внутри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корпуса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гранаты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располагается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с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етка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из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картона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для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рационального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дробления 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к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орпуса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на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осколки</a:t>
            </a:r>
            <a:r>
              <a:rPr lang="ru-RU" sz="2400">
                <a:solidFill>
                  <a:schemeClr val="bg1"/>
                </a:solidFill>
              </a:rPr>
              <a:t>.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Взрыватель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гранаты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является 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головным, ударным,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мгновен</a:t>
            </a:r>
            <a:r>
              <a:rPr lang="ru-RU" sz="240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ного и инерционного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действия,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Полупредохранительного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типа</a:t>
            </a:r>
            <a:r>
              <a:rPr lang="ru-RU" sz="240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Дистанция взведения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от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10 до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 </a:t>
            </a:r>
            <a:r>
              <a:rPr lang="ru-RU" sz="2400">
                <a:solidFill>
                  <a:schemeClr val="bg1"/>
                </a:solidFill>
              </a:rPr>
              <a:t> м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етров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от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дульного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среза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гранатомета. </a:t>
            </a:r>
            <a:r>
              <a:rPr lang="ru-RU" sz="2400">
                <a:solidFill>
                  <a:schemeClr val="bg1"/>
                </a:solidFill>
              </a:rPr>
              <a:t>    Такой   ра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зброс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зависит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   от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температурн</a:t>
            </a:r>
            <a:r>
              <a:rPr lang="ru-RU" sz="2400">
                <a:solidFill>
                  <a:schemeClr val="bg1"/>
                </a:solidFill>
              </a:rPr>
              <a:t>ого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д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иапазон</a:t>
            </a:r>
            <a:r>
              <a:rPr lang="ru-RU" sz="2400">
                <a:solidFill>
                  <a:schemeClr val="bg1"/>
                </a:solidFill>
              </a:rPr>
              <a:t>а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(от </a:t>
            </a:r>
            <a:r>
              <a:rPr lang="ru-RU" sz="2400">
                <a:solidFill>
                  <a:schemeClr val="bg1"/>
                </a:solidFill>
              </a:rPr>
              <a:t>-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 С до 50 С)</a:t>
            </a:r>
            <a:r>
              <a:rPr lang="ru-RU" sz="240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Время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срабатывания</a:t>
            </a:r>
            <a:r>
              <a:rPr lang="ru-RU" sz="2400">
                <a:solidFill>
                  <a:schemeClr val="bg1"/>
                </a:solidFill>
              </a:rPr>
              <a:t>   м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еха</a:t>
            </a:r>
            <a:r>
              <a:rPr lang="ru-RU" sz="240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н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изма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самоликвидации -14-19 с.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  </a:t>
            </a:r>
            <a:r>
              <a:rPr lang="ru-RU" sz="240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20492" name="Рисунок 14" descr="2972101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7650" y="571500"/>
            <a:ext cx="12922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3" name="Поле 1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20494" name="Поле 16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20495" name="Поле 17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323850" y="2571750"/>
            <a:ext cx="938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ВОГ-25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20496" name="Поле 18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247650" y="3162300"/>
            <a:ext cx="1103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ВОГ-25П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08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1509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10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1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12" name="Поле 8"/>
          <p:cNvSpPr txBox="1">
            <a:spLocks noChangeArrowheads="1"/>
          </p:cNvSpPr>
          <p:nvPr/>
        </p:nvSpPr>
        <p:spPr bwMode="auto">
          <a:xfrm>
            <a:off x="492125" y="158750"/>
            <a:ext cx="742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ГП-25</a:t>
            </a:r>
          </a:p>
        </p:txBody>
      </p:sp>
      <p:sp>
        <p:nvSpPr>
          <p:cNvPr id="21513" name="Поле 9"/>
          <p:cNvSpPr txBox="1">
            <a:spLocks noChangeArrowheads="1"/>
          </p:cNvSpPr>
          <p:nvPr/>
        </p:nvSpPr>
        <p:spPr bwMode="auto">
          <a:xfrm>
            <a:off x="4398963" y="582613"/>
            <a:ext cx="1616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ВОГ-25П</a:t>
            </a:r>
          </a:p>
        </p:txBody>
      </p:sp>
      <p:grpSp>
        <p:nvGrpSpPr>
          <p:cNvPr id="55306" name="Группа 10"/>
          <p:cNvGrpSpPr>
            <a:grpSpLocks/>
          </p:cNvGrpSpPr>
          <p:nvPr/>
        </p:nvGrpSpPr>
        <p:grpSpPr bwMode="auto">
          <a:xfrm>
            <a:off x="5715000" y="4038600"/>
            <a:ext cx="3143250" cy="2590800"/>
            <a:chOff x="1140" y="2184"/>
            <a:chExt cx="2268" cy="1944"/>
          </a:xfrm>
        </p:grpSpPr>
        <p:sp>
          <p:nvSpPr>
            <p:cNvPr id="21521" name="Прямоуг. 11"/>
            <p:cNvSpPr>
              <a:spLocks noChangeArrowheads="1"/>
            </p:cNvSpPr>
            <p:nvPr/>
          </p:nvSpPr>
          <p:spPr bwMode="auto">
            <a:xfrm>
              <a:off x="1140" y="2184"/>
              <a:ext cx="2268" cy="1944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1522" name="Рисунок 12" descr="vog25п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60" y="2388"/>
              <a:ext cx="2016" cy="1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5309" name="Поле 13"/>
          <p:cNvSpPr txBox="1">
            <a:spLocks noChangeArrowheads="1"/>
          </p:cNvSpPr>
          <p:nvPr/>
        </p:nvSpPr>
        <p:spPr bwMode="auto">
          <a:xfrm>
            <a:off x="1584325" y="1281113"/>
            <a:ext cx="7548563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40-мм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выстрел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с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осколочной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гранатой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ВОГ-25П 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("Подкидыш").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конструкцию взрывателя ВМГ-П был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в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веден</a:t>
            </a: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вышибной </a:t>
            </a: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заряд</a:t>
            </a: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и</a:t>
            </a: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пиротехнический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замедлитель, </a:t>
            </a:r>
            <a:r>
              <a:rPr lang="ru-RU" sz="2400">
                <a:solidFill>
                  <a:schemeClr val="bg1"/>
                </a:solidFill>
              </a:rPr>
              <a:t> 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обеспечивающие</a:t>
            </a: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«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подпрыгивание</a:t>
            </a:r>
            <a:r>
              <a:rPr lang="ru-RU" sz="2400">
                <a:solidFill>
                  <a:schemeClr val="bg1"/>
                </a:solidFill>
              </a:rPr>
              <a:t>»</a:t>
            </a: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гранаты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после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удара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грунт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ее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разрыв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воздухе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стрельбе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на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все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дальности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боевого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применения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гранатомета.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Высота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разрыва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гранаты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стрельбе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грунту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средней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твердости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составила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0,75 м,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что 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п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озволило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увеличить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эффективность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осколочного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действия в сравнении с грана</a:t>
            </a:r>
            <a:r>
              <a:rPr lang="ru-RU" sz="2400">
                <a:solidFill>
                  <a:schemeClr val="bg1"/>
                </a:solidFill>
              </a:rPr>
              <a:t>-</a:t>
            </a: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той выстрела ВОГ-25: </a:t>
            </a:r>
            <a:r>
              <a:rPr lang="ru-RU" sz="2400">
                <a:solidFill>
                  <a:schemeClr val="bg1"/>
                </a:solidFill>
              </a:rPr>
              <a:t> </a:t>
            </a: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  -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 лежащим целям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1,7 раза; </a:t>
            </a:r>
            <a:br>
              <a:rPr lang="ru-RU" sz="240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- по целям, находящимся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окопе в 2,0 раза. </a:t>
            </a:r>
          </a:p>
          <a:p>
            <a:pPr algn="just">
              <a:lnSpc>
                <a:spcPct val="80000"/>
              </a:lnSpc>
            </a:pP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endParaRPr lang="ru-RU" sz="2400">
              <a:solidFill>
                <a:schemeClr val="bg1"/>
              </a:solidFill>
            </a:endParaRPr>
          </a:p>
        </p:txBody>
      </p:sp>
      <p:pic>
        <p:nvPicPr>
          <p:cNvPr id="21516" name="Рисунок 14" descr="2972101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7650" y="571500"/>
            <a:ext cx="12922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7" name="Поле 1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21518" name="Поле 16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21519" name="Поле 17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323850" y="2571750"/>
            <a:ext cx="938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ВОГ-25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21520" name="Поле 1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47650" y="3162300"/>
            <a:ext cx="1103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ВОГ-25П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Поле 3"/>
          <p:cNvSpPr txBox="1">
            <a:spLocks noChangeArrowheads="1"/>
          </p:cNvSpPr>
          <p:nvPr/>
        </p:nvSpPr>
        <p:spPr bwMode="auto">
          <a:xfrm>
            <a:off x="1674813" y="400050"/>
            <a:ext cx="5949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</a:rPr>
              <a:t>ВОПРОСЫ ЗАНЯТИЯ:</a:t>
            </a:r>
            <a:r>
              <a:rPr lang="ru-RU" sz="4400" u="sng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100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03238" y="1619250"/>
            <a:ext cx="7945437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ru-RU" sz="3600">
                <a:solidFill>
                  <a:schemeClr val="bg1"/>
                </a:solidFill>
              </a:rPr>
              <a:t>Ручной противотанковый гранатомёт</a:t>
            </a:r>
          </a:p>
          <a:p>
            <a:pPr marL="457200" indent="-457200">
              <a:lnSpc>
                <a:spcPct val="80000"/>
              </a:lnSpc>
            </a:pPr>
            <a:r>
              <a:rPr lang="ru-RU" sz="3600">
                <a:solidFill>
                  <a:schemeClr val="bg1"/>
                </a:solidFill>
              </a:rPr>
              <a:t>    РПГ-7.</a:t>
            </a:r>
          </a:p>
        </p:txBody>
      </p:sp>
      <p:sp>
        <p:nvSpPr>
          <p:cNvPr id="4101" name="Поле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98475" y="2600325"/>
            <a:ext cx="82264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457200" indent="-457200">
              <a:lnSpc>
                <a:spcPct val="80000"/>
              </a:lnSpc>
            </a:pPr>
            <a:r>
              <a:rPr lang="ru-RU" sz="3600">
                <a:solidFill>
                  <a:schemeClr val="bg1"/>
                </a:solidFill>
              </a:rPr>
              <a:t>2. Реактивная противотанковая граната одноразового использования РПГ-18.</a:t>
            </a:r>
          </a:p>
        </p:txBody>
      </p:sp>
      <p:sp>
        <p:nvSpPr>
          <p:cNvPr id="4102" name="Поле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95300" y="3505200"/>
            <a:ext cx="7250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ru-RU" sz="3600">
                <a:solidFill>
                  <a:schemeClr val="bg1"/>
                </a:solidFill>
              </a:rPr>
              <a:t>3. Подствольный гранатомёт ГП-25.</a:t>
            </a:r>
          </a:p>
        </p:txBody>
      </p:sp>
      <p:sp>
        <p:nvSpPr>
          <p:cNvPr id="4103" name="Поле 7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95300" y="4591050"/>
            <a:ext cx="62484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457200" indent="-457200">
              <a:lnSpc>
                <a:spcPct val="80000"/>
              </a:lnSpc>
            </a:pPr>
            <a:r>
              <a:rPr lang="ru-RU" sz="3600">
                <a:solidFill>
                  <a:schemeClr val="bg1"/>
                </a:solidFill>
              </a:rPr>
              <a:t>4. Ручные осколочные гранаты</a:t>
            </a:r>
          </a:p>
          <a:p>
            <a:pPr marL="457200" indent="-457200">
              <a:lnSpc>
                <a:spcPct val="80000"/>
              </a:lnSpc>
            </a:pPr>
            <a:r>
              <a:rPr lang="ru-RU" sz="3600">
                <a:solidFill>
                  <a:schemeClr val="bg1"/>
                </a:solidFill>
              </a:rPr>
              <a:t>    Ф-1, РГД-5, РГО, РГН.</a:t>
            </a:r>
          </a:p>
        </p:txBody>
      </p:sp>
      <p:sp>
        <p:nvSpPr>
          <p:cNvPr id="4104" name="Поле 8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95300" y="5638800"/>
            <a:ext cx="814705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</a:pPr>
            <a:r>
              <a:rPr lang="ru-RU" sz="3600">
                <a:solidFill>
                  <a:schemeClr val="bg1"/>
                </a:solidFill>
              </a:rPr>
              <a:t>5. Ручная кумулятивная граната РКГ-3Е.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24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2533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4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5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6" name="Поле 8"/>
          <p:cNvSpPr txBox="1">
            <a:spLocks noChangeArrowheads="1"/>
          </p:cNvSpPr>
          <p:nvPr/>
        </p:nvSpPr>
        <p:spPr bwMode="auto">
          <a:xfrm>
            <a:off x="3067050" y="457200"/>
            <a:ext cx="4537075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Ручные осколочные гранаты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    Ф-1, РГД-5, РГО, РГН.</a:t>
            </a:r>
          </a:p>
        </p:txBody>
      </p:sp>
      <p:sp>
        <p:nvSpPr>
          <p:cNvPr id="56329" name="Поле 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533400" y="1828800"/>
            <a:ext cx="555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Ф-1</a:t>
            </a:r>
          </a:p>
        </p:txBody>
      </p:sp>
      <p:sp>
        <p:nvSpPr>
          <p:cNvPr id="56330" name="Поле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38150" y="2381250"/>
            <a:ext cx="788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РГД-5</a:t>
            </a:r>
          </a:p>
        </p:txBody>
      </p:sp>
      <p:sp>
        <p:nvSpPr>
          <p:cNvPr id="56331" name="Поле 11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95300" y="2914650"/>
            <a:ext cx="608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РГО</a:t>
            </a:r>
          </a:p>
        </p:txBody>
      </p:sp>
      <p:sp>
        <p:nvSpPr>
          <p:cNvPr id="56332" name="Поле 12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96888" y="3524250"/>
            <a:ext cx="6080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РГН</a:t>
            </a:r>
          </a:p>
        </p:txBody>
      </p:sp>
      <p:pic>
        <p:nvPicPr>
          <p:cNvPr id="56333" name="Рисунок 13" descr="rg_rgo 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66900" y="1466850"/>
            <a:ext cx="1714500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56334" name="Рисунок 14" descr="rg_rg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38750" y="3695700"/>
            <a:ext cx="1714500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56335" name="Рисунок 15" descr="f-1_bi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26275" y="1428750"/>
            <a:ext cx="167957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56336" name="Рисунок 16" descr="rgd-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24200" y="3162300"/>
            <a:ext cx="1801813" cy="311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56337" name="Поле 17"/>
          <p:cNvSpPr txBox="1">
            <a:spLocks noChangeArrowheads="1"/>
          </p:cNvSpPr>
          <p:nvPr/>
        </p:nvSpPr>
        <p:spPr bwMode="auto">
          <a:xfrm>
            <a:off x="6553200" y="1477963"/>
            <a:ext cx="8429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bg1"/>
                </a:solidFill>
              </a:rPr>
              <a:t>Ф-1</a:t>
            </a:r>
          </a:p>
        </p:txBody>
      </p:sp>
      <p:sp>
        <p:nvSpPr>
          <p:cNvPr id="56338" name="Поле 18"/>
          <p:cNvSpPr txBox="1">
            <a:spLocks noChangeArrowheads="1"/>
          </p:cNvSpPr>
          <p:nvPr/>
        </p:nvSpPr>
        <p:spPr bwMode="auto">
          <a:xfrm>
            <a:off x="2133600" y="5886450"/>
            <a:ext cx="12604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bg1"/>
                </a:solidFill>
              </a:rPr>
              <a:t>РГД-5</a:t>
            </a:r>
          </a:p>
        </p:txBody>
      </p:sp>
      <p:sp>
        <p:nvSpPr>
          <p:cNvPr id="56339" name="Поле 19"/>
          <p:cNvSpPr txBox="1">
            <a:spLocks noChangeArrowheads="1"/>
          </p:cNvSpPr>
          <p:nvPr/>
        </p:nvSpPr>
        <p:spPr bwMode="auto">
          <a:xfrm>
            <a:off x="6705600" y="5859463"/>
            <a:ext cx="9382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bg1"/>
                </a:solidFill>
              </a:rPr>
              <a:t>РГО</a:t>
            </a:r>
          </a:p>
        </p:txBody>
      </p:sp>
      <p:sp>
        <p:nvSpPr>
          <p:cNvPr id="56340" name="Поле 20"/>
          <p:cNvSpPr txBox="1">
            <a:spLocks noChangeArrowheads="1"/>
          </p:cNvSpPr>
          <p:nvPr/>
        </p:nvSpPr>
        <p:spPr bwMode="auto">
          <a:xfrm>
            <a:off x="3489325" y="1504950"/>
            <a:ext cx="9382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bg1"/>
                </a:solidFill>
              </a:rPr>
              <a:t>РГН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"/>
                                        <p:tgtEl>
                                          <p:spTgt spid="56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725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6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225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"/>
                                        <p:tgtEl>
                                          <p:spTgt spid="56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45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6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89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"/>
                                        <p:tgtEl>
                                          <p:spTgt spid="56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325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6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1825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"/>
                                        <p:tgtEl>
                                          <p:spTgt spid="56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205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255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305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355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405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autoUpdateAnimBg="0"/>
      <p:bldP spid="56329" grpId="0" autoUpdateAnimBg="0"/>
      <p:bldP spid="56330" grpId="0" autoUpdateAnimBg="0"/>
      <p:bldP spid="56331" grpId="0" autoUpdateAnimBg="0"/>
      <p:bldP spid="56332" grpId="0" autoUpdateAnimBg="0"/>
      <p:bldP spid="56337" grpId="0" autoUpdateAnimBg="0"/>
      <p:bldP spid="56338" grpId="0" autoUpdateAnimBg="0"/>
      <p:bldP spid="56339" grpId="0" autoUpdateAnimBg="0"/>
      <p:bldP spid="5634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55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56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3557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58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59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60" name="Прямоуг. 8"/>
          <p:cNvSpPr>
            <a:spLocks noChangeArrowheads="1"/>
          </p:cNvSpPr>
          <p:nvPr/>
        </p:nvSpPr>
        <p:spPr bwMode="auto">
          <a:xfrm>
            <a:off x="3305175" y="342900"/>
            <a:ext cx="4391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Ручная осколочная граната </a:t>
            </a:r>
          </a:p>
          <a:p>
            <a:pPr algn="ctr"/>
            <a:r>
              <a:rPr lang="ru-RU" sz="2800">
                <a:solidFill>
                  <a:schemeClr val="bg1"/>
                </a:solidFill>
              </a:rPr>
              <a:t>Ф-1</a:t>
            </a:r>
          </a:p>
        </p:txBody>
      </p:sp>
      <p:sp>
        <p:nvSpPr>
          <p:cNvPr id="57353" name="Поле 9"/>
          <p:cNvSpPr txBox="1">
            <a:spLocks noChangeArrowheads="1"/>
          </p:cNvSpPr>
          <p:nvPr/>
        </p:nvSpPr>
        <p:spPr bwMode="auto">
          <a:xfrm>
            <a:off x="1641475" y="1395413"/>
            <a:ext cx="7327900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Ручная осколочная граната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Ф-1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является гранатой 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д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истанционного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действия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и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предназначена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для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поражения живой силы противника преимущественно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оборонительном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бою.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Из-за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большого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радиуса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р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азлета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убойных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осколков</a:t>
            </a: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взрыве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гранаты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(около 200 м)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метать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гранату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можно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только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из-за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укрытия, из бронетранспортера или танка. </a:t>
            </a:r>
          </a:p>
        </p:txBody>
      </p:sp>
      <p:sp>
        <p:nvSpPr>
          <p:cNvPr id="57354" name="Поле 10"/>
          <p:cNvSpPr txBox="1">
            <a:spLocks noChangeArrowheads="1"/>
          </p:cNvSpPr>
          <p:nvPr/>
        </p:nvSpPr>
        <p:spPr bwMode="auto">
          <a:xfrm>
            <a:off x="3622675" y="3757613"/>
            <a:ext cx="472916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снаряженной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г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ранаты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600 гр.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7355" name="Поле 11"/>
          <p:cNvSpPr txBox="1">
            <a:spLocks noChangeArrowheads="1"/>
          </p:cNvSpPr>
          <p:nvPr/>
        </p:nvSpPr>
        <p:spPr bwMode="auto">
          <a:xfrm>
            <a:off x="3622675" y="4403725"/>
            <a:ext cx="4576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взрывного заряда</a:t>
            </a:r>
            <a:r>
              <a:rPr lang="ru-RU" sz="2400">
                <a:solidFill>
                  <a:schemeClr val="bg1"/>
                </a:solidFill>
              </a:rPr>
              <a:t>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60 гр.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7356" name="Поле 12"/>
          <p:cNvSpPr txBox="1">
            <a:spLocks noChangeArrowheads="1"/>
          </p:cNvSpPr>
          <p:nvPr/>
        </p:nvSpPr>
        <p:spPr bwMode="auto">
          <a:xfrm>
            <a:off x="3603625" y="4862513"/>
            <a:ext cx="490061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Средняя дальность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м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етания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35-45 м</a:t>
            </a:r>
            <a:r>
              <a:rPr lang="ru-RU" sz="24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7357" name="Поле 13"/>
          <p:cNvSpPr txBox="1">
            <a:spLocks noChangeArrowheads="1"/>
          </p:cNvSpPr>
          <p:nvPr/>
        </p:nvSpPr>
        <p:spPr bwMode="auto">
          <a:xfrm>
            <a:off x="3603625" y="5508625"/>
            <a:ext cx="5427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Время горения запала</a:t>
            </a:r>
            <a:r>
              <a:rPr lang="ru-RU" sz="2400">
                <a:solidFill>
                  <a:schemeClr val="bg1"/>
                </a:solidFill>
              </a:rPr>
              <a:t>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3,2 - 4,2 сек.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7358" name="Поле 14"/>
          <p:cNvSpPr txBox="1">
            <a:spLocks noChangeArrowheads="1"/>
          </p:cNvSpPr>
          <p:nvPr/>
        </p:nvSpPr>
        <p:spPr bwMode="auto">
          <a:xfrm>
            <a:off x="3584575" y="5967413"/>
            <a:ext cx="464661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Дальность разлета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убойных осколков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200 м</a:t>
            </a:r>
            <a:r>
              <a:rPr lang="ru-RU" sz="240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57359" name="Группа 15"/>
          <p:cNvGrpSpPr>
            <a:grpSpLocks/>
          </p:cNvGrpSpPr>
          <p:nvPr/>
        </p:nvGrpSpPr>
        <p:grpSpPr bwMode="auto">
          <a:xfrm>
            <a:off x="1676400" y="3886200"/>
            <a:ext cx="1828800" cy="2590800"/>
            <a:chOff x="1056" y="2448"/>
            <a:chExt cx="1152" cy="1632"/>
          </a:xfrm>
        </p:grpSpPr>
        <p:sp>
          <p:nvSpPr>
            <p:cNvPr id="23572" name="Прямоуг. 16"/>
            <p:cNvSpPr>
              <a:spLocks noChangeArrowheads="1"/>
            </p:cNvSpPr>
            <p:nvPr/>
          </p:nvSpPr>
          <p:spPr bwMode="auto">
            <a:xfrm>
              <a:off x="1056" y="2448"/>
              <a:ext cx="1152" cy="1632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3573" name="Рисунок 17" descr="f1aкопирование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80" y="2664"/>
              <a:ext cx="1121" cy="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</p:grpSp>
      <p:sp>
        <p:nvSpPr>
          <p:cNvPr id="23568" name="Поле 18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33400" y="1828800"/>
            <a:ext cx="555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Ф-1</a:t>
            </a:r>
          </a:p>
        </p:txBody>
      </p:sp>
      <p:sp>
        <p:nvSpPr>
          <p:cNvPr id="23569" name="Поле 19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38150" y="2381250"/>
            <a:ext cx="788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РГД-5</a:t>
            </a:r>
          </a:p>
        </p:txBody>
      </p:sp>
      <p:sp>
        <p:nvSpPr>
          <p:cNvPr id="23570" name="Поле 20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95300" y="2914650"/>
            <a:ext cx="608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РГО</a:t>
            </a:r>
          </a:p>
        </p:txBody>
      </p:sp>
      <p:sp>
        <p:nvSpPr>
          <p:cNvPr id="23571" name="Поле 21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496888" y="3524250"/>
            <a:ext cx="6080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7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6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8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57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3" grpId="0" autoUpdateAnimBg="0"/>
      <p:bldP spid="57354" grpId="0" autoUpdateAnimBg="0"/>
      <p:bldP spid="57355" grpId="0" autoUpdateAnimBg="0"/>
      <p:bldP spid="57356" grpId="0" autoUpdateAnimBg="0"/>
      <p:bldP spid="57357" grpId="0" autoUpdateAnimBg="0"/>
      <p:bldP spid="57358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0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4581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82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3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84" name="Прямоуг. 8"/>
          <p:cNvSpPr>
            <a:spLocks noChangeArrowheads="1"/>
          </p:cNvSpPr>
          <p:nvPr/>
        </p:nvSpPr>
        <p:spPr bwMode="auto">
          <a:xfrm>
            <a:off x="3305175" y="323850"/>
            <a:ext cx="4391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Ручная осколочная граната </a:t>
            </a:r>
          </a:p>
          <a:p>
            <a:pPr algn="ctr"/>
            <a:r>
              <a:rPr lang="ru-RU" sz="2800">
                <a:solidFill>
                  <a:schemeClr val="bg1"/>
                </a:solidFill>
              </a:rPr>
              <a:t>РГД-5</a:t>
            </a:r>
          </a:p>
        </p:txBody>
      </p:sp>
      <p:sp>
        <p:nvSpPr>
          <p:cNvPr id="58377" name="Поле 9"/>
          <p:cNvSpPr txBox="1">
            <a:spLocks noChangeArrowheads="1"/>
          </p:cNvSpPr>
          <p:nvPr/>
        </p:nvSpPr>
        <p:spPr bwMode="auto">
          <a:xfrm>
            <a:off x="1865313" y="1300163"/>
            <a:ext cx="7011987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Ручная осколочная граната РГД-5 предназначена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д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ля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поражения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живой силы противника.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По типу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относится к наступательным гранатам.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 стальном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к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орпусе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гранаты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находиться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заряд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взрывчатки.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Корпус гранаты состоит из двух полусфер.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Сверху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н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а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корпусе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имеется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отверстие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для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ввинчивания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запала.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транспортировке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гранаты отверстие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закрывается пластмассовой крышкой.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Для подрыва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гранаты применяется запал УЗРГМ.</a:t>
            </a:r>
            <a:endParaRPr lang="ru-RU" sz="2400">
              <a:solidFill>
                <a:schemeClr val="bg1"/>
              </a:solidFill>
            </a:endParaRPr>
          </a:p>
        </p:txBody>
      </p:sp>
      <p:grpSp>
        <p:nvGrpSpPr>
          <p:cNvPr id="58378" name="Группа 10"/>
          <p:cNvGrpSpPr>
            <a:grpSpLocks/>
          </p:cNvGrpSpPr>
          <p:nvPr/>
        </p:nvGrpSpPr>
        <p:grpSpPr bwMode="auto">
          <a:xfrm>
            <a:off x="1828800" y="4381500"/>
            <a:ext cx="2209800" cy="2057400"/>
            <a:chOff x="1104" y="2784"/>
            <a:chExt cx="1392" cy="1296"/>
          </a:xfrm>
        </p:grpSpPr>
        <p:sp>
          <p:nvSpPr>
            <p:cNvPr id="24595" name="Прямоуг. 11"/>
            <p:cNvSpPr>
              <a:spLocks noChangeArrowheads="1"/>
            </p:cNvSpPr>
            <p:nvPr/>
          </p:nvSpPr>
          <p:spPr bwMode="auto">
            <a:xfrm>
              <a:off x="1104" y="2784"/>
              <a:ext cx="1392" cy="1296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4596" name="Рисунок 12" descr="ргд5 копикопирование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28" y="2952"/>
              <a:ext cx="1344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</p:grpSp>
      <p:sp>
        <p:nvSpPr>
          <p:cNvPr id="58381" name="Поле 13"/>
          <p:cNvSpPr txBox="1">
            <a:spLocks noChangeArrowheads="1"/>
          </p:cNvSpPr>
          <p:nvPr/>
        </p:nvSpPr>
        <p:spPr bwMode="auto">
          <a:xfrm>
            <a:off x="4175125" y="4251325"/>
            <a:ext cx="429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гранаты, г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310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8382" name="Поле 14"/>
          <p:cNvSpPr txBox="1">
            <a:spLocks noChangeArrowheads="1"/>
          </p:cNvSpPr>
          <p:nvPr/>
        </p:nvSpPr>
        <p:spPr bwMode="auto">
          <a:xfrm>
            <a:off x="4175125" y="4670425"/>
            <a:ext cx="4552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Дальность броска, м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40-50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8383" name="Поле 15"/>
          <p:cNvSpPr txBox="1">
            <a:spLocks noChangeArrowheads="1"/>
          </p:cNvSpPr>
          <p:nvPr/>
        </p:nvSpPr>
        <p:spPr bwMode="auto">
          <a:xfrm>
            <a:off x="4191000" y="5181600"/>
            <a:ext cx="4705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Время замедления, с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3,5-4,5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8384" name="Поле 16"/>
          <p:cNvSpPr txBox="1">
            <a:spLocks noChangeArrowheads="1"/>
          </p:cNvSpPr>
          <p:nvPr/>
        </p:nvSpPr>
        <p:spPr bwMode="auto">
          <a:xfrm>
            <a:off x="4194175" y="5776913"/>
            <a:ext cx="41465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Радиус убойного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действия осколков, м</a:t>
            </a:r>
            <a:r>
              <a:rPr lang="ru-RU" sz="2400">
                <a:solidFill>
                  <a:schemeClr val="bg1"/>
                </a:solidFill>
              </a:rPr>
              <a:t>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25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24591" name="Поле 17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33400" y="1828800"/>
            <a:ext cx="555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Ф-1</a:t>
            </a:r>
          </a:p>
        </p:txBody>
      </p:sp>
      <p:sp>
        <p:nvSpPr>
          <p:cNvPr id="24592" name="Поле 1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38150" y="2381250"/>
            <a:ext cx="788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РГД-5</a:t>
            </a:r>
          </a:p>
        </p:txBody>
      </p:sp>
      <p:sp>
        <p:nvSpPr>
          <p:cNvPr id="24593" name="Поле 19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95300" y="2914650"/>
            <a:ext cx="608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РГО</a:t>
            </a:r>
          </a:p>
        </p:txBody>
      </p:sp>
      <p:sp>
        <p:nvSpPr>
          <p:cNvPr id="24594" name="Поле 20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496888" y="3524250"/>
            <a:ext cx="6080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58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58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7" grpId="0" autoUpdateAnimBg="0"/>
      <p:bldP spid="58381" grpId="0" autoUpdateAnimBg="0"/>
      <p:bldP spid="58382" grpId="0" autoUpdateAnimBg="0"/>
      <p:bldP spid="58383" grpId="0" autoUpdateAnimBg="0"/>
      <p:bldP spid="58384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3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4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5605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06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7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08" name="Прямоуг. 8"/>
          <p:cNvSpPr>
            <a:spLocks noChangeArrowheads="1"/>
          </p:cNvSpPr>
          <p:nvPr/>
        </p:nvSpPr>
        <p:spPr bwMode="auto">
          <a:xfrm>
            <a:off x="3305175" y="342900"/>
            <a:ext cx="4391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Ручная осколочная граната </a:t>
            </a:r>
          </a:p>
          <a:p>
            <a:pPr algn="ctr"/>
            <a:r>
              <a:rPr lang="ru-RU" sz="2800">
                <a:solidFill>
                  <a:schemeClr val="bg1"/>
                </a:solidFill>
              </a:rPr>
              <a:t>РГО</a:t>
            </a:r>
          </a:p>
        </p:txBody>
      </p:sp>
      <p:sp>
        <p:nvSpPr>
          <p:cNvPr id="59401" name="Поле 9"/>
          <p:cNvSpPr txBox="1">
            <a:spLocks noChangeArrowheads="1"/>
          </p:cNvSpPr>
          <p:nvPr/>
        </p:nvSpPr>
        <p:spPr bwMode="auto">
          <a:xfrm>
            <a:off x="4765675" y="3203575"/>
            <a:ext cx="346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Вес, кг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0,53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9402" name="Поле 10"/>
          <p:cNvSpPr txBox="1">
            <a:spLocks noChangeArrowheads="1"/>
          </p:cNvSpPr>
          <p:nvPr/>
        </p:nvSpPr>
        <p:spPr bwMode="auto">
          <a:xfrm>
            <a:off x="4765675" y="3565525"/>
            <a:ext cx="3613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Вес ВВ, кг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0,092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9403" name="Поле 11"/>
          <p:cNvSpPr txBox="1">
            <a:spLocks noChangeArrowheads="1"/>
          </p:cNvSpPr>
          <p:nvPr/>
        </p:nvSpPr>
        <p:spPr bwMode="auto">
          <a:xfrm>
            <a:off x="4765675" y="3986213"/>
            <a:ext cx="40957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Кол-во осколков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(примерное), шт</a:t>
            </a:r>
            <a:r>
              <a:rPr lang="ru-RU" sz="2400">
                <a:solidFill>
                  <a:schemeClr val="bg1"/>
                </a:solidFill>
              </a:rPr>
              <a:t>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670 - 700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9404" name="Поле 12"/>
          <p:cNvSpPr txBox="1">
            <a:spLocks noChangeArrowheads="1"/>
          </p:cNvSpPr>
          <p:nvPr/>
        </p:nvSpPr>
        <p:spPr bwMode="auto">
          <a:xfrm>
            <a:off x="4765675" y="4633913"/>
            <a:ext cx="37909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Средняя дальность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броска, м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25 - 45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9405" name="Поле 13"/>
          <p:cNvSpPr txBox="1">
            <a:spLocks noChangeArrowheads="1"/>
          </p:cNvSpPr>
          <p:nvPr/>
        </p:nvSpPr>
        <p:spPr bwMode="auto">
          <a:xfrm>
            <a:off x="4784725" y="5262563"/>
            <a:ext cx="39433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Время горения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запала, с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3,2 - 4,2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9406" name="Поле 14"/>
          <p:cNvSpPr txBox="1">
            <a:spLocks noChangeArrowheads="1"/>
          </p:cNvSpPr>
          <p:nvPr/>
        </p:nvSpPr>
        <p:spPr bwMode="auto">
          <a:xfrm>
            <a:off x="4765675" y="5891213"/>
            <a:ext cx="40957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Площадь разлета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осколков, м</a:t>
            </a:r>
            <a:r>
              <a:rPr lang="ru-RU" sz="2400" baseline="30000">
                <a:solidFill>
                  <a:schemeClr val="bg1"/>
                </a:solidFill>
                <a:cs typeface="Times New Roman" pitchFamily="18" charset="0"/>
              </a:rPr>
              <a:t>2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213 - 286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9407" name="Поле 15"/>
          <p:cNvSpPr txBox="1">
            <a:spLocks noChangeArrowheads="1"/>
          </p:cNvSpPr>
          <p:nvPr/>
        </p:nvSpPr>
        <p:spPr bwMode="auto">
          <a:xfrm>
            <a:off x="1812925" y="1338263"/>
            <a:ext cx="7046913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Arial" charset="0"/>
              </a:rPr>
              <a:t> 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Ручная осколочная граната РГО (оборонительная)</a:t>
            </a:r>
            <a:endParaRPr lang="ru-RU" sz="2400">
              <a:solidFill>
                <a:schemeClr val="bg1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п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редназначена</a:t>
            </a:r>
            <a:r>
              <a:rPr lang="ru-RU" sz="2400">
                <a:solidFill>
                  <a:schemeClr val="bg1"/>
                </a:solidFill>
              </a:rPr>
              <a:t>     д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ля</a:t>
            </a: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поражения </a:t>
            </a: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живой </a:t>
            </a: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силы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противника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Arial" charset="0"/>
              </a:rPr>
              <a:t> 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Существенное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отличие от аналогичных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образцов</a:t>
            </a:r>
            <a:endParaRPr lang="ru-RU" sz="2400">
              <a:solidFill>
                <a:schemeClr val="bg1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заключается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в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оснащении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её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датчиком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цели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и</a:t>
            </a:r>
            <a:endParaRPr lang="ru-RU" sz="2400">
              <a:solidFill>
                <a:schemeClr val="bg1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срабатывании при ударе о любую преграду. </a:t>
            </a:r>
          </a:p>
        </p:txBody>
      </p:sp>
      <p:grpSp>
        <p:nvGrpSpPr>
          <p:cNvPr id="59408" name="Группа 16"/>
          <p:cNvGrpSpPr>
            <a:grpSpLocks/>
          </p:cNvGrpSpPr>
          <p:nvPr/>
        </p:nvGrpSpPr>
        <p:grpSpPr bwMode="auto">
          <a:xfrm>
            <a:off x="1981200" y="3505200"/>
            <a:ext cx="2514600" cy="2895600"/>
            <a:chOff x="1248" y="2208"/>
            <a:chExt cx="1584" cy="1824"/>
          </a:xfrm>
        </p:grpSpPr>
        <p:sp>
          <p:nvSpPr>
            <p:cNvPr id="25621" name="Прямоуг. 17"/>
            <p:cNvSpPr>
              <a:spLocks noChangeArrowheads="1"/>
            </p:cNvSpPr>
            <p:nvPr/>
          </p:nvSpPr>
          <p:spPr bwMode="auto">
            <a:xfrm>
              <a:off x="1248" y="2208"/>
              <a:ext cx="1584" cy="1824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5622" name="Рисунок 18" descr="rg_rgo 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72" y="2340"/>
              <a:ext cx="1080" cy="1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</p:grpSp>
      <p:sp>
        <p:nvSpPr>
          <p:cNvPr id="25617" name="Поле 19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33400" y="1828800"/>
            <a:ext cx="555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Ф-1</a:t>
            </a:r>
          </a:p>
        </p:txBody>
      </p:sp>
      <p:sp>
        <p:nvSpPr>
          <p:cNvPr id="25618" name="Поле 20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38150" y="2381250"/>
            <a:ext cx="788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РГД-5</a:t>
            </a:r>
          </a:p>
        </p:txBody>
      </p:sp>
      <p:sp>
        <p:nvSpPr>
          <p:cNvPr id="25619" name="Поле 21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95300" y="2914650"/>
            <a:ext cx="608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РГО</a:t>
            </a:r>
          </a:p>
        </p:txBody>
      </p:sp>
      <p:sp>
        <p:nvSpPr>
          <p:cNvPr id="25620" name="Поле 22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496888" y="3524250"/>
            <a:ext cx="6080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2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82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1" grpId="0" autoUpdateAnimBg="0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utoUpdateAnimBg="0"/>
      <p:bldP spid="59407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7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8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6629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1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32" name="Прямоуг. 8"/>
          <p:cNvSpPr>
            <a:spLocks noChangeArrowheads="1"/>
          </p:cNvSpPr>
          <p:nvPr/>
        </p:nvSpPr>
        <p:spPr bwMode="auto">
          <a:xfrm>
            <a:off x="3305175" y="342900"/>
            <a:ext cx="4391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Ручная осколочная граната </a:t>
            </a:r>
          </a:p>
          <a:p>
            <a:pPr algn="ctr"/>
            <a:r>
              <a:rPr lang="ru-RU" sz="2800">
                <a:solidFill>
                  <a:schemeClr val="bg1"/>
                </a:solidFill>
              </a:rPr>
              <a:t>РГН</a:t>
            </a:r>
          </a:p>
        </p:txBody>
      </p:sp>
      <p:grpSp>
        <p:nvGrpSpPr>
          <p:cNvPr id="60425" name="Группа 9"/>
          <p:cNvGrpSpPr>
            <a:grpSpLocks/>
          </p:cNvGrpSpPr>
          <p:nvPr/>
        </p:nvGrpSpPr>
        <p:grpSpPr bwMode="auto">
          <a:xfrm>
            <a:off x="1752600" y="3619500"/>
            <a:ext cx="2514600" cy="2895600"/>
            <a:chOff x="1248" y="2208"/>
            <a:chExt cx="1584" cy="1824"/>
          </a:xfrm>
        </p:grpSpPr>
        <p:sp>
          <p:nvSpPr>
            <p:cNvPr id="26645" name="Прямоуг. 10"/>
            <p:cNvSpPr>
              <a:spLocks noChangeArrowheads="1"/>
            </p:cNvSpPr>
            <p:nvPr/>
          </p:nvSpPr>
          <p:spPr bwMode="auto">
            <a:xfrm>
              <a:off x="1248" y="2208"/>
              <a:ext cx="1584" cy="1824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6646" name="Рисунок 11" descr="rg_rg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60" y="2340"/>
              <a:ext cx="1080" cy="1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</p:grpSp>
      <p:sp>
        <p:nvSpPr>
          <p:cNvPr id="60428" name="Поле 12"/>
          <p:cNvSpPr txBox="1">
            <a:spLocks noChangeArrowheads="1"/>
          </p:cNvSpPr>
          <p:nvPr/>
        </p:nvSpPr>
        <p:spPr bwMode="auto">
          <a:xfrm>
            <a:off x="1812925" y="1338263"/>
            <a:ext cx="710565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Arial" charset="0"/>
              </a:rPr>
              <a:t> 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Ручная осколочная граната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РГН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(наступательная)</a:t>
            </a:r>
            <a:endParaRPr lang="ru-RU" sz="2400">
              <a:solidFill>
                <a:schemeClr val="bg1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п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редназначена</a:t>
            </a:r>
            <a:r>
              <a:rPr lang="ru-RU" sz="2400">
                <a:solidFill>
                  <a:schemeClr val="bg1"/>
                </a:solidFill>
              </a:rPr>
              <a:t>     д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ля</a:t>
            </a: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поражения </a:t>
            </a: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живой </a:t>
            </a: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силы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противника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Arial" charset="0"/>
              </a:rPr>
              <a:t> 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Существенное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отличие от аналогичных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образцов</a:t>
            </a:r>
            <a:endParaRPr lang="ru-RU" sz="2400">
              <a:solidFill>
                <a:schemeClr val="bg1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заключается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в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оснащении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её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датчиком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цели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и</a:t>
            </a:r>
            <a:endParaRPr lang="ru-RU" sz="2400">
              <a:solidFill>
                <a:schemeClr val="bg1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срабатывании при ударе о любую преграду. </a:t>
            </a:r>
          </a:p>
        </p:txBody>
      </p:sp>
      <p:sp>
        <p:nvSpPr>
          <p:cNvPr id="60429" name="Поле 13"/>
          <p:cNvSpPr txBox="1">
            <a:spLocks noChangeArrowheads="1"/>
          </p:cNvSpPr>
          <p:nvPr/>
        </p:nvSpPr>
        <p:spPr bwMode="auto">
          <a:xfrm>
            <a:off x="4460875" y="3279775"/>
            <a:ext cx="3814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гранаты</a:t>
            </a:r>
            <a:r>
              <a:rPr lang="ru-RU" sz="2400">
                <a:solidFill>
                  <a:schemeClr val="bg1"/>
                </a:solidFill>
              </a:rPr>
              <a:t>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310 гр.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0430" name="Поле 14"/>
          <p:cNvSpPr txBox="1">
            <a:spLocks noChangeArrowheads="1"/>
          </p:cNvSpPr>
          <p:nvPr/>
        </p:nvSpPr>
        <p:spPr bwMode="auto">
          <a:xfrm>
            <a:off x="4460875" y="3681413"/>
            <a:ext cx="381476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боевого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с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наряда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114 гр.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0431" name="Поле 15"/>
          <p:cNvSpPr txBox="1">
            <a:spLocks noChangeArrowheads="1"/>
          </p:cNvSpPr>
          <p:nvPr/>
        </p:nvSpPr>
        <p:spPr bwMode="auto">
          <a:xfrm>
            <a:off x="4479925" y="4289425"/>
            <a:ext cx="4138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Дальность броска</a:t>
            </a:r>
            <a:r>
              <a:rPr lang="ru-RU" sz="2400">
                <a:solidFill>
                  <a:schemeClr val="bg1"/>
                </a:solidFill>
              </a:rPr>
              <a:t>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25 - 45 м.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0432" name="Поле 16"/>
          <p:cNvSpPr txBox="1">
            <a:spLocks noChangeArrowheads="1"/>
          </p:cNvSpPr>
          <p:nvPr/>
        </p:nvSpPr>
        <p:spPr bwMode="auto">
          <a:xfrm>
            <a:off x="4479925" y="4729163"/>
            <a:ext cx="40957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Количество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о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сколков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220 - 300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0433" name="Поле 17"/>
          <p:cNvSpPr txBox="1">
            <a:spLocks noChangeArrowheads="1"/>
          </p:cNvSpPr>
          <p:nvPr/>
        </p:nvSpPr>
        <p:spPr bwMode="auto">
          <a:xfrm>
            <a:off x="4479925" y="5395913"/>
            <a:ext cx="42767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Площадь разлета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о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сколков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95-96 кв.м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0434" name="Поле 18"/>
          <p:cNvSpPr txBox="1">
            <a:spLocks noChangeArrowheads="1"/>
          </p:cNvSpPr>
          <p:nvPr/>
        </p:nvSpPr>
        <p:spPr bwMode="auto">
          <a:xfrm>
            <a:off x="4479925" y="6062663"/>
            <a:ext cx="451326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Время горения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з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апала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3,2 - 4,2 сек.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26641" name="Поле 19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33400" y="1828800"/>
            <a:ext cx="555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Ф-1</a:t>
            </a:r>
          </a:p>
        </p:txBody>
      </p:sp>
      <p:sp>
        <p:nvSpPr>
          <p:cNvPr id="26642" name="Поле 20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38150" y="2381250"/>
            <a:ext cx="788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РГД-5</a:t>
            </a:r>
          </a:p>
        </p:txBody>
      </p:sp>
      <p:sp>
        <p:nvSpPr>
          <p:cNvPr id="26643" name="Поле 21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95300" y="2914650"/>
            <a:ext cx="608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РГО</a:t>
            </a:r>
          </a:p>
        </p:txBody>
      </p:sp>
      <p:sp>
        <p:nvSpPr>
          <p:cNvPr id="26644" name="Поле 2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96888" y="3524250"/>
            <a:ext cx="6080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60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60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60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64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6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9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6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4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60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8" grpId="0" autoUpdateAnimBg="0"/>
      <p:bldP spid="60429" grpId="0" autoUpdateAnimBg="0"/>
      <p:bldP spid="60430" grpId="0" autoUpdateAnimBg="0"/>
      <p:bldP spid="60431" grpId="0" autoUpdateAnimBg="0"/>
      <p:bldP spid="60432" grpId="0" autoUpdateAnimBg="0"/>
      <p:bldP spid="60433" grpId="0" autoUpdateAnimBg="0"/>
      <p:bldP spid="6043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1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2" name="Прямоуг. 4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53" name="Прямоуг. 5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4" name="Прямоуг. 6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47" name="Поле 7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61448" name="Прямоуг. 8"/>
          <p:cNvSpPr>
            <a:spLocks noChangeArrowheads="1"/>
          </p:cNvSpPr>
          <p:nvPr/>
        </p:nvSpPr>
        <p:spPr bwMode="auto">
          <a:xfrm>
            <a:off x="2967038" y="457200"/>
            <a:ext cx="4691062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Ручная кумулятивная граната</a:t>
            </a:r>
          </a:p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РКГ-3Е.</a:t>
            </a:r>
          </a:p>
        </p:txBody>
      </p:sp>
      <p:grpSp>
        <p:nvGrpSpPr>
          <p:cNvPr id="61449" name="Группа 9"/>
          <p:cNvGrpSpPr>
            <a:grpSpLocks/>
          </p:cNvGrpSpPr>
          <p:nvPr/>
        </p:nvGrpSpPr>
        <p:grpSpPr bwMode="auto">
          <a:xfrm>
            <a:off x="2057400" y="1905000"/>
            <a:ext cx="6553200" cy="1600200"/>
            <a:chOff x="1296" y="1008"/>
            <a:chExt cx="4128" cy="1008"/>
          </a:xfrm>
        </p:grpSpPr>
        <p:sp>
          <p:nvSpPr>
            <p:cNvPr id="27661" name="Прямоуг. 10"/>
            <p:cNvSpPr>
              <a:spLocks noChangeArrowheads="1"/>
            </p:cNvSpPr>
            <p:nvPr/>
          </p:nvSpPr>
          <p:spPr bwMode="auto">
            <a:xfrm>
              <a:off x="1296" y="1008"/>
              <a:ext cx="4128" cy="1008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7662" name="Рисунок 11" descr="РКГ-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72" y="1104"/>
              <a:ext cx="3600" cy="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452" name="Поле 12"/>
          <p:cNvSpPr txBox="1">
            <a:spLocks noChangeArrowheads="1"/>
          </p:cNvSpPr>
          <p:nvPr/>
        </p:nvSpPr>
        <p:spPr bwMode="auto">
          <a:xfrm>
            <a:off x="2290763" y="4419600"/>
            <a:ext cx="5938837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Модификации гранаты:</a:t>
            </a:r>
            <a:br>
              <a:rPr lang="ru-RU" sz="240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 u="sng">
                <a:solidFill>
                  <a:schemeClr val="bg1"/>
                </a:solidFill>
                <a:cs typeface="Times New Roman" pitchFamily="18" charset="0"/>
              </a:rPr>
              <a:t>РКГ - 3Е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- модернизированный вариант</a:t>
            </a:r>
            <a:br>
              <a:rPr lang="ru-RU" sz="240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 u="sng">
                <a:solidFill>
                  <a:schemeClr val="bg1"/>
                </a:solidFill>
                <a:cs typeface="Times New Roman" pitchFamily="18" charset="0"/>
              </a:rPr>
              <a:t>РКГ - 3ЕМ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- модернизированный вариант</a:t>
            </a:r>
            <a:r>
              <a:rPr lang="ru-RU" sz="24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1453" name="Поле 1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61454" name="Поле 1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7" grpId="0" autoUpdateAnimBg="0"/>
      <p:bldP spid="61448" grpId="0" autoUpdateAnimBg="0"/>
      <p:bldP spid="61452" grpId="0" autoUpdateAnimBg="0"/>
      <p:bldP spid="61453" grpId="0" autoUpdateAnimBg="0"/>
      <p:bldP spid="61454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5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6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8677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78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9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2472" name="Поле 8"/>
          <p:cNvSpPr txBox="1">
            <a:spLocks noChangeArrowheads="1"/>
          </p:cNvSpPr>
          <p:nvPr/>
        </p:nvSpPr>
        <p:spPr bwMode="auto">
          <a:xfrm>
            <a:off x="1622425" y="1660525"/>
            <a:ext cx="7329488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    Г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раната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РКГ 3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(Ручная Кумулятивная Граната)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предназначена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для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поражения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легкобронированной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 небронированной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техники, живой силы противника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укрытиях.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Корпус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гранаты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круглый в поперечнике,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нем расположен заряд ВВ с кумулятивной воронкой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направленной вниз и запал.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рукоятке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расположен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парашют. После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того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как из запала выдернута чека и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стрелок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бросает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гранату,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из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рукоятки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выскакивает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подпружиненный парашют и граната разворачивается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к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умулятивной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воронкой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мишени.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При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ударе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происходит </a:t>
            </a:r>
            <a:r>
              <a:rPr lang="ru-RU" sz="2400">
                <a:solidFill>
                  <a:schemeClr val="bg1"/>
                </a:solidFill>
              </a:rPr>
              <a:t>   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мгновенный </a:t>
            </a:r>
            <a:r>
              <a:rPr lang="ru-RU" sz="2400">
                <a:solidFill>
                  <a:schemeClr val="bg1"/>
                </a:solidFill>
              </a:rPr>
              <a:t>  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взрыв,</a:t>
            </a:r>
            <a:r>
              <a:rPr lang="ru-RU" sz="2400">
                <a:solidFill>
                  <a:schemeClr val="bg1"/>
                </a:solidFill>
              </a:rPr>
              <a:t>   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который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обеспечивается ударником с инерционным шариком. </a:t>
            </a:r>
          </a:p>
        </p:txBody>
      </p:sp>
      <p:sp>
        <p:nvSpPr>
          <p:cNvPr id="28681" name="Поле 9"/>
          <p:cNvSpPr txBox="1">
            <a:spLocks noChangeArrowheads="1"/>
          </p:cNvSpPr>
          <p:nvPr/>
        </p:nvSpPr>
        <p:spPr bwMode="auto">
          <a:xfrm>
            <a:off x="4260850" y="554038"/>
            <a:ext cx="19605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Назначение</a:t>
            </a:r>
          </a:p>
        </p:txBody>
      </p:sp>
      <p:sp>
        <p:nvSpPr>
          <p:cNvPr id="28682" name="Поле 10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28683" name="Поле 11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2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699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0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9701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3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3496" name="Поле 8"/>
          <p:cNvSpPr txBox="1">
            <a:spLocks noChangeArrowheads="1"/>
          </p:cNvSpPr>
          <p:nvPr/>
        </p:nvSpPr>
        <p:spPr bwMode="auto">
          <a:xfrm>
            <a:off x="2117725" y="1905000"/>
            <a:ext cx="5524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Диаметр корпуса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70 мм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3497" name="Поле 9"/>
          <p:cNvSpPr txBox="1">
            <a:spLocks noChangeArrowheads="1"/>
          </p:cNvSpPr>
          <p:nvPr/>
        </p:nvSpPr>
        <p:spPr bwMode="auto">
          <a:xfrm>
            <a:off x="2117725" y="2438400"/>
            <a:ext cx="6510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Длина гранаты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около 360 мм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3498" name="Поле 10"/>
          <p:cNvSpPr txBox="1">
            <a:spLocks noChangeArrowheads="1"/>
          </p:cNvSpPr>
          <p:nvPr/>
        </p:nvSpPr>
        <p:spPr bwMode="auto">
          <a:xfrm>
            <a:off x="2117725" y="2990850"/>
            <a:ext cx="5719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</a:t>
            </a:r>
            <a:r>
              <a:rPr lang="ru-RU" sz="2400">
                <a:solidFill>
                  <a:schemeClr val="bg1"/>
                </a:solidFill>
              </a:rPr>
              <a:t>	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1070 гр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3499" name="Поле 11"/>
          <p:cNvSpPr txBox="1">
            <a:spLocks noChangeArrowheads="1"/>
          </p:cNvSpPr>
          <p:nvPr/>
        </p:nvSpPr>
        <p:spPr bwMode="auto">
          <a:xfrm>
            <a:off x="2117725" y="3581400"/>
            <a:ext cx="6607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Дальность броска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15 - 20 метров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29708" name="Поле 12"/>
          <p:cNvSpPr txBox="1">
            <a:spLocks noChangeArrowheads="1"/>
          </p:cNvSpPr>
          <p:nvPr/>
        </p:nvSpPr>
        <p:spPr bwMode="auto">
          <a:xfrm>
            <a:off x="3495675" y="354013"/>
            <a:ext cx="3433763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Тактико-технические</a:t>
            </a:r>
          </a:p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характеристики</a:t>
            </a:r>
          </a:p>
        </p:txBody>
      </p:sp>
      <p:sp>
        <p:nvSpPr>
          <p:cNvPr id="29709" name="Поле 1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29710" name="Поле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6" grpId="0" autoUpdateAnimBg="0"/>
      <p:bldP spid="63497" grpId="0" autoUpdateAnimBg="0"/>
      <p:bldP spid="63498" grpId="0" autoUpdateAnimBg="0"/>
      <p:bldP spid="6349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Прямоуг. 3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Прямоуг. 4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Прямоуг. 5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Прямоуг. 6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Поле 7"/>
          <p:cNvSpPr txBox="1">
            <a:spLocks noChangeArrowheads="1"/>
          </p:cNvSpPr>
          <p:nvPr/>
        </p:nvSpPr>
        <p:spPr bwMode="auto">
          <a:xfrm>
            <a:off x="406400" y="158750"/>
            <a:ext cx="765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C0C0C0"/>
                </a:solidFill>
              </a:rPr>
              <a:t>РПГ-7</a:t>
            </a:r>
          </a:p>
        </p:txBody>
      </p:sp>
      <p:sp>
        <p:nvSpPr>
          <p:cNvPr id="5128" name="Поле 8"/>
          <p:cNvSpPr txBox="1">
            <a:spLocks noChangeArrowheads="1"/>
          </p:cNvSpPr>
          <p:nvPr/>
        </p:nvSpPr>
        <p:spPr bwMode="auto">
          <a:xfrm>
            <a:off x="4260850" y="554038"/>
            <a:ext cx="19605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Назначение</a:t>
            </a:r>
          </a:p>
        </p:txBody>
      </p:sp>
      <p:pic>
        <p:nvPicPr>
          <p:cNvPr id="5129" name="Рисунок 9" descr="1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66738"/>
            <a:ext cx="13477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8" name="Рисунок 10" descr="rifle0209_02 коп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466850"/>
            <a:ext cx="4114800" cy="2719388"/>
          </a:xfrm>
          <a:prstGeom prst="rect">
            <a:avLst/>
          </a:prstGeom>
          <a:noFill/>
          <a:ln w="57150" cmpd="thickThin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7899" name="Поле 11"/>
          <p:cNvSpPr txBox="1">
            <a:spLocks noChangeArrowheads="1"/>
          </p:cNvSpPr>
          <p:nvPr/>
        </p:nvSpPr>
        <p:spPr bwMode="auto">
          <a:xfrm>
            <a:off x="1600200" y="4343400"/>
            <a:ext cx="745648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   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РПГ-7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предназначен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для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борьбы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танками,</a:t>
            </a:r>
            <a:endParaRPr lang="ru-RU" sz="2400">
              <a:solidFill>
                <a:schemeClr val="bg1"/>
              </a:solidFill>
            </a:endParaRPr>
          </a:p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самоходно-артиллерийскими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установками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другими</a:t>
            </a:r>
            <a:endParaRPr lang="ru-RU" sz="2400">
              <a:solidFill>
                <a:schemeClr val="bg1"/>
              </a:solidFill>
            </a:endParaRPr>
          </a:p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бронированными средствами противника.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Кроме того,</a:t>
            </a:r>
            <a:endParaRPr lang="ru-RU" sz="2400">
              <a:solidFill>
                <a:schemeClr val="bg1"/>
              </a:solidFill>
            </a:endParaRPr>
          </a:p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они могут быть использованы для уничтожения живой</a:t>
            </a:r>
            <a:endParaRPr lang="ru-RU" sz="2400">
              <a:solidFill>
                <a:schemeClr val="bg1"/>
              </a:solidFill>
            </a:endParaRPr>
          </a:p>
          <a:p>
            <a:r>
              <a:rPr lang="ru-RU" sz="2400">
                <a:solidFill>
                  <a:schemeClr val="bg1"/>
                </a:solidFill>
              </a:rPr>
              <a:t>с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илы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противника,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находящейся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легких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полевых</a:t>
            </a:r>
            <a:endParaRPr lang="ru-RU" sz="2400">
              <a:solidFill>
                <a:schemeClr val="bg1"/>
              </a:solidFill>
            </a:endParaRPr>
          </a:p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укрытиях, а также в сооружениях городского типа. 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132" name="Поле 1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5133" name="Поле 1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5134" name="Поле 1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5135" name="Поле 15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РПГ-7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5136" name="Поле 16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ПГ-7В</a:t>
            </a:r>
          </a:p>
        </p:txBody>
      </p:sp>
      <p:sp>
        <p:nvSpPr>
          <p:cNvPr id="5137" name="Поле 17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90500" y="3981450"/>
            <a:ext cx="120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Типы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выстрелов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rgbClr val="808080">
              <a:alpha val="50195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Поле 4"/>
          <p:cNvSpPr txBox="1">
            <a:spLocks noChangeArrowheads="1"/>
          </p:cNvSpPr>
          <p:nvPr/>
        </p:nvSpPr>
        <p:spPr bwMode="auto">
          <a:xfrm>
            <a:off x="406400" y="158750"/>
            <a:ext cx="765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C0C0C0"/>
                </a:solidFill>
              </a:rPr>
              <a:t>РПГ-7</a:t>
            </a:r>
          </a:p>
        </p:txBody>
      </p:sp>
      <p:sp>
        <p:nvSpPr>
          <p:cNvPr id="6149" name="Прямоуг. 5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rgbClr val="808080">
              <a:alpha val="50195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Прямоуг. 6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Поле 8"/>
          <p:cNvSpPr txBox="1">
            <a:spLocks noChangeArrowheads="1"/>
          </p:cNvSpPr>
          <p:nvPr/>
        </p:nvSpPr>
        <p:spPr bwMode="auto">
          <a:xfrm>
            <a:off x="3495675" y="354013"/>
            <a:ext cx="3433763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Тактико-технические</a:t>
            </a:r>
          </a:p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характеристики</a:t>
            </a:r>
          </a:p>
        </p:txBody>
      </p:sp>
      <p:pic>
        <p:nvPicPr>
          <p:cNvPr id="6153" name="Рисунок 9" descr="1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66738"/>
            <a:ext cx="13477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2" name="Рисунок 10" descr="granatom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6450" y="1447800"/>
            <a:ext cx="2914650" cy="1898650"/>
          </a:xfrm>
          <a:prstGeom prst="rect">
            <a:avLst/>
          </a:prstGeom>
          <a:noFill/>
          <a:ln w="7620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8923" name="Поле 11"/>
          <p:cNvSpPr txBox="1">
            <a:spLocks noChangeArrowheads="1"/>
          </p:cNvSpPr>
          <p:nvPr/>
        </p:nvSpPr>
        <p:spPr bwMode="auto">
          <a:xfrm>
            <a:off x="2033588" y="6261100"/>
            <a:ext cx="47625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Прицельная дальность стрельбы, 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38924" name="Поле 12"/>
          <p:cNvSpPr txBox="1">
            <a:spLocks noChangeArrowheads="1"/>
          </p:cNvSpPr>
          <p:nvPr/>
        </p:nvSpPr>
        <p:spPr bwMode="auto">
          <a:xfrm>
            <a:off x="7424738" y="6281738"/>
            <a:ext cx="6413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300</a:t>
            </a:r>
            <a:endParaRPr lang="ru-RU" sz="2400">
              <a:solidFill>
                <a:schemeClr val="bg1"/>
              </a:solidFill>
            </a:endParaRPr>
          </a:p>
        </p:txBody>
      </p:sp>
      <p:pic>
        <p:nvPicPr>
          <p:cNvPr id="38925" name="Рисунок 13" descr="rpg7 копикопирова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1447800"/>
            <a:ext cx="40576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8" name="Поле 1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6159" name="Поле 1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6160" name="Поле 16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6161" name="Поле 17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90500" y="3981450"/>
            <a:ext cx="120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Типы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выстрелов</a:t>
            </a:r>
          </a:p>
        </p:txBody>
      </p:sp>
      <p:sp>
        <p:nvSpPr>
          <p:cNvPr id="38930" name="Поле 18"/>
          <p:cNvSpPr txBox="1">
            <a:spLocks noChangeArrowheads="1"/>
          </p:cNvSpPr>
          <p:nvPr/>
        </p:nvSpPr>
        <p:spPr bwMode="auto">
          <a:xfrm>
            <a:off x="1992313" y="3444875"/>
            <a:ext cx="168592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Калибр, мм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38931" name="Поле 19"/>
          <p:cNvSpPr txBox="1">
            <a:spLocks noChangeArrowheads="1"/>
          </p:cNvSpPr>
          <p:nvPr/>
        </p:nvSpPr>
        <p:spPr bwMode="auto">
          <a:xfrm>
            <a:off x="1995488" y="3695700"/>
            <a:ext cx="2811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Калибр гранаты, мм</a:t>
            </a:r>
          </a:p>
        </p:txBody>
      </p:sp>
      <p:sp>
        <p:nvSpPr>
          <p:cNvPr id="38932" name="Поле 20"/>
          <p:cNvSpPr txBox="1">
            <a:spLocks noChangeArrowheads="1"/>
          </p:cNvSpPr>
          <p:nvPr/>
        </p:nvSpPr>
        <p:spPr bwMode="auto">
          <a:xfrm>
            <a:off x="1995488" y="4078288"/>
            <a:ext cx="3487737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Длина</a:t>
            </a:r>
            <a:r>
              <a:rPr lang="ru-RU" sz="2400">
                <a:solidFill>
                  <a:schemeClr val="bg1"/>
                </a:solidFill>
              </a:rPr>
              <a:t>: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боевом положении, мм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38933" name="Поле 21"/>
          <p:cNvSpPr txBox="1">
            <a:spLocks noChangeArrowheads="1"/>
          </p:cNvSpPr>
          <p:nvPr/>
        </p:nvSpPr>
        <p:spPr bwMode="auto">
          <a:xfrm>
            <a:off x="2071688" y="4572000"/>
            <a:ext cx="4524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полож. для десантирования, мм</a:t>
            </a:r>
          </a:p>
        </p:txBody>
      </p:sp>
      <p:sp>
        <p:nvSpPr>
          <p:cNvPr id="38934" name="Поле 22"/>
          <p:cNvSpPr txBox="1">
            <a:spLocks noChangeArrowheads="1"/>
          </p:cNvSpPr>
          <p:nvPr/>
        </p:nvSpPr>
        <p:spPr bwMode="auto">
          <a:xfrm>
            <a:off x="2014538" y="4895850"/>
            <a:ext cx="3090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гранатомета, кг</a:t>
            </a:r>
          </a:p>
        </p:txBody>
      </p:sp>
      <p:sp>
        <p:nvSpPr>
          <p:cNvPr id="38935" name="Поле 23"/>
          <p:cNvSpPr txBox="1">
            <a:spLocks noChangeArrowheads="1"/>
          </p:cNvSpPr>
          <p:nvPr/>
        </p:nvSpPr>
        <p:spPr bwMode="auto">
          <a:xfrm>
            <a:off x="2014538" y="5219700"/>
            <a:ext cx="254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гранаты, кг</a:t>
            </a:r>
          </a:p>
        </p:txBody>
      </p:sp>
      <p:sp>
        <p:nvSpPr>
          <p:cNvPr id="38936" name="Поле 24"/>
          <p:cNvSpPr txBox="1">
            <a:spLocks noChangeArrowheads="1"/>
          </p:cNvSpPr>
          <p:nvPr/>
        </p:nvSpPr>
        <p:spPr bwMode="auto">
          <a:xfrm>
            <a:off x="2014538" y="555942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Максимальная скорость гранаты, м/с</a:t>
            </a:r>
          </a:p>
        </p:txBody>
      </p:sp>
      <p:sp>
        <p:nvSpPr>
          <p:cNvPr id="38937" name="Поле 25"/>
          <p:cNvSpPr txBox="1">
            <a:spLocks noChangeArrowheads="1"/>
          </p:cNvSpPr>
          <p:nvPr/>
        </p:nvSpPr>
        <p:spPr bwMode="auto">
          <a:xfrm>
            <a:off x="2014538" y="5945188"/>
            <a:ext cx="3138487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Скорострельность, в/м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38938" name="Поле 26"/>
          <p:cNvSpPr txBox="1">
            <a:spLocks noChangeArrowheads="1"/>
          </p:cNvSpPr>
          <p:nvPr/>
        </p:nvSpPr>
        <p:spPr bwMode="auto">
          <a:xfrm>
            <a:off x="7408863" y="34290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</a:t>
            </a:r>
          </a:p>
        </p:txBody>
      </p:sp>
      <p:sp>
        <p:nvSpPr>
          <p:cNvPr id="38939" name="Поле 27"/>
          <p:cNvSpPr txBox="1">
            <a:spLocks noChangeArrowheads="1"/>
          </p:cNvSpPr>
          <p:nvPr/>
        </p:nvSpPr>
        <p:spPr bwMode="auto">
          <a:xfrm>
            <a:off x="7405688" y="3749675"/>
            <a:ext cx="954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85; 70</a:t>
            </a:r>
          </a:p>
        </p:txBody>
      </p:sp>
      <p:sp>
        <p:nvSpPr>
          <p:cNvPr id="38940" name="Поле 28"/>
          <p:cNvSpPr txBox="1">
            <a:spLocks noChangeArrowheads="1"/>
          </p:cNvSpPr>
          <p:nvPr/>
        </p:nvSpPr>
        <p:spPr bwMode="auto">
          <a:xfrm>
            <a:off x="7408863" y="4343400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950</a:t>
            </a:r>
          </a:p>
        </p:txBody>
      </p:sp>
      <p:sp>
        <p:nvSpPr>
          <p:cNvPr id="38941" name="Поле 29"/>
          <p:cNvSpPr txBox="1">
            <a:spLocks noChangeArrowheads="1"/>
          </p:cNvSpPr>
          <p:nvPr/>
        </p:nvSpPr>
        <p:spPr bwMode="auto">
          <a:xfrm>
            <a:off x="7523163" y="45910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--</a:t>
            </a:r>
          </a:p>
        </p:txBody>
      </p:sp>
      <p:sp>
        <p:nvSpPr>
          <p:cNvPr id="38942" name="Поле 30"/>
          <p:cNvSpPr txBox="1">
            <a:spLocks noChangeArrowheads="1"/>
          </p:cNvSpPr>
          <p:nvPr/>
        </p:nvSpPr>
        <p:spPr bwMode="auto">
          <a:xfrm>
            <a:off x="7427913" y="4876800"/>
            <a:ext cx="565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6,3</a:t>
            </a:r>
          </a:p>
        </p:txBody>
      </p:sp>
      <p:sp>
        <p:nvSpPr>
          <p:cNvPr id="38943" name="Поле 31"/>
          <p:cNvSpPr txBox="1">
            <a:spLocks noChangeArrowheads="1"/>
          </p:cNvSpPr>
          <p:nvPr/>
        </p:nvSpPr>
        <p:spPr bwMode="auto">
          <a:xfrm>
            <a:off x="7427913" y="5238750"/>
            <a:ext cx="1106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2,2; 2,0</a:t>
            </a:r>
          </a:p>
        </p:txBody>
      </p:sp>
      <p:sp>
        <p:nvSpPr>
          <p:cNvPr id="38944" name="Поле 32"/>
          <p:cNvSpPr txBox="1">
            <a:spLocks noChangeArrowheads="1"/>
          </p:cNvSpPr>
          <p:nvPr/>
        </p:nvSpPr>
        <p:spPr bwMode="auto">
          <a:xfrm>
            <a:off x="7408863" y="5581650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300</a:t>
            </a:r>
          </a:p>
        </p:txBody>
      </p:sp>
      <p:sp>
        <p:nvSpPr>
          <p:cNvPr id="38945" name="Поле 33"/>
          <p:cNvSpPr txBox="1">
            <a:spLocks noChangeArrowheads="1"/>
          </p:cNvSpPr>
          <p:nvPr/>
        </p:nvSpPr>
        <p:spPr bwMode="auto">
          <a:xfrm>
            <a:off x="7427913" y="5905500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4-6</a:t>
            </a:r>
          </a:p>
        </p:txBody>
      </p:sp>
      <p:sp>
        <p:nvSpPr>
          <p:cNvPr id="6178" name="Поле 3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РПГ-7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6179" name="Поле 3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ПГ-7В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38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38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3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38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77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38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38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1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38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13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38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1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"/>
                                        <p:tgtEl>
                                          <p:spTgt spid="38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28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00"/>
                                        <p:tgtEl>
                                          <p:spTgt spid="38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37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52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"/>
                                        <p:tgtEl>
                                          <p:spTgt spid="38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300"/>
                                        <p:tgtEl>
                                          <p:spTgt spid="3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64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"/>
                                        <p:tgtEl>
                                          <p:spTgt spid="38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67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82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3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3" grpId="0" autoUpdateAnimBg="0"/>
      <p:bldP spid="38924" grpId="0" autoUpdateAnimBg="0"/>
      <p:bldP spid="38930" grpId="0" autoUpdateAnimBg="0"/>
      <p:bldP spid="38931" grpId="0" autoUpdateAnimBg="0"/>
      <p:bldP spid="38932" grpId="0" autoUpdateAnimBg="0"/>
      <p:bldP spid="38933" grpId="0" autoUpdateAnimBg="0"/>
      <p:bldP spid="38934" grpId="0" autoUpdateAnimBg="0"/>
      <p:bldP spid="38935" grpId="0" autoUpdateAnimBg="0"/>
      <p:bldP spid="38936" grpId="0" autoUpdateAnimBg="0"/>
      <p:bldP spid="38937" grpId="0" autoUpdateAnimBg="0"/>
      <p:bldP spid="38938" grpId="0" autoUpdateAnimBg="0"/>
      <p:bldP spid="38939" grpId="0" autoUpdateAnimBg="0"/>
      <p:bldP spid="38940" grpId="0" autoUpdateAnimBg="0"/>
      <p:bldP spid="38941" grpId="0" autoUpdateAnimBg="0"/>
      <p:bldP spid="38942" grpId="0" autoUpdateAnimBg="0"/>
      <p:bldP spid="38943" grpId="0" autoUpdateAnimBg="0"/>
      <p:bldP spid="38944" grpId="0" autoUpdateAnimBg="0"/>
      <p:bldP spid="3894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39" name="Поле 3"/>
          <p:cNvSpPr txBox="1">
            <a:spLocks noChangeArrowheads="1"/>
          </p:cNvSpPr>
          <p:nvPr/>
        </p:nvSpPr>
        <p:spPr bwMode="auto">
          <a:xfrm>
            <a:off x="1790700" y="4895850"/>
            <a:ext cx="134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 мушка</a:t>
            </a:r>
          </a:p>
        </p:txBody>
      </p:sp>
      <p:sp>
        <p:nvSpPr>
          <p:cNvPr id="39940" name="Поле 4"/>
          <p:cNvSpPr txBox="1">
            <a:spLocks noChangeArrowheads="1"/>
          </p:cNvSpPr>
          <p:nvPr/>
        </p:nvSpPr>
        <p:spPr bwMode="auto">
          <a:xfrm>
            <a:off x="1790700" y="5214938"/>
            <a:ext cx="1203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2 ствол</a:t>
            </a:r>
          </a:p>
        </p:txBody>
      </p:sp>
      <p:sp>
        <p:nvSpPr>
          <p:cNvPr id="39941" name="Поле 5"/>
          <p:cNvSpPr txBox="1">
            <a:spLocks noChangeArrowheads="1"/>
          </p:cNvSpPr>
          <p:nvPr/>
        </p:nvSpPr>
        <p:spPr bwMode="auto">
          <a:xfrm>
            <a:off x="1790700" y="5519738"/>
            <a:ext cx="1581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3 хомутик</a:t>
            </a:r>
          </a:p>
        </p:txBody>
      </p:sp>
      <p:sp>
        <p:nvSpPr>
          <p:cNvPr id="39942" name="Поле 6"/>
          <p:cNvSpPr txBox="1">
            <a:spLocks noChangeArrowheads="1"/>
          </p:cNvSpPr>
          <p:nvPr/>
        </p:nvSpPr>
        <p:spPr bwMode="auto">
          <a:xfrm>
            <a:off x="1771650" y="5843588"/>
            <a:ext cx="299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4 прицельная планка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39943" name="Поле 7"/>
          <p:cNvSpPr txBox="1">
            <a:spLocks noChangeArrowheads="1"/>
          </p:cNvSpPr>
          <p:nvPr/>
        </p:nvSpPr>
        <p:spPr bwMode="auto">
          <a:xfrm>
            <a:off x="1771650" y="6167438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5 накладка</a:t>
            </a:r>
          </a:p>
        </p:txBody>
      </p:sp>
      <p:sp>
        <p:nvSpPr>
          <p:cNvPr id="39944" name="Поле 8"/>
          <p:cNvSpPr txBox="1">
            <a:spLocks noChangeArrowheads="1"/>
          </p:cNvSpPr>
          <p:nvPr/>
        </p:nvSpPr>
        <p:spPr bwMode="auto">
          <a:xfrm>
            <a:off x="5287963" y="4895850"/>
            <a:ext cx="1490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6 антабка</a:t>
            </a:r>
          </a:p>
        </p:txBody>
      </p:sp>
      <p:sp>
        <p:nvSpPr>
          <p:cNvPr id="39945" name="Поле 9"/>
          <p:cNvSpPr txBox="1">
            <a:spLocks noChangeArrowheads="1"/>
          </p:cNvSpPr>
          <p:nvPr/>
        </p:nvSpPr>
        <p:spPr bwMode="auto">
          <a:xfrm>
            <a:off x="5287963" y="5200650"/>
            <a:ext cx="3532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7 предохранитель ствола</a:t>
            </a:r>
          </a:p>
        </p:txBody>
      </p:sp>
      <p:sp>
        <p:nvSpPr>
          <p:cNvPr id="39946" name="Поле 10"/>
          <p:cNvSpPr txBox="1">
            <a:spLocks noChangeArrowheads="1"/>
          </p:cNvSpPr>
          <p:nvPr/>
        </p:nvSpPr>
        <p:spPr bwMode="auto">
          <a:xfrm>
            <a:off x="5287963" y="5524500"/>
            <a:ext cx="1231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8 чехол</a:t>
            </a:r>
          </a:p>
        </p:txBody>
      </p:sp>
      <p:sp>
        <p:nvSpPr>
          <p:cNvPr id="39947" name="Поле 11"/>
          <p:cNvSpPr txBox="1">
            <a:spLocks noChangeArrowheads="1"/>
          </p:cNvSpPr>
          <p:nvPr/>
        </p:nvSpPr>
        <p:spPr bwMode="auto">
          <a:xfrm>
            <a:off x="5287963" y="5829300"/>
            <a:ext cx="1404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9 ремень</a:t>
            </a:r>
          </a:p>
        </p:txBody>
      </p:sp>
      <p:sp>
        <p:nvSpPr>
          <p:cNvPr id="39948" name="Поле 12"/>
          <p:cNvSpPr txBox="1">
            <a:spLocks noChangeArrowheads="1"/>
          </p:cNvSpPr>
          <p:nvPr/>
        </p:nvSpPr>
        <p:spPr bwMode="auto">
          <a:xfrm>
            <a:off x="5097463" y="6172200"/>
            <a:ext cx="1839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10 рукоятка</a:t>
            </a:r>
          </a:p>
        </p:txBody>
      </p:sp>
      <p:pic>
        <p:nvPicPr>
          <p:cNvPr id="39949" name="Рисунок 13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5050" y="1447800"/>
            <a:ext cx="6019800" cy="3352800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182" name="Прямоуг. 14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3" name="Поле 15"/>
          <p:cNvSpPr txBox="1">
            <a:spLocks noChangeArrowheads="1"/>
          </p:cNvSpPr>
          <p:nvPr/>
        </p:nvSpPr>
        <p:spPr bwMode="auto">
          <a:xfrm>
            <a:off x="406400" y="158750"/>
            <a:ext cx="765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C0C0C0"/>
                </a:solidFill>
              </a:rPr>
              <a:t>РПГ-7</a:t>
            </a:r>
          </a:p>
        </p:txBody>
      </p:sp>
      <p:sp>
        <p:nvSpPr>
          <p:cNvPr id="7184" name="Прямоуг. 16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Прямоуг. 17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6" name="Прямоуг. 18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7" name="Поле 19"/>
          <p:cNvSpPr txBox="1">
            <a:spLocks noChangeArrowheads="1"/>
          </p:cNvSpPr>
          <p:nvPr/>
        </p:nvSpPr>
        <p:spPr bwMode="auto">
          <a:xfrm>
            <a:off x="4076700" y="534988"/>
            <a:ext cx="1954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</a:rPr>
              <a:t>Устройство</a:t>
            </a:r>
          </a:p>
        </p:txBody>
      </p:sp>
      <p:pic>
        <p:nvPicPr>
          <p:cNvPr id="7188" name="Рисунок 20" descr="1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66738"/>
            <a:ext cx="13477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9" name="Поле 21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7190" name="Поле 22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7191" name="Поле 23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7192" name="Поле 24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90500" y="3981450"/>
            <a:ext cx="120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Типы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выстрелов</a:t>
            </a:r>
          </a:p>
        </p:txBody>
      </p:sp>
      <p:sp>
        <p:nvSpPr>
          <p:cNvPr id="7193" name="Поле 2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РПГ-7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7194" name="Поле 26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ПГ-7В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43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2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14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7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26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82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3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utoUpdateAnimBg="0"/>
      <p:bldP spid="39940" grpId="0" autoUpdateAnimBg="0"/>
      <p:bldP spid="39941" grpId="0" autoUpdateAnimBg="0"/>
      <p:bldP spid="39942" grpId="0" autoUpdateAnimBg="0"/>
      <p:bldP spid="39943" grpId="0" autoUpdateAnimBg="0"/>
      <p:bldP spid="39944" grpId="0" autoUpdateAnimBg="0"/>
      <p:bldP spid="39945" grpId="0" autoUpdateAnimBg="0"/>
      <p:bldP spid="39946" grpId="0" autoUpdateAnimBg="0"/>
      <p:bldP spid="39947" grpId="0" autoUpdateAnimBg="0"/>
      <p:bldP spid="3994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Рисунок 2" descr="rpg7 коп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2850" y="3517900"/>
            <a:ext cx="5391150" cy="335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8195" name="Прямоуг.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64" name="Поле 4"/>
          <p:cNvSpPr txBox="1">
            <a:spLocks noChangeArrowheads="1"/>
          </p:cNvSpPr>
          <p:nvPr/>
        </p:nvSpPr>
        <p:spPr bwMode="auto">
          <a:xfrm>
            <a:off x="1924050" y="3790950"/>
            <a:ext cx="5214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11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корпус со взрывчатым веществом</a:t>
            </a:r>
          </a:p>
        </p:txBody>
      </p:sp>
      <p:pic>
        <p:nvPicPr>
          <p:cNvPr id="40965" name="Рисунок 5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3088" y="1524000"/>
            <a:ext cx="6900862" cy="2051050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8198" name="Прямоуг. 6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Поле 7"/>
          <p:cNvSpPr txBox="1">
            <a:spLocks noChangeArrowheads="1"/>
          </p:cNvSpPr>
          <p:nvPr/>
        </p:nvSpPr>
        <p:spPr bwMode="auto">
          <a:xfrm>
            <a:off x="406400" y="158750"/>
            <a:ext cx="765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C0C0C0"/>
                </a:solidFill>
              </a:rPr>
              <a:t>РПГ-7</a:t>
            </a:r>
          </a:p>
        </p:txBody>
      </p:sp>
      <p:sp>
        <p:nvSpPr>
          <p:cNvPr id="8200" name="Прямоуг. 8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Прямоуг. 9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8202" name="Рисунок 10" descr="1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566738"/>
            <a:ext cx="13477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Прямоуг. 11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4" name="Поле 12"/>
          <p:cNvSpPr txBox="1">
            <a:spLocks noChangeArrowheads="1"/>
          </p:cNvSpPr>
          <p:nvPr/>
        </p:nvSpPr>
        <p:spPr bwMode="auto">
          <a:xfrm>
            <a:off x="3487738" y="487363"/>
            <a:ext cx="34480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bg1"/>
                </a:solidFill>
              </a:rPr>
              <a:t>Устройство ПГ-7В</a:t>
            </a:r>
          </a:p>
        </p:txBody>
      </p:sp>
      <p:sp>
        <p:nvSpPr>
          <p:cNvPr id="8205" name="Поле 1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8206" name="Поле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8207" name="Поле 15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8208" name="Поле 16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90500" y="3981450"/>
            <a:ext cx="120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Типы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выстрелов</a:t>
            </a:r>
          </a:p>
        </p:txBody>
      </p:sp>
      <p:sp>
        <p:nvSpPr>
          <p:cNvPr id="40977" name="Поле 17"/>
          <p:cNvSpPr txBox="1">
            <a:spLocks noChangeArrowheads="1"/>
          </p:cNvSpPr>
          <p:nvPr/>
        </p:nvSpPr>
        <p:spPr bwMode="auto">
          <a:xfrm>
            <a:off x="1927225" y="4146550"/>
            <a:ext cx="3325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12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донный взрыватель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0978" name="Поле 18"/>
          <p:cNvSpPr txBox="1">
            <a:spLocks noChangeArrowheads="1"/>
          </p:cNvSpPr>
          <p:nvPr/>
        </p:nvSpPr>
        <p:spPr bwMode="auto">
          <a:xfrm>
            <a:off x="1927225" y="4546600"/>
            <a:ext cx="2508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13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стабилизатор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0979" name="Поле 19"/>
          <p:cNvSpPr txBox="1">
            <a:spLocks noChangeArrowheads="1"/>
          </p:cNvSpPr>
          <p:nvPr/>
        </p:nvSpPr>
        <p:spPr bwMode="auto">
          <a:xfrm>
            <a:off x="1908175" y="4965700"/>
            <a:ext cx="2949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14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пороховой заряд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8212" name="Поле 20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РПГ-7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8213" name="Поле 21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ПГ-7В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8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4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autoUpdateAnimBg="0"/>
      <p:bldP spid="40977" grpId="0" autoUpdateAnimBg="0"/>
      <p:bldP spid="40978" grpId="0" autoUpdateAnimBg="0"/>
      <p:bldP spid="4097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19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Прямоуг. 4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Поле 5"/>
          <p:cNvSpPr txBox="1">
            <a:spLocks noChangeArrowheads="1"/>
          </p:cNvSpPr>
          <p:nvPr/>
        </p:nvSpPr>
        <p:spPr bwMode="auto">
          <a:xfrm>
            <a:off x="406400" y="158750"/>
            <a:ext cx="765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C0C0C0"/>
                </a:solidFill>
              </a:rPr>
              <a:t>РПГ-7</a:t>
            </a:r>
          </a:p>
        </p:txBody>
      </p:sp>
      <p:pic>
        <p:nvPicPr>
          <p:cNvPr id="9222" name="Рисунок 6" descr="1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66738"/>
            <a:ext cx="13477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4" name="Прямоуг. 8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Поле 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9226" name="Поле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9227" name="Поле 11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9228" name="Поле 12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190500" y="3981450"/>
            <a:ext cx="120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Типы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выстрелов</a:t>
            </a:r>
          </a:p>
        </p:txBody>
      </p:sp>
      <p:sp>
        <p:nvSpPr>
          <p:cNvPr id="9229" name="Поле 13"/>
          <p:cNvSpPr txBox="1">
            <a:spLocks noChangeArrowheads="1"/>
          </p:cNvSpPr>
          <p:nvPr/>
        </p:nvSpPr>
        <p:spPr bwMode="auto">
          <a:xfrm>
            <a:off x="3871913" y="487363"/>
            <a:ext cx="3048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bg1"/>
                </a:solidFill>
              </a:rPr>
              <a:t>Типы выстрелов</a:t>
            </a:r>
          </a:p>
        </p:txBody>
      </p:sp>
      <p:sp>
        <p:nvSpPr>
          <p:cNvPr id="9230" name="Линия 14"/>
          <p:cNvSpPr>
            <a:spLocks noChangeShapeType="1"/>
          </p:cNvSpPr>
          <p:nvPr/>
        </p:nvSpPr>
        <p:spPr bwMode="auto">
          <a:xfrm>
            <a:off x="1828800" y="1905000"/>
            <a:ext cx="6934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231" name="Линия 15"/>
          <p:cNvSpPr>
            <a:spLocks noChangeShapeType="1"/>
          </p:cNvSpPr>
          <p:nvPr/>
        </p:nvSpPr>
        <p:spPr bwMode="auto">
          <a:xfrm>
            <a:off x="1828800" y="2628900"/>
            <a:ext cx="6934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232" name="Поле 16"/>
          <p:cNvSpPr txBox="1">
            <a:spLocks noChangeArrowheads="1"/>
          </p:cNvSpPr>
          <p:nvPr/>
        </p:nvSpPr>
        <p:spPr bwMode="auto">
          <a:xfrm>
            <a:off x="1809750" y="2068513"/>
            <a:ext cx="341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</a:rPr>
              <a:t>Наименования характеристик</a:t>
            </a:r>
          </a:p>
        </p:txBody>
      </p:sp>
      <p:sp>
        <p:nvSpPr>
          <p:cNvPr id="9233" name="Поле 17"/>
          <p:cNvSpPr txBox="1">
            <a:spLocks noChangeArrowheads="1"/>
          </p:cNvSpPr>
          <p:nvPr/>
        </p:nvSpPr>
        <p:spPr bwMode="auto">
          <a:xfrm>
            <a:off x="6381750" y="1866900"/>
            <a:ext cx="16271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</a:rPr>
              <a:t>тип выстрела</a:t>
            </a:r>
          </a:p>
        </p:txBody>
      </p:sp>
      <p:sp>
        <p:nvSpPr>
          <p:cNvPr id="9234" name="Поле 18"/>
          <p:cNvSpPr txBox="1">
            <a:spLocks noChangeArrowheads="1"/>
          </p:cNvSpPr>
          <p:nvPr/>
        </p:nvSpPr>
        <p:spPr bwMode="auto">
          <a:xfrm>
            <a:off x="5467350" y="2286000"/>
            <a:ext cx="3243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ПГ-7ВМ</a:t>
            </a:r>
            <a:r>
              <a:rPr lang="ru-RU" sz="2000">
                <a:solidFill>
                  <a:schemeClr val="bg1"/>
                </a:solidFill>
              </a:rPr>
              <a:t>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ПГ-7ВЛ</a:t>
            </a:r>
            <a:r>
              <a:rPr lang="ru-RU" sz="2000">
                <a:solidFill>
                  <a:schemeClr val="bg1"/>
                </a:solidFill>
              </a:rPr>
              <a:t>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ПГ-7ВР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9235" name="Линия 19"/>
          <p:cNvSpPr>
            <a:spLocks noChangeShapeType="1"/>
          </p:cNvSpPr>
          <p:nvPr/>
        </p:nvSpPr>
        <p:spPr bwMode="auto">
          <a:xfrm>
            <a:off x="5410200" y="2266950"/>
            <a:ext cx="3352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42004" name="Поле 20"/>
          <p:cNvSpPr txBox="1">
            <a:spLocks noChangeArrowheads="1"/>
          </p:cNvSpPr>
          <p:nvPr/>
        </p:nvSpPr>
        <p:spPr bwMode="auto">
          <a:xfrm>
            <a:off x="1885950" y="5543550"/>
            <a:ext cx="25876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Масса гранатомёта </a:t>
            </a:r>
            <a:endParaRPr lang="ru-RU" sz="20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с выстрелом, кг</a:t>
            </a:r>
          </a:p>
        </p:txBody>
      </p:sp>
      <p:sp>
        <p:nvSpPr>
          <p:cNvPr id="9237" name="Линия 21"/>
          <p:cNvSpPr>
            <a:spLocks noChangeShapeType="1"/>
          </p:cNvSpPr>
          <p:nvPr/>
        </p:nvSpPr>
        <p:spPr bwMode="auto">
          <a:xfrm>
            <a:off x="5410200" y="1905000"/>
            <a:ext cx="0" cy="42672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238" name="Линия 22"/>
          <p:cNvSpPr>
            <a:spLocks noChangeShapeType="1"/>
          </p:cNvSpPr>
          <p:nvPr/>
        </p:nvSpPr>
        <p:spPr bwMode="auto">
          <a:xfrm>
            <a:off x="8743950" y="1905000"/>
            <a:ext cx="0" cy="42672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239" name="Линия 23"/>
          <p:cNvSpPr>
            <a:spLocks noChangeShapeType="1"/>
          </p:cNvSpPr>
          <p:nvPr/>
        </p:nvSpPr>
        <p:spPr bwMode="auto">
          <a:xfrm>
            <a:off x="1809750" y="1905000"/>
            <a:ext cx="0" cy="42672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240" name="Линия 24"/>
          <p:cNvSpPr>
            <a:spLocks noChangeShapeType="1"/>
          </p:cNvSpPr>
          <p:nvPr/>
        </p:nvSpPr>
        <p:spPr bwMode="auto">
          <a:xfrm>
            <a:off x="1809750" y="6153150"/>
            <a:ext cx="6934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241" name="Линия 25"/>
          <p:cNvSpPr>
            <a:spLocks noChangeShapeType="1"/>
          </p:cNvSpPr>
          <p:nvPr/>
        </p:nvSpPr>
        <p:spPr bwMode="auto">
          <a:xfrm>
            <a:off x="6572250" y="2286000"/>
            <a:ext cx="0" cy="38862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242" name="Линия 26"/>
          <p:cNvSpPr>
            <a:spLocks noChangeShapeType="1"/>
          </p:cNvSpPr>
          <p:nvPr/>
        </p:nvSpPr>
        <p:spPr bwMode="auto">
          <a:xfrm>
            <a:off x="7658100" y="2266950"/>
            <a:ext cx="0" cy="38862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42011" name="Поле 27"/>
          <p:cNvSpPr txBox="1">
            <a:spLocks noChangeArrowheads="1"/>
          </p:cNvSpPr>
          <p:nvPr/>
        </p:nvSpPr>
        <p:spPr bwMode="auto">
          <a:xfrm>
            <a:off x="1889125" y="2662238"/>
            <a:ext cx="2952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Калибр гранатомёта, мм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2012" name="Поле 28"/>
          <p:cNvSpPr txBox="1">
            <a:spLocks noChangeArrowheads="1"/>
          </p:cNvSpPr>
          <p:nvPr/>
        </p:nvSpPr>
        <p:spPr bwMode="auto">
          <a:xfrm>
            <a:off x="1889125" y="3092450"/>
            <a:ext cx="29098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Калибр головной части </a:t>
            </a:r>
            <a:endParaRPr lang="ru-RU" sz="20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гранаты, мм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2013" name="Поле 29"/>
          <p:cNvSpPr txBox="1">
            <a:spLocks noChangeArrowheads="1"/>
          </p:cNvSpPr>
          <p:nvPr/>
        </p:nvSpPr>
        <p:spPr bwMode="auto">
          <a:xfrm>
            <a:off x="1889125" y="3740150"/>
            <a:ext cx="28321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Прицельная дальность </a:t>
            </a:r>
            <a:endParaRPr lang="ru-RU" sz="20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стрельбы, 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2014" name="Поле 30"/>
          <p:cNvSpPr txBox="1">
            <a:spLocks noChangeArrowheads="1"/>
          </p:cNvSpPr>
          <p:nvPr/>
        </p:nvSpPr>
        <p:spPr bwMode="auto">
          <a:xfrm>
            <a:off x="2022475" y="4406900"/>
            <a:ext cx="31543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Эффективная дальность </a:t>
            </a:r>
            <a:br>
              <a:rPr lang="ru-RU" sz="200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стрельбы</a:t>
            </a:r>
            <a:r>
              <a:rPr lang="ru-RU" sz="2000">
                <a:solidFill>
                  <a:schemeClr val="bg1"/>
                </a:solidFill>
              </a:rPr>
              <a:t>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по бронецелям, м</a:t>
            </a:r>
          </a:p>
        </p:txBody>
      </p:sp>
      <p:sp>
        <p:nvSpPr>
          <p:cNvPr id="42015" name="Поле 31"/>
          <p:cNvSpPr txBox="1">
            <a:spLocks noChangeArrowheads="1"/>
          </p:cNvSpPr>
          <p:nvPr/>
        </p:nvSpPr>
        <p:spPr bwMode="auto">
          <a:xfrm>
            <a:off x="2022475" y="5024438"/>
            <a:ext cx="2274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Масса выстрела, кг</a:t>
            </a:r>
          </a:p>
        </p:txBody>
      </p:sp>
      <p:sp>
        <p:nvSpPr>
          <p:cNvPr id="42016" name="Поле 32"/>
          <p:cNvSpPr txBox="1">
            <a:spLocks noChangeArrowheads="1"/>
          </p:cNvSpPr>
          <p:nvPr/>
        </p:nvSpPr>
        <p:spPr bwMode="auto">
          <a:xfrm>
            <a:off x="5699125" y="2681288"/>
            <a:ext cx="2711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40</a:t>
            </a:r>
            <a:r>
              <a:rPr lang="ru-RU" sz="2000">
                <a:solidFill>
                  <a:schemeClr val="bg1"/>
                </a:solidFill>
              </a:rPr>
              <a:t>	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40</a:t>
            </a:r>
            <a:r>
              <a:rPr lang="ru-RU" sz="2000">
                <a:solidFill>
                  <a:schemeClr val="bg1"/>
                </a:solidFill>
              </a:rPr>
              <a:t>	  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40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42017" name="Поле 33"/>
          <p:cNvSpPr txBox="1">
            <a:spLocks noChangeArrowheads="1"/>
          </p:cNvSpPr>
          <p:nvPr/>
        </p:nvSpPr>
        <p:spPr bwMode="auto">
          <a:xfrm>
            <a:off x="5699125" y="3290888"/>
            <a:ext cx="3003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70</a:t>
            </a:r>
            <a:r>
              <a:rPr lang="ru-RU" sz="2000">
                <a:solidFill>
                  <a:schemeClr val="bg1"/>
                </a:solidFill>
              </a:rPr>
              <a:t>	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92</a:t>
            </a:r>
            <a:r>
              <a:rPr lang="ru-RU" sz="2000">
                <a:solidFill>
                  <a:schemeClr val="bg1"/>
                </a:solidFill>
              </a:rPr>
              <a:t>    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65х105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42018" name="Поле 34"/>
          <p:cNvSpPr txBox="1">
            <a:spLocks noChangeArrowheads="1"/>
          </p:cNvSpPr>
          <p:nvPr/>
        </p:nvSpPr>
        <p:spPr bwMode="auto">
          <a:xfrm>
            <a:off x="5622925" y="3919538"/>
            <a:ext cx="287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500</a:t>
            </a:r>
            <a:r>
              <a:rPr lang="ru-RU" sz="2000">
                <a:solidFill>
                  <a:schemeClr val="bg1"/>
                </a:solidFill>
              </a:rPr>
              <a:t>	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300</a:t>
            </a:r>
            <a:r>
              <a:rPr lang="ru-RU" sz="2000">
                <a:solidFill>
                  <a:schemeClr val="bg1"/>
                </a:solidFill>
              </a:rPr>
              <a:t>      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200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42019" name="Поле 35"/>
          <p:cNvSpPr txBox="1">
            <a:spLocks noChangeArrowheads="1"/>
          </p:cNvSpPr>
          <p:nvPr/>
        </p:nvSpPr>
        <p:spPr bwMode="auto">
          <a:xfrm>
            <a:off x="5619750" y="4586288"/>
            <a:ext cx="285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300</a:t>
            </a:r>
            <a:r>
              <a:rPr lang="ru-RU" sz="2000">
                <a:solidFill>
                  <a:schemeClr val="bg1"/>
                </a:solidFill>
              </a:rPr>
              <a:t>      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150</a:t>
            </a:r>
            <a:r>
              <a:rPr lang="ru-RU" sz="2000">
                <a:solidFill>
                  <a:schemeClr val="bg1"/>
                </a:solidFill>
              </a:rPr>
              <a:t>      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100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42020" name="Поле 36"/>
          <p:cNvSpPr txBox="1">
            <a:spLocks noChangeArrowheads="1"/>
          </p:cNvSpPr>
          <p:nvPr/>
        </p:nvSpPr>
        <p:spPr bwMode="auto">
          <a:xfrm>
            <a:off x="5661025" y="5043488"/>
            <a:ext cx="2787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2,0</a:t>
            </a:r>
            <a:r>
              <a:rPr lang="ru-RU" sz="2000">
                <a:solidFill>
                  <a:schemeClr val="bg1"/>
                </a:solidFill>
              </a:rPr>
              <a:t>       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2,4</a:t>
            </a:r>
            <a:r>
              <a:rPr lang="ru-RU" sz="2000">
                <a:solidFill>
                  <a:schemeClr val="bg1"/>
                </a:solidFill>
              </a:rPr>
              <a:t>       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2,4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42021" name="Поле 37"/>
          <p:cNvSpPr txBox="1">
            <a:spLocks noChangeArrowheads="1"/>
          </p:cNvSpPr>
          <p:nvPr/>
        </p:nvSpPr>
        <p:spPr bwMode="auto">
          <a:xfrm>
            <a:off x="5775325" y="5729288"/>
            <a:ext cx="56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6,3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9254" name="Поле 38"/>
          <p:cNvSpPr txBox="1">
            <a:spLocks noChangeArrowheads="1"/>
          </p:cNvSpPr>
          <p:nvPr/>
        </p:nvSpPr>
        <p:spPr bwMode="auto">
          <a:xfrm>
            <a:off x="3622675" y="1336675"/>
            <a:ext cx="3713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Основные характеристики:</a:t>
            </a:r>
          </a:p>
        </p:txBody>
      </p:sp>
      <p:sp>
        <p:nvSpPr>
          <p:cNvPr id="9255" name="Поле 3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РПГ-7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9256" name="Поле 40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ПГ-7В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42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1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2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1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4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89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2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2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42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1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42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63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42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2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3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4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4" grpId="0" autoUpdateAnimBg="0"/>
      <p:bldP spid="42011" grpId="0" autoUpdateAnimBg="0"/>
      <p:bldP spid="42012" grpId="0" autoUpdateAnimBg="0"/>
      <p:bldP spid="42013" grpId="0" autoUpdateAnimBg="0"/>
      <p:bldP spid="42014" grpId="0" autoUpdateAnimBg="0"/>
      <p:bldP spid="42015" grpId="0" autoUpdateAnimBg="0"/>
      <p:bldP spid="42016" grpId="0" autoUpdateAnimBg="0"/>
      <p:bldP spid="42017" grpId="0" autoUpdateAnimBg="0"/>
      <p:bldP spid="42018" grpId="0" autoUpdateAnimBg="0"/>
      <p:bldP spid="42019" grpId="0" autoUpdateAnimBg="0"/>
      <p:bldP spid="42020" grpId="0" autoUpdateAnimBg="0"/>
      <p:bldP spid="4202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36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44037" name="Поле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44038" name="Поле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44039" name="Поле 7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30175" y="3981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Подготовка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к стрельбе</a:t>
            </a:r>
          </a:p>
        </p:txBody>
      </p:sp>
      <p:sp>
        <p:nvSpPr>
          <p:cNvPr id="44040" name="Поле 8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РПГ-18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44041" name="Поле 9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гранаты</a:t>
            </a:r>
          </a:p>
        </p:txBody>
      </p:sp>
      <p:sp>
        <p:nvSpPr>
          <p:cNvPr id="10250" name="Прямоуг. 10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Прямоуг. 11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Прямоуг. 12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Поле 13"/>
          <p:cNvSpPr txBox="1">
            <a:spLocks noChangeArrowheads="1"/>
          </p:cNvSpPr>
          <p:nvPr/>
        </p:nvSpPr>
        <p:spPr bwMode="auto">
          <a:xfrm>
            <a:off x="1466850" y="419100"/>
            <a:ext cx="76469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000">
                <a:solidFill>
                  <a:schemeClr val="bg1"/>
                </a:solidFill>
              </a:rPr>
              <a:t>Реактивная противотанковая граната </a:t>
            </a:r>
          </a:p>
          <a:p>
            <a:pPr algn="ctr">
              <a:lnSpc>
                <a:spcPct val="80000"/>
              </a:lnSpc>
            </a:pPr>
            <a:r>
              <a:rPr lang="ru-RU" sz="3000">
                <a:solidFill>
                  <a:schemeClr val="bg1"/>
                </a:solidFill>
              </a:rPr>
              <a:t>одноразового использования РПГ-18 «Муха».</a:t>
            </a:r>
          </a:p>
        </p:txBody>
      </p:sp>
      <p:grpSp>
        <p:nvGrpSpPr>
          <p:cNvPr id="44046" name="Группа 14"/>
          <p:cNvGrpSpPr>
            <a:grpSpLocks/>
          </p:cNvGrpSpPr>
          <p:nvPr/>
        </p:nvGrpSpPr>
        <p:grpSpPr bwMode="auto">
          <a:xfrm>
            <a:off x="2079625" y="1423988"/>
            <a:ext cx="6454775" cy="5033962"/>
            <a:chOff x="1310" y="897"/>
            <a:chExt cx="4066" cy="3171"/>
          </a:xfrm>
        </p:grpSpPr>
        <p:sp>
          <p:nvSpPr>
            <p:cNvPr id="10257" name="Прямоуг. 15"/>
            <p:cNvSpPr>
              <a:spLocks noChangeArrowheads="1"/>
            </p:cNvSpPr>
            <p:nvPr/>
          </p:nvSpPr>
          <p:spPr bwMode="auto">
            <a:xfrm>
              <a:off x="1392" y="996"/>
              <a:ext cx="3888" cy="3072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258" name="Рисунок 16" descr="rpg1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10" y="897"/>
              <a:ext cx="4066" cy="2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  <p:pic>
          <p:nvPicPr>
            <p:cNvPr id="10259" name="Рисунок 17" descr="rpg18a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524" y="2580"/>
              <a:ext cx="2484" cy="1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</p:grpSp>
      <p:sp>
        <p:nvSpPr>
          <p:cNvPr id="44050" name="Поле 18"/>
          <p:cNvSpPr txBox="1">
            <a:spLocks noChangeArrowheads="1"/>
          </p:cNvSpPr>
          <p:nvPr/>
        </p:nvSpPr>
        <p:spPr bwMode="auto">
          <a:xfrm>
            <a:off x="2305050" y="5924550"/>
            <a:ext cx="297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Походное положение</a:t>
            </a:r>
          </a:p>
        </p:txBody>
      </p:sp>
      <p:sp>
        <p:nvSpPr>
          <p:cNvPr id="44051" name="Поле 19"/>
          <p:cNvSpPr txBox="1">
            <a:spLocks noChangeArrowheads="1"/>
          </p:cNvSpPr>
          <p:nvPr/>
        </p:nvSpPr>
        <p:spPr bwMode="auto">
          <a:xfrm>
            <a:off x="5276850" y="1866900"/>
            <a:ext cx="2582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Боевое положение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utoUpdateAnimBg="0"/>
      <p:bldP spid="44037" grpId="0" autoUpdateAnimBg="0"/>
      <p:bldP spid="44038" grpId="0" autoUpdateAnimBg="0"/>
      <p:bldP spid="44039" grpId="0" autoUpdateAnimBg="0"/>
      <p:bldP spid="44040" grpId="0" autoUpdateAnimBg="0"/>
      <p:bldP spid="44041" grpId="0" autoUpdateAnimBg="0"/>
      <p:bldP spid="44050" grpId="0" autoUpdateAnimBg="0"/>
      <p:bldP spid="4405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7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11269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2" name="Поле 8"/>
          <p:cNvSpPr txBox="1">
            <a:spLocks noChangeArrowheads="1"/>
          </p:cNvSpPr>
          <p:nvPr/>
        </p:nvSpPr>
        <p:spPr bwMode="auto">
          <a:xfrm>
            <a:off x="4260850" y="554038"/>
            <a:ext cx="19605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Назначение</a:t>
            </a:r>
          </a:p>
        </p:txBody>
      </p:sp>
      <p:sp>
        <p:nvSpPr>
          <p:cNvPr id="11273" name="Поле 9"/>
          <p:cNvSpPr txBox="1">
            <a:spLocks noChangeArrowheads="1"/>
          </p:cNvSpPr>
          <p:nvPr/>
        </p:nvSpPr>
        <p:spPr bwMode="auto">
          <a:xfrm>
            <a:off x="406400" y="158750"/>
            <a:ext cx="917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РПГ-18 </a:t>
            </a:r>
          </a:p>
          <a:p>
            <a:pPr algn="ctr"/>
            <a:r>
              <a:rPr lang="ru-RU" sz="1600" b="1">
                <a:solidFill>
                  <a:srgbClr val="C0C0C0"/>
                </a:solidFill>
              </a:rPr>
              <a:t>«Муха»</a:t>
            </a:r>
          </a:p>
        </p:txBody>
      </p:sp>
      <p:pic>
        <p:nvPicPr>
          <p:cNvPr id="11274" name="Рисунок 10" descr="rpg18 коп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522288"/>
            <a:ext cx="152717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45067" name="Поле 11"/>
          <p:cNvSpPr txBox="1">
            <a:spLocks noChangeArrowheads="1"/>
          </p:cNvSpPr>
          <p:nvPr/>
        </p:nvSpPr>
        <p:spPr bwMode="auto">
          <a:xfrm>
            <a:off x="1660525" y="1412875"/>
            <a:ext cx="72612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Граната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РПГ-18 предназнач</a:t>
            </a:r>
            <a:r>
              <a:rPr lang="ru-RU" sz="2400">
                <a:solidFill>
                  <a:schemeClr val="bg1"/>
                </a:solidFill>
              </a:rPr>
              <a:t>ена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для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замены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ручных</a:t>
            </a:r>
            <a:endParaRPr lang="ru-RU" sz="2400">
              <a:solidFill>
                <a:schemeClr val="bg1"/>
              </a:solidFill>
            </a:endParaRPr>
          </a:p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противотанковых кумулятивных гранат типа РКГ-3 с</a:t>
            </a:r>
            <a:endParaRPr lang="ru-RU" sz="2400">
              <a:solidFill>
                <a:schemeClr val="bg1"/>
              </a:solidFill>
            </a:endParaRPr>
          </a:p>
          <a:p>
            <a:r>
              <a:rPr lang="ru-RU" sz="2400">
                <a:solidFill>
                  <a:schemeClr val="bg1"/>
                </a:solidFill>
              </a:rPr>
              <a:t>ц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елью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усиления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огневых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возможностей стрелковых </a:t>
            </a:r>
            <a:endParaRPr lang="ru-RU" sz="2400">
              <a:solidFill>
                <a:schemeClr val="bg1"/>
              </a:solidFill>
            </a:endParaRPr>
          </a:p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подразделений </a:t>
            </a: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</a:t>
            </a: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борьбе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бронированными</a:t>
            </a:r>
            <a:endParaRPr lang="ru-RU" sz="2400">
              <a:solidFill>
                <a:schemeClr val="bg1"/>
              </a:solidFill>
            </a:endParaRPr>
          </a:p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средствами противника.</a:t>
            </a:r>
            <a:endParaRPr lang="ru-RU" sz="2400">
              <a:solidFill>
                <a:schemeClr val="bg1"/>
              </a:solidFill>
            </a:endParaRPr>
          </a:p>
        </p:txBody>
      </p:sp>
      <p:pic>
        <p:nvPicPr>
          <p:cNvPr id="45068" name="Рисунок 12" descr="22010698888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81350" y="3533775"/>
            <a:ext cx="4286250" cy="2905125"/>
          </a:xfrm>
          <a:prstGeom prst="rect">
            <a:avLst/>
          </a:prstGeom>
          <a:noFill/>
          <a:ln w="7620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1277" name="Поле 1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11278" name="Поле 1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11279" name="Поле 15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130175" y="3981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Подготовка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к стрельбе</a:t>
            </a:r>
          </a:p>
        </p:txBody>
      </p:sp>
      <p:sp>
        <p:nvSpPr>
          <p:cNvPr id="11280" name="Поле 16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РПГ-18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1281" name="Поле 17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гранаты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7" grpId="0" autoUpdateAnimBg="0"/>
    </p:bld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46</TotalTime>
  <Words>1398</Words>
  <Application>Microsoft Office PowerPoint</Application>
  <PresentationFormat>Экран (4:3)</PresentationFormat>
  <Paragraphs>477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Times New Roman</vt:lpstr>
      <vt:lpstr>Arial</vt:lpstr>
      <vt:lpstr>Wingdings</vt:lpstr>
      <vt:lpstr>Calibri</vt:lpstr>
      <vt:lpstr>Verdana</vt:lpstr>
      <vt:lpstr>Клен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2</cp:revision>
  <cp:lastPrinted>1601-01-01T00:00:00Z</cp:lastPrinted>
  <dcterms:created xsi:type="dcterms:W3CDTF">1601-01-01T00:00:00Z</dcterms:created>
  <dcterms:modified xsi:type="dcterms:W3CDTF">2012-03-11T13:02:50Z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