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60" r:id="rId4"/>
    <p:sldId id="261" r:id="rId5"/>
    <p:sldId id="262" r:id="rId6"/>
    <p:sldId id="259" r:id="rId7"/>
    <p:sldId id="258" r:id="rId8"/>
    <p:sldId id="263" r:id="rId9"/>
    <p:sldId id="264" r:id="rId10"/>
    <p:sldId id="265" r:id="rId11"/>
    <p:sldId id="266" r:id="rId12"/>
    <p:sldId id="267" r:id="rId13"/>
    <p:sldId id="272" r:id="rId14"/>
    <p:sldId id="270" r:id="rId15"/>
    <p:sldId id="274" r:id="rId16"/>
    <p:sldId id="273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4" autoAdjust="0"/>
  </p:normalViewPr>
  <p:slideViewPr>
    <p:cSldViewPr>
      <p:cViewPr>
        <p:scale>
          <a:sx n="75" d="100"/>
          <a:sy n="75" d="100"/>
        </p:scale>
        <p:origin x="-930" y="-6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00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r>
              <a:rPr lang="ru-RU"/>
              <a:t>Лощини Михаил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BD6297D-F42A-4859-9522-1977EEF39F88}" type="datetimeFigureOut">
              <a:rPr lang="ru-RU"/>
              <a:pPr>
                <a:defRPr/>
              </a:pPr>
              <a:t>07.09.2012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B64C3F4-5468-4AED-BE33-092C571612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r>
              <a:rPr lang="ru-RU"/>
              <a:t>Лощини Михаил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9D67839-150F-481B-8849-633AE7128F98}" type="datetimeFigureOut">
              <a:rPr lang="ru-RU"/>
              <a:pPr>
                <a:defRPr/>
              </a:pPr>
              <a:t>07.09.2012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6B4698C-5D10-41B8-91BE-FD4EF13E89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Лощини Михаил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Лощини Михаил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75DFF-98FE-4995-9739-469778277B61}" type="datetime1">
              <a:rPr lang="ru-RU"/>
              <a:pPr>
                <a:defRPr/>
              </a:pPr>
              <a:t>07.09.2012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Автор Ученик МБОУ СОШ № 26 г. Пензы Лощинин Михаил</a:t>
            </a: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BA07E8-DF46-4140-AB59-80905D0867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CA3EA-C7B3-4F16-A3A0-138C1CF0416A}" type="datetime1">
              <a:rPr lang="ru-RU"/>
              <a:pPr>
                <a:defRPr/>
              </a:pPr>
              <a:t>07.09.2012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Автор Ученик МБОУ СОШ № 26 г. Пензы Лощинин Михаил</a:t>
            </a: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68383-CFDE-4F04-A5A3-78A56B47A0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4DBD88-DA31-47AA-BE3C-4C870EA9BD9F}" type="datetime1">
              <a:rPr lang="ru-RU"/>
              <a:pPr>
                <a:defRPr/>
              </a:pPr>
              <a:t>07.09.2012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Автор Ученик МБОУ СОШ № 26 г. Пензы Лощинин Михаил</a:t>
            </a: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FBE07A-268B-4D70-914D-0DA136057E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7F225B-0767-4826-AEB1-3D501EE30020}" type="datetime1">
              <a:rPr lang="ru-RU"/>
              <a:pPr>
                <a:defRPr/>
              </a:pPr>
              <a:t>07.09.2012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Автор Ученик МБОУ СОШ № 26 г. Пензы Лощинин Михаил</a:t>
            </a: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A013E4-B0AE-4E21-BBA7-23A0C7194F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5BB852-7253-4379-AA53-9503CE5EC4EC}" type="datetime1">
              <a:rPr lang="ru-RU"/>
              <a:pPr>
                <a:defRPr/>
              </a:pPr>
              <a:t>07.09.2012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Автор Ученик МБОУ СОШ № 26 г. Пензы Лощинин Михаил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57637-B2C8-4010-B490-47AB52DCFE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7C068-92E7-4F27-8FE6-7DD127BEEF3D}" type="datetime1">
              <a:rPr lang="ru-RU"/>
              <a:pPr>
                <a:defRPr/>
              </a:pPr>
              <a:t>07.09.2012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Автор Ученик МБОУ СОШ № 26 г. Пензы Лощинин Михаил</a:t>
            </a: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021F0-950C-463B-B610-CCE156203E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AF1BF-8911-47CA-9B33-D382BDC15827}" type="datetime1">
              <a:rPr lang="ru-RU"/>
              <a:pPr>
                <a:defRPr/>
              </a:pPr>
              <a:t>07.09.2012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Автор Ученик МБОУ СОШ № 26 г. Пензы Лощинин Михаил</a:t>
            </a:r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493971-643A-46EF-88B2-7B8A578C5C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68ED1-DC29-4040-9E6A-3D0C69F7F1A3}" type="datetime1">
              <a:rPr lang="ru-RU"/>
              <a:pPr>
                <a:defRPr/>
              </a:pPr>
              <a:t>07.09.2012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Автор Ученик МБОУ СОШ № 26 г. Пензы Лощинин Михаил</a:t>
            </a:r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0C66D4-07E1-4D3A-A56A-19DB5753BE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2210E-DDCE-452F-A64B-19CE7FA32AA5}" type="datetime1">
              <a:rPr lang="ru-RU"/>
              <a:pPr>
                <a:defRPr/>
              </a:pPr>
              <a:t>07.09.2012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Автор Ученик МБОУ СОШ № 26 г. Пензы Лощинин Михаил</a:t>
            </a:r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127F5-D8C3-410D-9B0B-B85CFC2353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57C04C-663C-493A-8E3D-50968CD4DC76}" type="datetime1">
              <a:rPr lang="ru-RU"/>
              <a:pPr>
                <a:defRPr/>
              </a:pPr>
              <a:t>07.09.2012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Автор Ученик МБОУ СОШ № 26 г. Пензы Лощинин Михаил</a:t>
            </a: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72FC26-35EA-4287-AE3F-82791D88C6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ACD2AC-6746-4B36-9B50-51C2E44DF986}" type="datetime1">
              <a:rPr lang="ru-RU"/>
              <a:pPr>
                <a:defRPr/>
              </a:pPr>
              <a:t>07.09.2012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Автор Ученик МБОУ СОШ № 26 г. Пензы Лощинин Михаил</a:t>
            </a: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396D4-7493-468E-AC1F-369EDD747C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98CC7C0-E7F3-46A2-806A-D9FFBF06F837}" type="datetime1">
              <a:rPr lang="ru-RU"/>
              <a:pPr>
                <a:defRPr/>
              </a:pPr>
              <a:t>07.09.2012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BCBCBC"/>
                </a:solidFill>
                <a:latin typeface="Times New Roman" pitchFamily="18" charset="0"/>
              </a:defRPr>
            </a:lvl1pPr>
          </a:lstStyle>
          <a:p>
            <a:r>
              <a:rPr lang="ru-RU"/>
              <a:t>Автор Ученик МБОУ СОШ № 26 г. Пензы Лощинин Михаил</a:t>
            </a: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86B2243-8C44-484B-B8C0-F2EB0EA289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6" r:id="rId1"/>
    <p:sldLayoutId id="2147483705" r:id="rId2"/>
    <p:sldLayoutId id="2147483707" r:id="rId3"/>
    <p:sldLayoutId id="2147483704" r:id="rId4"/>
    <p:sldLayoutId id="2147483703" r:id="rId5"/>
    <p:sldLayoutId id="2147483702" r:id="rId6"/>
    <p:sldLayoutId id="2147483701" r:id="rId7"/>
    <p:sldLayoutId id="2147483700" r:id="rId8"/>
    <p:sldLayoutId id="2147483699" r:id="rId9"/>
    <p:sldLayoutId id="2147483698" r:id="rId10"/>
    <p:sldLayoutId id="2147483697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prezentacii.com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pload.ru/" TargetMode="External"/><Relationship Id="rId2" Type="http://schemas.openxmlformats.org/officeDocument/2006/relationships/hyperlink" Target="http://www.shishlena.ru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upload.wikimedia.org/wikipedia/commons/thumb/4/42/Endomembrane_system_diagram_pl.svg/450px-Endomembrane_system_diagram_pl.svg.png" TargetMode="External"/><Relationship Id="rId13" Type="http://schemas.openxmlformats.org/officeDocument/2006/relationships/hyperlink" Target="http://edu2.tsu.ru/res/1539/text/img/image025.gif" TargetMode="External"/><Relationship Id="rId3" Type="http://schemas.openxmlformats.org/officeDocument/2006/relationships/hyperlink" Target="http://ftl1.ru/tl_files/presentations/Pimenov/%D0%92%D0%A3%D0%97%202.%20%D0%96%D0%B8%D0%B2%D0%BE%D1%82%D0%BD%D1%8B%D0%B5/3.%20%D0%A2%D0%B5%D1%81%D1%82%D0%B8%D1%80%D0%BE%D0%B2%D0%B0%D0%BD%D0%B8%D0%B5%20%D0%B6%D0%B8%D0%B2%D0%BE%D1%82%D0%BD%D1%8B%D0%B5/JData/%D0%9F%D0%BE%D0%B4%D0%B3%D0%BE%D1%82%D0%BE%D0%B2%D0%BA%D0%B0%20%D0%B2%20%D0%92%D0%A3%D0%97.%20%D0%96%D0%B8%D0%B2%D0%BE%D1%82%D0%BD%D1%8B%D0%B5/%D0%91%D0%B5%D1%81%D0%BF%D0%BE%D0%B7%D0%B2%D0%BE%D0%BD%D0%BE%D1%87%D0%BD%D1%8B%D0%B5/072.jpg" TargetMode="External"/><Relationship Id="rId7" Type="http://schemas.openxmlformats.org/officeDocument/2006/relationships/hyperlink" Target="http://dmytrenko.in.ua/Study/Hystology/Electronogrammi/Lizosomi_clip_image001.jpg" TargetMode="External"/><Relationship Id="rId12" Type="http://schemas.openxmlformats.org/officeDocument/2006/relationships/hyperlink" Target="http://lyc.zelenogorsk.ru/project/2007/yakovleva/infarct_2_2.jpg" TargetMode="External"/><Relationship Id="rId2" Type="http://schemas.openxmlformats.org/officeDocument/2006/relationships/hyperlink" Target="http://www.shishlena.ru/6-klass-biologiya-bakteriy-gribov-rasteniy/urok-onlayn-stroenie-kletki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ic.academic.ru/pictures/bse/jpg/0296575506.jpg" TargetMode="External"/><Relationship Id="rId11" Type="http://schemas.openxmlformats.org/officeDocument/2006/relationships/hyperlink" Target="http://dic.academic.ru/pictures/bse/gif/0223680740.gif" TargetMode="External"/><Relationship Id="rId5" Type="http://schemas.openxmlformats.org/officeDocument/2006/relationships/hyperlink" Target="http://upload.wikimedia.org/wikipedia/commons/a/a5/Diagram_of_a_human_mitochondrion_ru.jpg" TargetMode="External"/><Relationship Id="rId10" Type="http://schemas.openxmlformats.org/officeDocument/2006/relationships/hyperlink" Target="http://bio-ximik.narod.ru/bio/image/ribosom.jpg" TargetMode="External"/><Relationship Id="rId4" Type="http://schemas.openxmlformats.org/officeDocument/2006/relationships/hyperlink" Target="http://upload.wikimedia.org/wikipedia/commons/thumb/1/10/Plastids_types_ru.svg/559px-Plastids_types_ru.svg.png" TargetMode="External"/><Relationship Id="rId9" Type="http://schemas.openxmlformats.org/officeDocument/2006/relationships/hyperlink" Target="http://schools.keldysh.ru/school1413/bio/klet/kachur/materials/eps.jpg" TargetMode="External"/><Relationship Id="rId14" Type="http://schemas.openxmlformats.org/officeDocument/2006/relationships/hyperlink" Target="http://s002.radikal.ru/i197/1001/27/11790dcef293.gif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biologiya.net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43240" y="5786454"/>
            <a:ext cx="2895600" cy="365125"/>
          </a:xfrm>
        </p:spPr>
        <p:txBody>
          <a:bodyPr/>
          <a:lstStyle/>
          <a:p>
            <a:r>
              <a:rPr lang="ru-RU" dirty="0"/>
              <a:t>Автор Ученик МБОУ СОШ № 26 г. Пензы </a:t>
            </a:r>
            <a:r>
              <a:rPr lang="ru-RU" dirty="0" err="1"/>
              <a:t>Лощинин</a:t>
            </a:r>
            <a:r>
              <a:rPr lang="ru-RU" dirty="0"/>
              <a:t> Михаил</a:t>
            </a:r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B7E08A-6B4A-4DBE-AD3E-ED3EB3CEDD65}" type="slidenum">
              <a:rPr lang="ru-RU"/>
              <a:pPr>
                <a:defRPr/>
              </a:pPr>
              <a:t>1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0"/>
            <a:ext cx="8229600" cy="1828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Презентация на тему:</a:t>
            </a:r>
            <a:br>
              <a:rPr lang="ru-RU" dirty="0" smtClean="0"/>
            </a:br>
            <a:r>
              <a:rPr lang="ru-RU" dirty="0" smtClean="0"/>
              <a:t>строение клетки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6825" y="4149725"/>
            <a:ext cx="3792538" cy="1931988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ru-RU" sz="2000" smtClean="0">
                <a:latin typeface="Monotype Corsiva" pitchFamily="66" charset="0"/>
              </a:rPr>
              <a:t>Выполнил ученик 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>
                <a:latin typeface="Monotype Corsiva" pitchFamily="66" charset="0"/>
              </a:rPr>
              <a:t>10 а класса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>
                <a:latin typeface="Monotype Corsiva" pitchFamily="66" charset="0"/>
              </a:rPr>
              <a:t>Лощинин Михаил  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>
                <a:latin typeface="Monotype Corsiva" pitchFamily="66" charset="0"/>
              </a:rPr>
              <a:t>Учитель информатики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>
                <a:latin typeface="Monotype Corsiva" pitchFamily="66" charset="0"/>
              </a:rPr>
              <a:t>Флеонов В.В.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>
                <a:latin typeface="Monotype Corsiva" pitchFamily="66" charset="0"/>
              </a:rPr>
              <a:t>Г. Пенза, 2012 г.</a:t>
            </a:r>
          </a:p>
        </p:txBody>
      </p:sp>
      <p:pic>
        <p:nvPicPr>
          <p:cNvPr id="6" name="Picture 2" descr="C:\Documents and Settings\mihael\Рабочий стол\ядро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3071810"/>
            <a:ext cx="3848097" cy="2763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 bwMode="auto">
          <a:xfrm>
            <a:off x="3857620" y="6429375"/>
            <a:ext cx="2214562" cy="428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hlinkClick r:id="rId4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Автор Ученик МБОУ СОШ № 26 г. Пензы Лощинин Михаил</a:t>
            </a: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9334BB-17DC-444C-A187-98F4491F2410}" type="slidenum">
              <a:rPr lang="ru-RU"/>
              <a:pPr>
                <a:defRPr/>
              </a:pPr>
              <a:t>10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Лизосомы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25"/>
            <a:ext cx="3924300" cy="5381625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</a:pPr>
            <a:r>
              <a:rPr lang="ru-RU" sz="1700" smtClean="0"/>
              <a:t>Это очень пестрый класс пузырьков размером 0,1-0,4 мкм, ограниченных одиночной мембраной (толщиной около 7 нм), с разнородным содержимым внутри. Они образуются за счет активности эндоплазматического ретикулюма и аппарата Гольджи и в этом отношении напоминают секреторные вакуоли. Основная их роль — участие в процессах внутриклеточного расщепления как экзогенных, так и эндогенных биологических макромолекул. Характерной чертой лизосом является то, что они содержат около 40 гидролитических ферментов: протеиназы, нуклеазы, фосфатазы, гликозидазы и др., оптимум действия которых осуществляется при рН5. В лизосомах кислое значение среды создается из-за наличия в их мембранах протоновой «помпы», потребляющей энергию АТФ. </a:t>
            </a: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8001000" y="6072188"/>
            <a:ext cx="928688" cy="6429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2293" name="Picture 2" descr="C:\Documents and Settings\mihael\Рабочий стол\лизосом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00513" y="1209675"/>
            <a:ext cx="5043487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Автор Ученик МБОУ СОШ № 26 г. Пензы Лощинин Михаил</a:t>
            </a: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02A7D6-37B6-42C3-A39B-4A7F36690352}" type="slidenum">
              <a:rPr lang="ru-RU"/>
              <a:pPr>
                <a:defRPr/>
              </a:pPr>
              <a:t>11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Клеточные включения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40200" y="1557338"/>
            <a:ext cx="4543425" cy="4708525"/>
          </a:xfrm>
        </p:spPr>
        <p:txBody>
          <a:bodyPr>
            <a:normAutofit fontScale="55000" lnSpcReduction="20000"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b="1" dirty="0" smtClean="0"/>
              <a:t>Включения клетки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dirty="0" smtClean="0"/>
              <a:t>Включения клетки - все структуры цитоплазмы клетки. Обычно В. к. подразделяют на 3 группы: постоянные, или органоиды, осуществляющие общие функции клетки (например, Митохондрии, </a:t>
            </a:r>
            <a:r>
              <a:rPr lang="ru-RU" dirty="0" err="1" smtClean="0"/>
              <a:t>Гольджи</a:t>
            </a:r>
            <a:r>
              <a:rPr lang="ru-RU" dirty="0" smtClean="0"/>
              <a:t> комплекс, Хлоропласты); временные, или параплазматические, образования, появляющиеся и исчезающие в процессе обмена веществ (например, секреторные гранулы, питательные вещества, жир, крахмал и др.); специальные, или метаплазматические, образования, имеющиеся в некоторых специализированных клетках, где они выполняют частные функции, например сокращения (миофибриллы мышечных клеток), опоры (тонофибриллы в клетках эпидермиса).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dirty="0"/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8001000" y="6072188"/>
            <a:ext cx="928688" cy="6429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3317" name="Picture 2" descr="C:\Documents and Settings\mihael\Рабочий стол\клеточные включен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196975"/>
            <a:ext cx="4038600" cy="5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Автор Ученик МБОУ СОШ № 26 г. Пензы Лощинин Михаил</a:t>
            </a: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024429-BA7A-4B15-AAB3-D72C830F7EFA}" type="slidenum">
              <a:rPr lang="ru-RU"/>
              <a:pPr>
                <a:defRPr/>
              </a:pPr>
              <a:t>12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Митохондрии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1214438"/>
            <a:ext cx="7686675" cy="2286000"/>
          </a:xfrm>
        </p:spPr>
        <p:txBody>
          <a:bodyPr>
            <a:normAutofit fontScale="62500" lnSpcReduction="20000"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b="1" dirty="0" smtClean="0"/>
              <a:t>Митохондрии </a:t>
            </a:r>
            <a:r>
              <a:rPr lang="ru-RU" dirty="0" smtClean="0"/>
              <a:t> — энергетические центры клетки. Это очень мелкие, но хорошо видимые в световом микроскопе тельца   (длина   0,2— 7,0 мкм). Они   находятся в цитоплазме и значительно   варьируют по форме и числу в     разных    клетках. Жидкое  содержимое митохондрий заключено в две трехслойные оболочки, каждая из которых имеет такое же строение, как  и наружная мембрана клетки.      Внутренняя оболочка митохондрии образует многочисленные </a:t>
            </a:r>
            <a:r>
              <a:rPr lang="ru-RU" dirty="0" err="1" smtClean="0"/>
              <a:t>впячивания</a:t>
            </a:r>
            <a:r>
              <a:rPr lang="ru-RU" dirty="0" smtClean="0"/>
              <a:t> и неполные     перегородки внутри тела митохондрии . Эти </a:t>
            </a:r>
            <a:r>
              <a:rPr lang="ru-RU" dirty="0" err="1" smtClean="0"/>
              <a:t>впячивания</a:t>
            </a:r>
            <a:r>
              <a:rPr lang="ru-RU" dirty="0" smtClean="0"/>
              <a:t>  называются </a:t>
            </a:r>
            <a:r>
              <a:rPr lang="ru-RU" dirty="0" err="1" smtClean="0"/>
              <a:t>кристами</a:t>
            </a:r>
            <a:r>
              <a:rPr lang="ru-RU" dirty="0" smtClean="0"/>
              <a:t>. </a:t>
            </a:r>
            <a:endParaRPr lang="ru-RU" dirty="0"/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8001000" y="6072188"/>
            <a:ext cx="928688" cy="6429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4341" name="Picture 2" descr="C:\Documents and Settings\mihael\Рабочий стол\митохондри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8538" y="3284538"/>
            <a:ext cx="4556125" cy="297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Автор Ученик МБОУ СОШ № 26 г. Пензы Лощинин Михаил</a:t>
            </a: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E41365-B16D-45C0-A544-8AEBF6A1FF45}" type="slidenum">
              <a:rPr lang="ru-RU"/>
              <a:pPr>
                <a:defRPr/>
              </a:pPr>
              <a:t>13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Пластиды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928688"/>
            <a:ext cx="5357813" cy="5786437"/>
          </a:xfrm>
        </p:spPr>
        <p:txBody>
          <a:bodyPr>
            <a:noAutofit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sz="1350" dirty="0" smtClean="0"/>
              <a:t> </a:t>
            </a:r>
            <a:r>
              <a:rPr lang="ru-RU" sz="1350" b="1" dirty="0" smtClean="0"/>
              <a:t>пластиды </a:t>
            </a:r>
            <a:r>
              <a:rPr lang="ru-RU" sz="1350" dirty="0" smtClean="0"/>
              <a:t> существуют в трех формах: зеленые хлоропласты, красно-оранжево-желтые</a:t>
            </a:r>
            <a:br>
              <a:rPr lang="ru-RU" sz="1350" dirty="0" smtClean="0"/>
            </a:br>
            <a:r>
              <a:rPr lang="ru-RU" sz="1350" dirty="0" smtClean="0"/>
              <a:t>хромопласты и бесцветные </a:t>
            </a:r>
            <a:r>
              <a:rPr lang="ru-RU" sz="1350" b="1" dirty="0" smtClean="0"/>
              <a:t>лейкопласты</a:t>
            </a:r>
            <a:r>
              <a:rPr lang="ru-RU" sz="1350" dirty="0" smtClean="0"/>
              <a:t>. Лейкопласты при определенных условиях могут превращаться в хлоропласты ,а хлоропласты в свою очередь могут становиться хромопластами.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sz="1350" b="1" dirty="0" smtClean="0"/>
              <a:t>Хлоропласты </a:t>
            </a:r>
            <a:r>
              <a:rPr lang="ru-RU" sz="1350" dirty="0" smtClean="0"/>
              <a:t> -это небольшие тельца довольно разнообразной формы, всегда зеленого цвета благодаря присутствию хлорофилла.  Строение хлоропластов в клетке: имеют внутреннюю структуру, которая обеспечивает максимальное развитие   свободных   поверхностей. Эти поверхности создаются многочисленными тонкими пластинками,   скопления   которых находятся  внутри  хлоропласта.</a:t>
            </a:r>
            <a:br>
              <a:rPr lang="ru-RU" sz="1350" dirty="0" smtClean="0"/>
            </a:br>
            <a:r>
              <a:rPr lang="ru-RU" sz="1350" dirty="0" smtClean="0"/>
              <a:t>С поверхности хлоропласт, как и другие структурные элементы цитоплазмы, покрыт двойной мембраной. Каждая из них в свою очередь трехслойна, как и наружная мембрана клетки.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sz="1350" b="1" dirty="0" smtClean="0"/>
              <a:t>Хромопласты</a:t>
            </a:r>
            <a:r>
              <a:rPr lang="ru-RU" sz="1350" dirty="0" smtClean="0"/>
              <a:t> по своей природе близки к хлоропластам, но содержат желтые, оранжевые и другие близкие к хлорофиллу пигменты, которые обусловливают окраску плодов и цветков у растений.</a:t>
            </a:r>
            <a:br>
              <a:rPr lang="ru-RU" sz="1350" dirty="0" smtClean="0"/>
            </a:br>
            <a:r>
              <a:rPr lang="ru-RU" sz="1350" dirty="0" smtClean="0"/>
              <a:t>Это происходит как за счет увеличения числа клеток путем деления, так и за счет увеличения размеров самих клеток. При этом большая часть строения тела клетки оказывается занятой вакуолями. Вакуоли представляют собой расширившиеся просветы канальцев в эндоплазматической сети, наполненные клеточным соком.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sz="1350" dirty="0"/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8001000" y="6072188"/>
            <a:ext cx="928688" cy="6429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5365" name="Picture 3" descr="C:\Documents and Settings\mihael\Рабочий стол\пластиды 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525" y="1773238"/>
            <a:ext cx="3216275" cy="331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Автор Ученик МБОУ СОШ № 26 г. Пензы Лощинин Михаил</a:t>
            </a:r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F568EA-7B09-4DE9-94F5-82F451BD6B1F}" type="slidenum">
              <a:rPr lang="ru-RU"/>
              <a:pPr>
                <a:defRPr/>
              </a:pPr>
              <a:t>14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1013" y="285751"/>
            <a:ext cx="8229599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строения клетки представителей разных царств организмов имеют характерные отличия.</a:t>
            </a: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428625" y="2000250"/>
          <a:ext cx="8229600" cy="431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0">
                <a:tc rowSpan="2">
                  <a:txBody>
                    <a:bodyPr/>
                    <a:lstStyle/>
                    <a:p>
                      <a:r>
                        <a:rPr lang="ru-RU" dirty="0" smtClean="0"/>
                        <a:t>Признак</a:t>
                      </a:r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Клетки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4351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Грибы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Растения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Животные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Клеточная стенка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 основном из хитина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Из</a:t>
                      </a:r>
                      <a:r>
                        <a:rPr lang="ru-RU" baseline="0" dirty="0" smtClean="0"/>
                        <a:t> целлюлозы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Нет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Крупная вакуоль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Есть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Есть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Нет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Хлоропласты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Нет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Способ питания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Гетеротрофный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Автотрофный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Гетеротрофный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Центриоли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Бывает редко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Только у некоторых мхов и папоротников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Есть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Резервный питательный</a:t>
                      </a:r>
                      <a:r>
                        <a:rPr lang="ru-RU" baseline="0" dirty="0" smtClean="0"/>
                        <a:t>  углевод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Гликоген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Крахмал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Гликоген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Автор Ученик МБОУ СОШ № 26 г. Пензы Лощинин Михаил</a:t>
            </a:r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4715C3-813E-46B1-A8C9-D75A0B578794}" type="slidenum">
              <a:rPr lang="ru-RU"/>
              <a:pPr>
                <a:defRPr/>
              </a:pPr>
              <a:t>15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25536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 smtClean="0"/>
              <a:t>Список использованных источников</a:t>
            </a:r>
            <a:endParaRPr lang="ru-RU" dirty="0"/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457200" y="1714500"/>
            <a:ext cx="8229600" cy="4594225"/>
          </a:xfrm>
        </p:spPr>
        <p:txBody>
          <a:bodyPr/>
          <a:lstStyle/>
          <a:p>
            <a:pPr eaLnBrk="1" hangingPunct="1"/>
            <a:r>
              <a:rPr lang="ru-RU" smtClean="0"/>
              <a:t>Информация  использованная  на слайдах с 3 по 14  предоставлена  сайтом: </a:t>
            </a:r>
            <a:r>
              <a:rPr lang="en-US" smtClean="0">
                <a:hlinkClick r:id="rId2"/>
              </a:rPr>
              <a:t>www.shishlena.ru</a:t>
            </a:r>
          </a:p>
          <a:p>
            <a:pPr eaLnBrk="1" hangingPunct="1"/>
            <a:r>
              <a:rPr lang="ru-RU" smtClean="0"/>
              <a:t>Все представленные в настоящей презентации изображения предоставлены сайтом </a:t>
            </a:r>
            <a:r>
              <a:rPr lang="en-US" smtClean="0">
                <a:hlinkClick r:id="rId3"/>
              </a:rPr>
              <a:t>www.upload.ru</a:t>
            </a:r>
            <a:r>
              <a:rPr lang="ru-RU" smtClean="0">
                <a:latin typeface="Book Antiqua" pitchFamily="18" charset="0"/>
              </a:rPr>
              <a:t> (см. следующий слайд)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Автор Ученик МБОУ СОШ № 26 г. Пензы Лощинин Михаил</a:t>
            </a:r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7B8941-2C9F-43E9-B2EB-88BB2F8CD009}" type="slidenum">
              <a:rPr lang="ru-RU"/>
              <a:pPr>
                <a:defRPr/>
              </a:pPr>
              <a:t>16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Список использованных источников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dirty="0" smtClean="0"/>
              <a:t>1)</a:t>
            </a:r>
            <a:r>
              <a:rPr lang="en-US" dirty="0" smtClean="0">
                <a:hlinkClick r:id="rId2"/>
              </a:rPr>
              <a:t> http://www.shishlena.ru/6-klass-biologiya-bakteriy-gribov-rasteniy/urok-onlayn-stroenie-kletki</a:t>
            </a:r>
            <a:endParaRPr lang="ru-RU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dirty="0" smtClean="0"/>
              <a:t>2)</a:t>
            </a:r>
            <a:r>
              <a:rPr lang="en-US" dirty="0" smtClean="0">
                <a:hlinkClick r:id="rId3"/>
              </a:rPr>
              <a:t> http://ftl1.ru/tl_files/presentations/Pimenov/%D0%92%D0%A3%D0%97%202.%20%D0%96%D0%B8%D0%B2%D0%BE%D1%82%D0%BD%D1%8B%D0%B5/3.%20%D0%A2%D0%B5%D1%81%D1%82%D0%B8%D1%80%D0%BE%D0%B2%D0%B0%D0%BD%D0%B8%D0%B5%20%D0%B6%D0%B8%D0%B2%D0%BE%D1%82%D0%BD%D1%8B%D0%B5/JData/%D0%9F%D0%BE%D0%B4%D0%B3%D0%BE%D1%82%D0%BE%D0%B2%D0%BA%D0%B0%20%D0%B2%20%D0%92%D0%A3%D0%97.%20%D0%96%D0%B8%D0%B2%D0%BE%D1%82%D0%BD%D1%8B%D0%B5/%D0%91%D0%B5%D1%81%D0%BF%D0%BE%D0%B7%D0%B2%D0%BE%D0%BD%D0%BE%D1%87%D0%BD%D1%8B%D0%B5/072.jpg</a:t>
            </a:r>
            <a:endParaRPr lang="ru-RU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dirty="0" smtClean="0"/>
              <a:t>3)</a:t>
            </a:r>
            <a:r>
              <a:rPr lang="en-US" dirty="0" smtClean="0">
                <a:hlinkClick r:id="rId4"/>
              </a:rPr>
              <a:t> http://upload.wikimedia.org/wikipedia/commons/thumb/1/10/Plastids_types_ru.svg/559px-Plastids_types_ru.svg.png</a:t>
            </a:r>
            <a:endParaRPr lang="ru-RU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dirty="0" smtClean="0"/>
              <a:t>4)</a:t>
            </a:r>
            <a:r>
              <a:rPr lang="en-US" dirty="0" smtClean="0">
                <a:hlinkClick r:id="rId5"/>
              </a:rPr>
              <a:t> http://upload.wikimedia.org/wikipedia/commons/a/a5/Diagram_of_a_human_mitochondrion_ru.jpg</a:t>
            </a:r>
            <a:endParaRPr lang="ru-RU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dirty="0" smtClean="0"/>
              <a:t>5)</a:t>
            </a:r>
            <a:r>
              <a:rPr lang="en-US" dirty="0" smtClean="0">
                <a:hlinkClick r:id="rId6"/>
              </a:rPr>
              <a:t> http://dic.academic.ru/pictures/bse/jpg/0296575506.jpg</a:t>
            </a:r>
            <a:endParaRPr lang="ru-RU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dirty="0" smtClean="0"/>
              <a:t>6)</a:t>
            </a:r>
            <a:r>
              <a:rPr lang="en-US" dirty="0" smtClean="0"/>
              <a:t> </a:t>
            </a:r>
            <a:r>
              <a:rPr lang="en-US" dirty="0" smtClean="0">
                <a:hlinkClick r:id="rId7"/>
              </a:rPr>
              <a:t>http://dmytrenko.in.ua/Study/Hystology/Electronogrammi/Lizosomi_clip_image001.jpg</a:t>
            </a:r>
            <a:endParaRPr lang="ru-RU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dirty="0" smtClean="0"/>
              <a:t>7)</a:t>
            </a:r>
            <a:r>
              <a:rPr lang="en-US" dirty="0" smtClean="0">
                <a:hlinkClick r:id="rId8"/>
              </a:rPr>
              <a:t> http://upload.wikimedia.org/wikipedia/commons/thumb/4/42/Endomembrane_system_diagram_pl.svg/450px-Endomembrane_system_diagram_pl.svg.png</a:t>
            </a:r>
            <a:endParaRPr lang="ru-RU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dirty="0" smtClean="0"/>
              <a:t>8)</a:t>
            </a:r>
            <a:r>
              <a:rPr lang="en-US" dirty="0" smtClean="0">
                <a:hlinkClick r:id="rId9"/>
              </a:rPr>
              <a:t> http://schools.keldysh.ru/school1413/bio/klet/kachur/materials/eps.jpg</a:t>
            </a:r>
            <a:endParaRPr lang="ru-RU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dirty="0" smtClean="0"/>
              <a:t>9)</a:t>
            </a:r>
            <a:r>
              <a:rPr lang="en-US" dirty="0" smtClean="0">
                <a:hlinkClick r:id="rId10"/>
              </a:rPr>
              <a:t> http://bio-ximik.narod.ru/bio/image/ribosom.jpg</a:t>
            </a:r>
            <a:endParaRPr lang="ru-RU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dirty="0" smtClean="0"/>
              <a:t>10)</a:t>
            </a:r>
            <a:r>
              <a:rPr lang="en-US" dirty="0" smtClean="0">
                <a:hlinkClick r:id="rId11"/>
              </a:rPr>
              <a:t> http://dic.academic.ru/pictures/bse/gif/0223680740.gif</a:t>
            </a:r>
            <a:endParaRPr lang="ru-RU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dirty="0" smtClean="0"/>
              <a:t>11)</a:t>
            </a:r>
            <a:r>
              <a:rPr lang="en-US" dirty="0" smtClean="0">
                <a:hlinkClick r:id="rId12"/>
              </a:rPr>
              <a:t> http://lyc.zelenogorsk.ru/project/2007/yakovleva/infarct_2_2.jpg</a:t>
            </a:r>
            <a:endParaRPr lang="ru-RU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dirty="0" smtClean="0"/>
              <a:t>12)</a:t>
            </a:r>
            <a:r>
              <a:rPr lang="en-US" dirty="0" smtClean="0">
                <a:hlinkClick r:id="rId13"/>
              </a:rPr>
              <a:t> http://edu2.tsu.ru/res/1539/text/img/image025.gif</a:t>
            </a:r>
            <a:endParaRPr lang="ru-RU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dirty="0" smtClean="0"/>
              <a:t>13)</a:t>
            </a:r>
            <a:r>
              <a:rPr lang="en-US" dirty="0" smtClean="0">
                <a:hlinkClick r:id="rId14"/>
              </a:rPr>
              <a:t> http://s002.radikal.ru/i197/1001/27/11790dcef293.gif</a:t>
            </a:r>
            <a:endParaRPr lang="ru-RU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Автор Ученик МБОУ СОШ № 26 г. Пензы Лощинин Михаил</a:t>
            </a: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DDA021-15E1-49C5-94B8-E9EE50DE6962}" type="slidenum">
              <a:rPr lang="ru-RU"/>
              <a:pPr>
                <a:defRPr/>
              </a:pPr>
              <a:t>2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Из чего состоит клетка?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dirty="0" smtClean="0"/>
              <a:t>Клетку можно разбить на 11 частей: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dirty="0" smtClean="0">
                <a:solidFill>
                  <a:srgbClr val="FF0000"/>
                </a:solidFill>
                <a:hlinkClick r:id="rId2" action="ppaction://hlinksldjump"/>
              </a:rPr>
              <a:t>1)Мембрана</a:t>
            </a:r>
            <a:endParaRPr lang="ru-RU" dirty="0" smtClean="0">
              <a:solidFill>
                <a:srgbClr val="FF0000"/>
              </a:solidFill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dirty="0" smtClean="0">
                <a:solidFill>
                  <a:srgbClr val="FF0000"/>
                </a:solidFill>
                <a:hlinkClick r:id="rId3" action="ppaction://hlinksldjump"/>
              </a:rPr>
              <a:t>2)Ядро</a:t>
            </a:r>
            <a:endParaRPr lang="ru-RU" dirty="0" smtClean="0">
              <a:solidFill>
                <a:srgbClr val="FF0000"/>
              </a:solidFill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dirty="0" smtClean="0">
                <a:solidFill>
                  <a:srgbClr val="FF0000"/>
                </a:solidFill>
                <a:hlinkClick r:id="rId4" action="ppaction://hlinksldjump"/>
              </a:rPr>
              <a:t>3)Цитоплазма</a:t>
            </a:r>
            <a:endParaRPr lang="ru-RU" dirty="0" smtClean="0">
              <a:solidFill>
                <a:srgbClr val="FF0000"/>
              </a:solidFill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dirty="0" smtClean="0">
                <a:solidFill>
                  <a:srgbClr val="FF0000"/>
                </a:solidFill>
                <a:hlinkClick r:id="rId5" action="ppaction://hlinksldjump"/>
              </a:rPr>
              <a:t>4)Клеточный центр</a:t>
            </a:r>
            <a:endParaRPr lang="ru-RU" dirty="0" smtClean="0">
              <a:solidFill>
                <a:srgbClr val="FF0000"/>
              </a:solidFill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dirty="0" smtClean="0">
                <a:solidFill>
                  <a:srgbClr val="FF0000"/>
                </a:solidFill>
                <a:hlinkClick r:id="rId6" action="ppaction://hlinksldjump"/>
              </a:rPr>
              <a:t>5)Рибосомы</a:t>
            </a:r>
            <a:endParaRPr lang="ru-RU" dirty="0" smtClean="0">
              <a:solidFill>
                <a:srgbClr val="FF0000"/>
              </a:solidFill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dirty="0" smtClean="0">
                <a:solidFill>
                  <a:srgbClr val="FF0000"/>
                </a:solidFill>
                <a:hlinkClick r:id="rId7" action="ppaction://hlinksldjump"/>
              </a:rPr>
              <a:t>6)ЭПС</a:t>
            </a:r>
            <a:endParaRPr lang="ru-RU" dirty="0" smtClean="0">
              <a:solidFill>
                <a:srgbClr val="FF0000"/>
              </a:solidFill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dirty="0" smtClean="0">
                <a:solidFill>
                  <a:srgbClr val="FF0000"/>
                </a:solidFill>
                <a:hlinkClick r:id="rId8" action="ppaction://hlinksldjump"/>
              </a:rPr>
              <a:t>7)Комплекс </a:t>
            </a:r>
            <a:r>
              <a:rPr lang="ru-RU" dirty="0" err="1" smtClean="0">
                <a:solidFill>
                  <a:srgbClr val="FF0000"/>
                </a:solidFill>
                <a:hlinkClick r:id="rId8" action="ppaction://hlinksldjump"/>
              </a:rPr>
              <a:t>Гольжди</a:t>
            </a:r>
            <a:endParaRPr lang="ru-RU" dirty="0" smtClean="0">
              <a:solidFill>
                <a:srgbClr val="FF0000"/>
              </a:solidFill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dirty="0" smtClean="0">
                <a:solidFill>
                  <a:srgbClr val="FF0000"/>
                </a:solidFill>
                <a:hlinkClick r:id="rId9" action="ppaction://hlinksldjump"/>
              </a:rPr>
              <a:t>8)Лизосомы</a:t>
            </a:r>
            <a:endParaRPr lang="ru-RU" dirty="0" smtClean="0">
              <a:solidFill>
                <a:srgbClr val="FF0000"/>
              </a:solidFill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dirty="0" smtClean="0">
                <a:solidFill>
                  <a:srgbClr val="FF0000"/>
                </a:solidFill>
                <a:hlinkClick r:id="rId10" action="ppaction://hlinksldjump"/>
              </a:rPr>
              <a:t>9)Клеточные включения</a:t>
            </a:r>
            <a:endParaRPr lang="ru-RU" dirty="0" smtClean="0">
              <a:solidFill>
                <a:srgbClr val="FF0000"/>
              </a:solidFill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dirty="0" smtClean="0">
                <a:solidFill>
                  <a:srgbClr val="FF0000"/>
                </a:solidFill>
                <a:hlinkClick r:id="rId11" action="ppaction://hlinksldjump"/>
              </a:rPr>
              <a:t>10)Митохондрии</a:t>
            </a:r>
            <a:endParaRPr lang="ru-RU" dirty="0" smtClean="0">
              <a:solidFill>
                <a:srgbClr val="FF0000"/>
              </a:solidFill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dirty="0" smtClean="0">
                <a:solidFill>
                  <a:srgbClr val="FF0000"/>
                </a:solidFill>
                <a:hlinkClick r:id="rId12" action="ppaction://hlinksldjump"/>
              </a:rPr>
              <a:t>11)Пластиды</a:t>
            </a:r>
            <a:endParaRPr lang="ru-RU" dirty="0" smtClean="0">
              <a:solidFill>
                <a:srgbClr val="FF0000"/>
              </a:solidFill>
            </a:endParaRPr>
          </a:p>
        </p:txBody>
      </p:sp>
      <p:sp>
        <p:nvSpPr>
          <p:cNvPr id="6" name="Стрелка вправо 5">
            <a:hlinkClick r:id="rId13" action="ppaction://hlinksldjump"/>
          </p:cNvPr>
          <p:cNvSpPr/>
          <p:nvPr/>
        </p:nvSpPr>
        <p:spPr>
          <a:xfrm>
            <a:off x="7286625" y="6072188"/>
            <a:ext cx="1500188" cy="6429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Автор Ученик МБОУ СОШ № 26 г. Пензы Лощинин Михаил</a:t>
            </a:r>
          </a:p>
        </p:txBody>
      </p:sp>
      <p:sp>
        <p:nvSpPr>
          <p:cNvPr id="8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64BC1-D8D8-43A0-9F82-E53FF151A721}" type="slidenum">
              <a:rPr lang="ru-RU"/>
              <a:pPr>
                <a:defRPr/>
              </a:pPr>
              <a:t>3</a:t>
            </a:fld>
            <a:endParaRPr lang="ru-RU"/>
          </a:p>
        </p:txBody>
      </p:sp>
      <p:pic>
        <p:nvPicPr>
          <p:cNvPr id="5122" name="Picture 2" descr="C:\Documents and Settings\mihael\Рабочий стол\мембрана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3" y="1357313"/>
            <a:ext cx="4214812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</a:rPr>
              <a:t>Мембрана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1335088"/>
            <a:ext cx="4714875" cy="5522912"/>
          </a:xfrm>
        </p:spPr>
        <p:txBody>
          <a:bodyPr>
            <a:normAutofit fontScale="77500" lnSpcReduction="20000"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dirty="0" smtClean="0"/>
              <a:t>Она представляет собой тонкую (около 7,5 нм2 толщиной) трехслойную оболочку клетки, видимую лишь в электронном микроскопе. Два крайних слоя мембраны состоят из белков, а средний образован жироподобными веществами. В мембране есть очень мелкие поры, благодаря чему она легко пропускает одни вещества и задерживает другие. Мембрана принимает участие в фагоцитозе (захватывание клеткой твердых частиц) и в </a:t>
            </a:r>
            <a:r>
              <a:rPr lang="ru-RU" dirty="0" err="1" smtClean="0"/>
              <a:t>пиноцитозе</a:t>
            </a:r>
            <a:r>
              <a:rPr lang="ru-RU" dirty="0" smtClean="0"/>
              <a:t> (захватывание клеткой капелек жидкости с растворенными в ней веществами). </a:t>
            </a:r>
            <a:endParaRPr lang="ru-RU" dirty="0"/>
          </a:p>
        </p:txBody>
      </p:sp>
      <p:sp>
        <p:nvSpPr>
          <p:cNvPr id="4" name="Стрелка влево 3">
            <a:hlinkClick r:id="rId3" action="ppaction://hlinksldjump"/>
          </p:cNvPr>
          <p:cNvSpPr/>
          <p:nvPr/>
        </p:nvSpPr>
        <p:spPr>
          <a:xfrm>
            <a:off x="8001000" y="6072188"/>
            <a:ext cx="928688" cy="6429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Автор Ученик МБОУ СОШ № 26 г. Пензы Лощинин Михаил</a:t>
            </a: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D11A53-A4B6-4CAA-8BD9-45E59A08DC22}" type="slidenum">
              <a:rPr lang="ru-RU"/>
              <a:pPr>
                <a:defRPr/>
              </a:pPr>
              <a:t>4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Ядро</a:t>
            </a:r>
            <a:endParaRPr lang="ru-RU" dirty="0"/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428625" y="928688"/>
            <a:ext cx="3857625" cy="5572125"/>
          </a:xfrm>
        </p:spPr>
        <p:txBody>
          <a:bodyPr/>
          <a:lstStyle/>
          <a:p>
            <a:pPr eaLnBrk="1" hangingPunct="1"/>
            <a:r>
              <a:rPr lang="ru-RU" sz="1600" smtClean="0"/>
              <a:t>Ядро неделящейся клетки имеет ядерную оболочку. Она состоит из двух трехслойных мембран. Наружная мембрана связана через эндоплазматическуго сеть с клеточной мембраной. Через всю эту систему осуществляется постоянный обмен веществами между цитоплазмой, ядром и средой, окружающей клетку. Кроме того, в оболочке ядра есть поры, через которые также осуществляется связь ядра с цитоплазмой. Внутри ядро заполнено ядерным соком, в котором находятся глыбки хроматина, ядрышко и рибосомы. Хроматин образован белком и ДНК. Это тот материальный субстрат, который перед делением клетки оформляется в хромосомы, видимые в световом микроскопе.</a:t>
            </a: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8001000" y="6072188"/>
            <a:ext cx="928688" cy="6429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149" name="Picture 2" descr="C:\Documents and Settings\mihael\Рабочий стол\ядро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8" y="1785938"/>
            <a:ext cx="4562475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Автор Ученик МБОУ СОШ № 26 г. Пензы Лощинин Михаил</a:t>
            </a: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9145A2-3358-40BE-B29E-643CF53B73BD}" type="slidenum">
              <a:rPr lang="ru-RU"/>
              <a:pPr>
                <a:defRPr/>
              </a:pPr>
              <a:t>5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Цитоплазма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4813" y="1500188"/>
            <a:ext cx="4614862" cy="4929187"/>
          </a:xfrm>
        </p:spPr>
        <p:txBody>
          <a:bodyPr>
            <a:normAutofit fontScale="70000" lnSpcReduction="20000"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b="1" dirty="0" smtClean="0"/>
              <a:t>Цитоплазма</a:t>
            </a:r>
            <a:r>
              <a:rPr lang="ru-RU" dirty="0" smtClean="0"/>
              <a:t> представляет собой сложную коллоидную систему. Ее строение: прозрачный полужидкий раствор и структурные образования. Общими для всех клеток структурными образованиями цитоплазмы являются: митохондрии, эндоплазматическая сеть, комплекс </a:t>
            </a:r>
            <a:r>
              <a:rPr lang="ru-RU" dirty="0" err="1" smtClean="0"/>
              <a:t>Гольджи</a:t>
            </a:r>
            <a:r>
              <a:rPr lang="ru-RU" dirty="0" smtClean="0"/>
              <a:t> и рибосомы. Все они вместе с ядром представляют собой центры тех или иных биохимических процессов, в совокупности составляющих обмен веществ и энергии в клетке. Эти процессы чрезвычайно разнообразны и протекают одновременно в микроскопически малом объеме клетки. </a:t>
            </a:r>
            <a:endParaRPr lang="ru-RU" dirty="0"/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8001000" y="6072188"/>
            <a:ext cx="928688" cy="6429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173" name="Picture 2" descr="C:\Documents and Settings\mihael\Рабочий стол\цитоплазм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1341438"/>
            <a:ext cx="3716337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Автор Ученик МБОУ СОШ № 26 г. Пензы Лощинин Михаил</a:t>
            </a: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15C1D7-19FB-4459-A534-76C82BB5AF27}" type="slidenum">
              <a:rPr lang="ru-RU"/>
              <a:pPr>
                <a:defRPr/>
              </a:pPr>
              <a:t>6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Клеточный центр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1143000"/>
            <a:ext cx="4429125" cy="5165725"/>
          </a:xfrm>
        </p:spPr>
        <p:txBody>
          <a:bodyPr>
            <a:noAutofit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sz="1650" b="1" dirty="0" smtClean="0"/>
              <a:t>Клеточный центр</a:t>
            </a:r>
            <a:r>
              <a:rPr lang="ru-RU" sz="1650" dirty="0" smtClean="0"/>
              <a:t> — образование, до сих пор описанное только в клетках животных и низших растений. Он состоит из двух </a:t>
            </a:r>
            <a:r>
              <a:rPr lang="ru-RU" sz="1650" b="1" dirty="0" smtClean="0"/>
              <a:t>центриолей</a:t>
            </a:r>
            <a:r>
              <a:rPr lang="ru-RU" sz="1650" dirty="0" smtClean="0"/>
              <a:t>, строение каждой из которых представляет собой цилиндрик размером до 1 мкм. Центриоли играют важную роль в митотическом делении клеток. Кроме описанных постоянных структурных образований, в цитоплазме различных клеток периодически появляются те или иные включения. Это капельки жира, крахмальные зерна, кристаллики белков особой формы (алейроновые зерна) и др. В большом количестве такие включения встречаются в клетках запасающих тканей. Однако и в клетках других тканей такие включения могут существовать как временный резерв питательных веществ.</a:t>
            </a:r>
            <a:endParaRPr lang="ru-RU" sz="1650" dirty="0"/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8001000" y="6072188"/>
            <a:ext cx="928688" cy="6429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8197" name="Picture 2" descr="C:\Documents and Settings\mihael\Рабочий стол\клеточный центр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1214438"/>
            <a:ext cx="381000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Автор Ученик МБОУ СОШ № 26 г. Пензы Лощинин Михаил</a:t>
            </a: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A64789-00ED-4F42-B8A0-8CC480280509}" type="slidenum">
              <a:rPr lang="ru-RU"/>
              <a:pPr>
                <a:defRPr/>
              </a:pPr>
              <a:t>7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200" y="26670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Рибосомы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7538" y="1196975"/>
            <a:ext cx="4614862" cy="4951413"/>
          </a:xfrm>
        </p:spPr>
        <p:txBody>
          <a:bodyPr>
            <a:normAutofit fontScale="77500" lnSpcReduction="20000"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b="1" dirty="0" smtClean="0"/>
              <a:t>Рибосомы</a:t>
            </a:r>
            <a:r>
              <a:rPr lang="ru-RU" dirty="0" smtClean="0"/>
              <a:t> находятся как в цитоплазме клетки, так и в ее ядре. Это мельчайшие зернышки диаметром около 15—20 им, что делает их невидимыми в световом микроскопе. В цитоплазме основная масса рибосом сосредоточена на поверхности канальцев шероховатой эндоплазматической сети. Функция рибосом заключается в самом ответственном для жизнедеятельности клетки и организма в целом процессе – в синтезе белков.</a:t>
            </a:r>
            <a:endParaRPr lang="ru-RU" dirty="0"/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8001000" y="6072188"/>
            <a:ext cx="928688" cy="6429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9221" name="Picture 2" descr="C:\Documents and Settings\mihael\Рабочий стол\рибосом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1214438"/>
            <a:ext cx="4391025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Автор Ученик МБОУ СОШ № 26 г. Пензы Лощинин Михаил</a:t>
            </a: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19690B-5B6B-4AF9-ADE7-46A7D7DFF102}" type="slidenum">
              <a:rPr lang="ru-RU"/>
              <a:pPr>
                <a:defRPr/>
              </a:pPr>
              <a:t>8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ЭПС(эндоплазматическая сеть)</a:t>
            </a:r>
            <a:endParaRPr lang="ru-RU" dirty="0"/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4140200" y="1341438"/>
            <a:ext cx="4679950" cy="4929187"/>
          </a:xfrm>
        </p:spPr>
        <p:txBody>
          <a:bodyPr/>
          <a:lstStyle/>
          <a:p>
            <a:pPr eaLnBrk="1" hangingPunct="1"/>
            <a:r>
              <a:rPr lang="ru-RU" sz="1800" b="1" smtClean="0"/>
              <a:t>Эндоплазматическая сеть </a:t>
            </a:r>
            <a:r>
              <a:rPr lang="ru-RU" sz="1800" smtClean="0"/>
              <a:t> представляет собой многократно разветвленные впячивания наружной мембраны клетки. Мембраны эндоплазматической сети обычно расположены попарно, а между ними образуются канальцы, которые могут расширяться в более значительные полости, заполненные продуктами биосинтеза. Вокруг ядра мембраны, слагающие эндоплазматическую сеть, непосредственно переходят в наружную мембрану ядра. Таким образом, эндоплазматическая сеть связывает воедино все части клетки. В световом микроскопе, при осмотре строения клетки, эндоплазматическая сеть не видна.</a:t>
            </a: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8001000" y="6072188"/>
            <a:ext cx="928688" cy="6429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45" name="Picture 2" descr="C:\Documents and Settings\mihael\Рабочий стол\эпс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12875"/>
            <a:ext cx="4179888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Автор Ученик МБОУ СОШ № 26 г. Пензы Лощинин Михаил</a:t>
            </a:r>
          </a:p>
        </p:txBody>
      </p:sp>
      <p:sp>
        <p:nvSpPr>
          <p:cNvPr id="8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684CAE-0191-4CBE-9D17-C3968357719C}" type="slidenum">
              <a:rPr lang="ru-RU"/>
              <a:pPr>
                <a:defRPr/>
              </a:pPr>
              <a:t>9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Комплекс </a:t>
            </a:r>
            <a:r>
              <a:rPr lang="ru-RU" dirty="0" err="1" smtClean="0"/>
              <a:t>Гольджи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1214438"/>
            <a:ext cx="4068763" cy="5094287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1800" b="1" smtClean="0"/>
              <a:t>	</a:t>
            </a:r>
            <a:r>
              <a:rPr lang="ru-RU" sz="1700" b="1" smtClean="0"/>
              <a:t>Комплекс   Гольджи </a:t>
            </a:r>
            <a:r>
              <a:rPr lang="ru-RU" sz="1700" smtClean="0"/>
              <a:t>(рис.   2,   5) сначала был найден только в животных клетках. Однако в последнее время и в растительных клетках обнаружены аналогичные структуры.  Строение структуры комплекса Гольджи близка к структурным образованиям эндоплазматической сети: это различной формы канальцы, полости и пузырьки, образованные трехслойными мембранами. Помимо того, в комплекс Гольджи входят довольно крупные вакуоли. В них накапливаются некоторые продукты синтеза, в первую очередь ферменты и гормоны. В определенные периоды жизнедеятельности клетки эти зарезервированные вещества могут быть выведены из данной клетки через эндоплазматическую сеть и вовлечены в обменные процессы организма в целом.</a:t>
            </a: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8001000" y="6072188"/>
            <a:ext cx="928688" cy="6429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1269" name="Picture 2" descr="C:\Documents and Settings\mihael\Рабочий стол\комплекс гольджи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1700213"/>
            <a:ext cx="4286250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1" name="Прямоугольник 6"/>
          <p:cNvSpPr>
            <a:spLocks noChangeArrowheads="1"/>
          </p:cNvSpPr>
          <p:nvPr/>
        </p:nvSpPr>
        <p:spPr bwMode="auto">
          <a:xfrm>
            <a:off x="4284663" y="5084763"/>
            <a:ext cx="2038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hlinkClick r:id="rId4"/>
              </a:rPr>
              <a:t>http://biologiya.net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138</TotalTime>
  <Words>716</Words>
  <Application>Microsoft Office PowerPoint</Application>
  <PresentationFormat>Экран (4:3)</PresentationFormat>
  <Paragraphs>128</Paragraphs>
  <Slides>16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Апекс</vt:lpstr>
      <vt:lpstr>Презентация на тему: строение клетки</vt:lpstr>
      <vt:lpstr>Из чего состоит клетка?</vt:lpstr>
      <vt:lpstr>Мембрана</vt:lpstr>
      <vt:lpstr>Ядро</vt:lpstr>
      <vt:lpstr>Цитоплазма</vt:lpstr>
      <vt:lpstr>Клеточный центр</vt:lpstr>
      <vt:lpstr>Рибосомы</vt:lpstr>
      <vt:lpstr>ЭПС(эндоплазматическая сеть)</vt:lpstr>
      <vt:lpstr>Комплекс Гольджи</vt:lpstr>
      <vt:lpstr>Лизосомы</vt:lpstr>
      <vt:lpstr>Клеточные включения</vt:lpstr>
      <vt:lpstr>Митохондрии</vt:lpstr>
      <vt:lpstr>Пластиды</vt:lpstr>
      <vt:lpstr>строения клетки представителей разных царств организмов имеют характерные отличия.</vt:lpstr>
      <vt:lpstr>Список использованных источников</vt:lpstr>
      <vt:lpstr>Список использованных источников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тему: строение клетки</dc:title>
  <dc:creator>User</dc:creator>
  <cp:lastModifiedBy>Admin</cp:lastModifiedBy>
  <cp:revision>20</cp:revision>
  <dcterms:created xsi:type="dcterms:W3CDTF">2011-11-14T18:51:48Z</dcterms:created>
  <dcterms:modified xsi:type="dcterms:W3CDTF">2012-09-07T18:51:36Z</dcterms:modified>
</cp:coreProperties>
</file>