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2" r:id="rId1"/>
  </p:sldMasterIdLst>
  <p:sldIdLst>
    <p:sldId id="256" r:id="rId2"/>
    <p:sldId id="259" r:id="rId3"/>
    <p:sldId id="265" r:id="rId4"/>
    <p:sldId id="262" r:id="rId5"/>
    <p:sldId id="260" r:id="rId6"/>
    <p:sldId id="257" r:id="rId7"/>
    <p:sldId id="261" r:id="rId8"/>
    <p:sldId id="270" r:id="rId9"/>
    <p:sldId id="269" r:id="rId10"/>
    <p:sldId id="278" r:id="rId11"/>
    <p:sldId id="266" r:id="rId12"/>
    <p:sldId id="274" r:id="rId13"/>
    <p:sldId id="273" r:id="rId14"/>
    <p:sldId id="276" r:id="rId15"/>
    <p:sldId id="268" r:id="rId16"/>
    <p:sldId id="271" r:id="rId17"/>
    <p:sldId id="272" r:id="rId18"/>
    <p:sldId id="267" r:id="rId19"/>
    <p:sldId id="258" r:id="rId20"/>
    <p:sldId id="275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D2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DE24-84D2-4E27-AED8-185056EAC02D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00EAD-FE19-4864-B4AC-06B12DFDC6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DE24-84D2-4E27-AED8-185056EAC02D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00EAD-FE19-4864-B4AC-06B12DFDC6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DE24-84D2-4E27-AED8-185056EAC02D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00EAD-FE19-4864-B4AC-06B12DFDC6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DE24-84D2-4E27-AED8-185056EAC02D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00EAD-FE19-4864-B4AC-06B12DFDC6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DE24-84D2-4E27-AED8-185056EAC02D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00EAD-FE19-4864-B4AC-06B12DFDC6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DE24-84D2-4E27-AED8-185056EAC02D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00EAD-FE19-4864-B4AC-06B12DFDC6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DE24-84D2-4E27-AED8-185056EAC02D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00EAD-FE19-4864-B4AC-06B12DFDC6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DE24-84D2-4E27-AED8-185056EAC02D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00EAD-FE19-4864-B4AC-06B12DFDC6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DE24-84D2-4E27-AED8-185056EAC02D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00EAD-FE19-4864-B4AC-06B12DFDC6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DE24-84D2-4E27-AED8-185056EAC02D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00EAD-FE19-4864-B4AC-06B12DFDC6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DE24-84D2-4E27-AED8-185056EAC02D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00EAD-FE19-4864-B4AC-06B12DFDC6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8BDE24-84D2-4E27-AED8-185056EAC02D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00EAD-FE19-4864-B4AC-06B12DFDC6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gif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00B050"/>
                </a:solidFill>
              </a:rPr>
              <a:t>Статистика</a:t>
            </a:r>
            <a:br>
              <a:rPr lang="ru-RU" sz="6600" b="1" dirty="0" smtClean="0">
                <a:solidFill>
                  <a:srgbClr val="00B050"/>
                </a:solidFill>
              </a:rPr>
            </a:br>
            <a:r>
              <a:rPr lang="ru-RU" sz="6600" b="1" dirty="0" smtClean="0">
                <a:solidFill>
                  <a:srgbClr val="00B050"/>
                </a:solidFill>
              </a:rPr>
              <a:t> в биологии</a:t>
            </a:r>
            <a:endParaRPr lang="ru-RU" sz="6600" b="1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15110" cy="2686072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Выполнил</a:t>
            </a:r>
          </a:p>
          <a:p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000" b="1" i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ченик </a:t>
            </a:r>
            <a:endParaRPr lang="ru-RU" sz="20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МБОУ «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Нововолковской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ООШ»</a:t>
            </a:r>
          </a:p>
          <a:p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Рузского района</a:t>
            </a:r>
          </a:p>
          <a:p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Московской области</a:t>
            </a:r>
            <a:endParaRPr lang="ru-RU" sz="20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Трифоногло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Никита</a:t>
            </a:r>
          </a:p>
          <a:p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Руководитель: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Гобзова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Наталья Павловна</a:t>
            </a:r>
            <a:endParaRPr lang="ru-RU" sz="2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 descr="C:\Documents and Settings\Пользователь\Мои документы\Мои рисунки\всякое мамино\примула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14291"/>
            <a:ext cx="2476517" cy="1857388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1" descr="C:\Documents and Settings\Пользователь\Мои документы\Мои рисунки\всякое мамино\всякое мамино\1298097932_158227_image_lar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0"/>
            <a:ext cx="2786050" cy="1857366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D7D2A"/>
                </a:solidFill>
              </a:rPr>
              <a:t>Медиана-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196752"/>
            <a:ext cx="8316416" cy="48245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Число</a:t>
            </a:r>
            <a:r>
              <a:rPr lang="ru-RU" sz="4400" b="1" dirty="0">
                <a:solidFill>
                  <a:srgbClr val="C00000"/>
                </a:solidFill>
              </a:rPr>
              <a:t> </a:t>
            </a:r>
            <a:r>
              <a:rPr lang="ru-RU" sz="4400" b="1" dirty="0" smtClean="0">
                <a:solidFill>
                  <a:srgbClr val="C00000"/>
                </a:solidFill>
              </a:rPr>
              <a:t>упорядоченного ряда с нечетным числом  членов, записанное посередине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0070C0"/>
                </a:solidFill>
              </a:rPr>
              <a:t>и</a:t>
            </a:r>
            <a:r>
              <a:rPr lang="ru-RU" sz="4400" b="1" dirty="0" smtClean="0">
                <a:solidFill>
                  <a:srgbClr val="0070C0"/>
                </a:solidFill>
              </a:rPr>
              <a:t>ли</a:t>
            </a:r>
            <a:r>
              <a:rPr lang="ru-RU" sz="4400" dirty="0" smtClean="0"/>
              <a:t> </a:t>
            </a:r>
            <a:r>
              <a:rPr lang="ru-RU" sz="4400" b="1" dirty="0" smtClean="0">
                <a:solidFill>
                  <a:srgbClr val="FF0000"/>
                </a:solidFill>
              </a:rPr>
              <a:t>среднее арифметическое двух чисел упорядоченного </a:t>
            </a:r>
            <a:r>
              <a:rPr lang="ru-RU" sz="4400" b="1" dirty="0">
                <a:solidFill>
                  <a:srgbClr val="FF0000"/>
                </a:solidFill>
              </a:rPr>
              <a:t>ряда с </a:t>
            </a:r>
            <a:r>
              <a:rPr lang="ru-RU" sz="4400" b="1" dirty="0" smtClean="0">
                <a:solidFill>
                  <a:srgbClr val="FF0000"/>
                </a:solidFill>
              </a:rPr>
              <a:t>четным </a:t>
            </a:r>
            <a:r>
              <a:rPr lang="ru-RU" sz="4400" b="1" dirty="0">
                <a:solidFill>
                  <a:srgbClr val="FF0000"/>
                </a:solidFill>
              </a:rPr>
              <a:t>числом  </a:t>
            </a:r>
            <a:r>
              <a:rPr lang="ru-RU" sz="4400" b="1" dirty="0" smtClean="0">
                <a:solidFill>
                  <a:srgbClr val="FF0000"/>
                </a:solidFill>
              </a:rPr>
              <a:t>членов, записанных посередине.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4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D7D2A"/>
                </a:solidFill>
              </a:rPr>
              <a:t>ЦВЕТЫ</a:t>
            </a:r>
            <a:endParaRPr lang="ru-RU" b="1" dirty="0">
              <a:solidFill>
                <a:srgbClr val="0D7D2A"/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290"/>
            <a:ext cx="3071802" cy="2303852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3857628"/>
            <a:ext cx="2857520" cy="2143140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011" y="17359"/>
            <a:ext cx="2857520" cy="2535197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Picture 3" descr="C:\Documents and Settings\Пользователь\Мои документы\Мои рисунки\всякое мамино\всякое мамино\amarilis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1428736"/>
            <a:ext cx="2857520" cy="2857520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Picture 2" descr="C:\Users\Администратор\Pictures\orhidei_6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416" y="4071942"/>
            <a:ext cx="3214710" cy="2143140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571868" y="4357694"/>
            <a:ext cx="20251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5 лепестков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14348" y="6072206"/>
            <a:ext cx="20251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5 лепестков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143504" y="6143644"/>
            <a:ext cx="20251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5 лепестков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572264" y="2857496"/>
            <a:ext cx="20251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6 лепестков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8596" y="2714620"/>
            <a:ext cx="20251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5 лепестков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560957">
            <a:off x="-13563" y="465147"/>
            <a:ext cx="2919755" cy="2329592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666468"/>
            <a:ext cx="3429024" cy="2571768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3786190"/>
            <a:ext cx="3238522" cy="2428892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 descr="C:\Documents and Settings\Пользователь\Мои документы\Мои рисунки\всякое мамино\всякое мамино\1224826180_120904817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63248">
            <a:off x="6403853" y="1632"/>
            <a:ext cx="2315363" cy="3190721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6084168" y="6215082"/>
            <a:ext cx="22079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40 лепестков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43608" y="6215082"/>
            <a:ext cx="21261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40лепестков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16216" y="3143248"/>
            <a:ext cx="22079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38</a:t>
            </a:r>
            <a:r>
              <a:rPr lang="ru-RU" sz="2800" b="1" dirty="0" smtClean="0">
                <a:solidFill>
                  <a:srgbClr val="002060"/>
                </a:solidFill>
              </a:rPr>
              <a:t> лепестков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3071810"/>
            <a:ext cx="20251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5 лепестков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2051" name="Picture 3" descr="C:\Documents and Settings\Пользователь\Мои документы\Мои рисунки\всякое мамино\всякое мамино\img1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8926" y="1000108"/>
            <a:ext cx="3286148" cy="328614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3500430" y="428604"/>
            <a:ext cx="20251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5 лепестков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857620" y="500042"/>
            <a:ext cx="1957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4лепестка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43306" y="5643578"/>
            <a:ext cx="20251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5 лепестков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0"/>
            <a:ext cx="3071834" cy="2214554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714612" y="1928802"/>
            <a:ext cx="19354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23</a:t>
            </a:r>
            <a:r>
              <a:rPr lang="ru-RU" sz="2800" b="1" dirty="0" smtClean="0">
                <a:solidFill>
                  <a:srgbClr val="002060"/>
                </a:solidFill>
              </a:rPr>
              <a:t>лепестка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85720" y="5643578"/>
            <a:ext cx="20251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5 лепестков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5" name="Picture 4" descr="C:\Documents and Settings\Пользователь\Мои документы\Мои рисунки\всякое мамино\всякое мамино\0_6dc8b_4966d14a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0"/>
            <a:ext cx="3333773" cy="2500330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9" name="Picture 5" descr="C:\Documents and Settings\Пользователь\Мои документы\Мои рисунки\всякое мамино\всякое мамино\0_86b0f_1a7b36ba_X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2857496"/>
            <a:ext cx="3309929" cy="2482446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2" name="Picture 3" descr="C:\Users\Администратор\Pictures\0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42" y="2786058"/>
            <a:ext cx="2928958" cy="2719747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Documents and Settings\Пользователь\Мои документы\Мои рисунки\всякое мамино\всякое мамино\6787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786058"/>
            <a:ext cx="2714612" cy="2571768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5" name="Прямоугольник 34"/>
          <p:cNvSpPr/>
          <p:nvPr/>
        </p:nvSpPr>
        <p:spPr>
          <a:xfrm>
            <a:off x="7000892" y="5715016"/>
            <a:ext cx="20251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5 лепестков</a:t>
            </a:r>
          </a:p>
        </p:txBody>
      </p:sp>
    </p:spTree>
    <p:extLst>
      <p:ext uri="{BB962C8B-B14F-4D97-AF65-F5344CB8AC3E}">
        <p14:creationId xmlns="" xmlns:p14="http://schemas.microsoft.com/office/powerpoint/2010/main" val="265127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0D7D2A"/>
                </a:solidFill>
              </a:rPr>
              <a:t>ЦВЕТЫ</a:t>
            </a:r>
            <a:r>
              <a:rPr lang="en-US" sz="6000" b="1" dirty="0" smtClean="0">
                <a:solidFill>
                  <a:srgbClr val="0D7D2A"/>
                </a:solidFill>
              </a:rPr>
              <a:t/>
            </a:r>
            <a:br>
              <a:rPr lang="en-US" sz="6000" b="1" dirty="0" smtClean="0">
                <a:solidFill>
                  <a:srgbClr val="0D7D2A"/>
                </a:solidFill>
              </a:rPr>
            </a:br>
            <a:endParaRPr lang="ru-RU" sz="6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624240"/>
            <a:ext cx="75243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0" indent="-914400">
              <a:buAutoNum type="arabicPlain" startAt="4"/>
            </a:pPr>
            <a:r>
              <a:rPr lang="en-US" sz="4800" b="1" i="1" dirty="0" smtClean="0">
                <a:solidFill>
                  <a:srgbClr val="FF0000"/>
                </a:solidFill>
              </a:rPr>
              <a:t>5    5     5    5    5   </a:t>
            </a:r>
            <a:r>
              <a:rPr lang="en-US" sz="4800" b="1" i="1" dirty="0" smtClean="0">
                <a:solidFill>
                  <a:srgbClr val="0D7D2A"/>
                </a:solidFill>
              </a:rPr>
              <a:t>5</a:t>
            </a:r>
            <a:r>
              <a:rPr lang="en-US" sz="4800" b="1" i="1" dirty="0" smtClean="0">
                <a:solidFill>
                  <a:srgbClr val="00B0F0"/>
                </a:solidFill>
              </a:rPr>
              <a:t> </a:t>
            </a:r>
            <a:r>
              <a:rPr lang="en-US" sz="4800" b="1" i="1" dirty="0" smtClean="0">
                <a:solidFill>
                  <a:srgbClr val="FF0000"/>
                </a:solidFill>
              </a:rPr>
              <a:t>  5  </a:t>
            </a:r>
          </a:p>
          <a:p>
            <a:pPr marL="914400" lvl="0" indent="-914400">
              <a:buAutoNum type="arabicPlain" startAt="4"/>
            </a:pPr>
            <a:r>
              <a:rPr lang="en-US" sz="4800" b="1" i="1" dirty="0" smtClean="0">
                <a:solidFill>
                  <a:srgbClr val="FF0000"/>
                </a:solidFill>
              </a:rPr>
              <a:t>5     6   23     38   40   40</a:t>
            </a:r>
          </a:p>
          <a:p>
            <a:pPr lvl="0"/>
            <a:endParaRPr lang="en-US" sz="4800" b="1" i="1" dirty="0">
              <a:solidFill>
                <a:srgbClr val="FF0000"/>
              </a:solidFill>
            </a:endParaRPr>
          </a:p>
          <a:p>
            <a:pPr lvl="0" algn="ctr"/>
            <a:r>
              <a:rPr lang="ru-RU" sz="4800" b="1" i="1" dirty="0" smtClean="0">
                <a:solidFill>
                  <a:srgbClr val="FF0000"/>
                </a:solidFill>
              </a:rPr>
              <a:t>Мода: 5</a:t>
            </a:r>
          </a:p>
          <a:p>
            <a:pPr lvl="0" algn="ctr"/>
            <a:r>
              <a:rPr lang="ru-RU" sz="4800" b="1" i="1" dirty="0" smtClean="0">
                <a:solidFill>
                  <a:srgbClr val="FF0000"/>
                </a:solidFill>
              </a:rPr>
              <a:t>  </a:t>
            </a:r>
            <a:r>
              <a:rPr lang="ru-RU" sz="4800" b="1" i="1" dirty="0" smtClean="0">
                <a:solidFill>
                  <a:srgbClr val="002060"/>
                </a:solidFill>
                <a:cs typeface="Arial" pitchFamily="34" charset="0"/>
              </a:rPr>
              <a:t>Размах: 40-4 =36  </a:t>
            </a:r>
            <a:r>
              <a:rPr lang="ru-RU" sz="4800" b="1" i="1" dirty="0" smtClean="0">
                <a:solidFill>
                  <a:srgbClr val="0D7D2A"/>
                </a:solidFill>
                <a:cs typeface="Arial" pitchFamily="34" charset="0"/>
              </a:rPr>
              <a:t>Медиана:5</a:t>
            </a:r>
          </a:p>
        </p:txBody>
      </p:sp>
      <p:pic>
        <p:nvPicPr>
          <p:cNvPr id="6" name="Picture 6" descr="C:\Users\USER\Desktop\0_8bb58_54b60a2_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054903">
            <a:off x="6377221" y="17772"/>
            <a:ext cx="3014363" cy="2190124"/>
          </a:xfrm>
          <a:prstGeom prst="rect">
            <a:avLst/>
          </a:prstGeom>
          <a:noFill/>
        </p:spPr>
      </p:pic>
      <p:pic>
        <p:nvPicPr>
          <p:cNvPr id="7" name="Picture 6" descr="C:\Users\USER\Desktop\0_8bb58_54b60a2_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054903">
            <a:off x="6529621" y="170172"/>
            <a:ext cx="3014363" cy="2190124"/>
          </a:xfrm>
          <a:prstGeom prst="rect">
            <a:avLst/>
          </a:prstGeom>
          <a:noFill/>
        </p:spPr>
      </p:pic>
      <p:pic>
        <p:nvPicPr>
          <p:cNvPr id="8" name="Picture 7" descr="C:\Users\USER\Desktop\73199052_3433000_30a7c649873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-595065"/>
            <a:ext cx="2491308" cy="2622660"/>
          </a:xfrm>
          <a:prstGeom prst="rect">
            <a:avLst/>
          </a:prstGeom>
          <a:noFill/>
        </p:spPr>
      </p:pic>
      <p:pic>
        <p:nvPicPr>
          <p:cNvPr id="9" name="Picture 4" descr="C:\Users\USER\Desktop\93f54a6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077072"/>
            <a:ext cx="1821768" cy="2429024"/>
          </a:xfrm>
          <a:prstGeom prst="rect">
            <a:avLst/>
          </a:prstGeom>
          <a:noFill/>
        </p:spPr>
      </p:pic>
      <p:pic>
        <p:nvPicPr>
          <p:cNvPr id="10" name="Picture 2" descr="C:\Users\USER\Desktop\0_890f2_58ddafa7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4429582"/>
            <a:ext cx="2339752" cy="2064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D7D2A"/>
                </a:solidFill>
              </a:rPr>
              <a:t>Деревья</a:t>
            </a:r>
            <a:endParaRPr lang="ru-RU" sz="6000" b="1" dirty="0">
              <a:solidFill>
                <a:srgbClr val="0D7D2A"/>
              </a:solidFill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928926" y="1214422"/>
            <a:ext cx="4357718" cy="6124754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слива— 60 лет;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ольха — 150 лет;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осина —  150 лет;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рябина —  300 лет;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туя —100 лет;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береза—300 лет;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груша—300 лет;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ель —500 лет;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сосна—600 лет;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липа —600 лет;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дуб — 1500 лет;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3074" name="Picture 2" descr="C:\Documents and Settings\Пользователь\Мои документы\Мои рисунки\всякое мамино\всякое мамино\66153_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3544" y="428605"/>
            <a:ext cx="1824368" cy="2428892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5" name="Picture 3" descr="C:\Documents and Settings\Пользователь\Мои документы\Мои рисунки\всякое мамино\всякое мамино\0a0722b12857a17d9732a0dca0ef6d8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14356"/>
            <a:ext cx="2810376" cy="5715016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6" name="Picture 4" descr="C:\Documents and Settings\Пользователь\Мои документы\Мои рисунки\всякое мамино\всякое мамино\730_komentato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79485" y="3068960"/>
            <a:ext cx="2520309" cy="3360412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D7D2A"/>
                </a:solidFill>
              </a:rPr>
              <a:t>Деревья</a:t>
            </a:r>
            <a:endParaRPr lang="ru-RU" sz="6000" b="1" dirty="0">
              <a:solidFill>
                <a:srgbClr val="0D7D2A"/>
              </a:solidFill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14282" y="1071546"/>
            <a:ext cx="8929718" cy="4893647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4800" b="1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60 100 150 </a:t>
            </a:r>
            <a:r>
              <a:rPr kumimoji="0" lang="ru-RU" sz="48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150  </a:t>
            </a:r>
            <a:r>
              <a:rPr lang="ru-RU" sz="4800" b="1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3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00 </a:t>
            </a:r>
            <a:r>
              <a:rPr kumimoji="0" lang="ru-RU" sz="48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D7D2A"/>
                </a:solidFill>
                <a:effectLst/>
                <a:ea typeface="Times New Roman" pitchFamily="18" charset="0"/>
                <a:cs typeface="Arial" pitchFamily="34" charset="0"/>
              </a:rPr>
              <a:t>300 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rgbClr val="0D7D2A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4800" b="1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300 500  600  600  1500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4800" b="1" dirty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М</a:t>
            </a:r>
            <a:r>
              <a:rPr lang="ru-RU" sz="4800" b="1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ода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Arial" pitchFamily="34" charset="0"/>
              </a:rPr>
              <a:t> :</a:t>
            </a:r>
            <a:r>
              <a:rPr kumimoji="0" lang="ru-RU" sz="48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Arial" pitchFamily="34" charset="0"/>
              </a:rPr>
              <a:t> 300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4800" b="1" baseline="0" dirty="0" smtClean="0">
                <a:solidFill>
                  <a:srgbClr val="002060"/>
                </a:solidFill>
                <a:cs typeface="Arial" pitchFamily="34" charset="0"/>
              </a:rPr>
              <a:t>Размах:</a:t>
            </a:r>
            <a:r>
              <a:rPr lang="ru-RU" sz="4800" b="1" dirty="0" smtClean="0">
                <a:solidFill>
                  <a:srgbClr val="002060"/>
                </a:solidFill>
                <a:cs typeface="Arial" pitchFamily="34" charset="0"/>
              </a:rPr>
              <a:t> 1500-60= 1440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D7D2A"/>
                </a:solidFill>
                <a:effectLst/>
                <a:cs typeface="Arial" pitchFamily="34" charset="0"/>
              </a:rPr>
              <a:t>Медиана: 300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0D7D2A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26626" name="Picture 2" descr="C:\Documents and Settings\Пользователь\Мои документы\Мои рисунки\всякое мамино\всякое мамино\Picea_jezoens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51565" y="1857364"/>
            <a:ext cx="2892435" cy="5000636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C:\Documents and Settings\Пользователь\Мои документы\Мои рисунки\всякое мамино\всякое мамино\tradeboard9TGOBD_im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82046">
            <a:off x="5906299" y="-14613"/>
            <a:ext cx="2696418" cy="1520625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B0F0"/>
                </a:solidFill>
              </a:rPr>
              <a:t>Рыбы</a:t>
            </a:r>
            <a:endParaRPr lang="ru-RU" sz="6000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885828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Рыбы	             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ru-RU" b="1" dirty="0" smtClean="0">
                <a:solidFill>
                  <a:srgbClr val="FF0000"/>
                </a:solidFill>
              </a:rPr>
              <a:t>Длина(м)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              </a:t>
            </a:r>
            <a:r>
              <a:rPr lang="ru-RU" b="1" dirty="0" smtClean="0">
                <a:solidFill>
                  <a:srgbClr val="FF0000"/>
                </a:solidFill>
              </a:rPr>
              <a:t>Масса(кг)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Лосось речной	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          1,6			46,5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Угорь			1,5			5,8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Щука				1,8			40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Карп				1,2			32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Карась  			0,5			5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Окунь			0,6			5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Судак			1,3			16,5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27654" name="Picture 6" descr="C:\Documents and Settings\Пользователь\Мои документы\Мои рисунки\всякое мамино\всякое мамино\1279449996_esox_lucius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4714884"/>
            <a:ext cx="2581973" cy="1952617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7652" name="Picture 4" descr="C:\Documents and Settings\Пользователь\Мои документы\Мои рисунки\всякое мамино\всякое мамино\9686a8dcbb4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827993">
            <a:off x="6799978" y="2959864"/>
            <a:ext cx="3005137" cy="1576387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B0F0"/>
                </a:solidFill>
              </a:rPr>
              <a:t>Рыбы</a:t>
            </a:r>
            <a:endParaRPr lang="ru-RU" sz="6000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8858280" cy="452596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0,5  0,6 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sz="4800" b="1" dirty="0" smtClean="0">
                <a:solidFill>
                  <a:srgbClr val="FF0000"/>
                </a:solidFill>
              </a:rPr>
              <a:t>1,2  </a:t>
            </a:r>
            <a:r>
              <a:rPr lang="ru-RU" sz="4800" b="1" dirty="0" smtClean="0">
                <a:solidFill>
                  <a:srgbClr val="0D7D2A"/>
                </a:solidFill>
              </a:rPr>
              <a:t>1,3</a:t>
            </a:r>
            <a:r>
              <a:rPr lang="ru-RU" sz="4800" b="1" dirty="0" smtClean="0">
                <a:solidFill>
                  <a:srgbClr val="FF0000"/>
                </a:solidFill>
              </a:rPr>
              <a:t>  1,5  1,6  1,8</a:t>
            </a:r>
          </a:p>
          <a:p>
            <a:pPr lvl="0">
              <a:buNone/>
            </a:pPr>
            <a:r>
              <a:rPr lang="ru-RU" sz="4800" b="1" i="1" dirty="0" smtClean="0">
                <a:solidFill>
                  <a:srgbClr val="FF0000"/>
                </a:solidFill>
              </a:rPr>
              <a:t>Мода- нет. </a:t>
            </a:r>
            <a:r>
              <a:rPr lang="ru-RU" sz="4800" b="1" i="1" dirty="0" smtClean="0">
                <a:solidFill>
                  <a:srgbClr val="002060"/>
                </a:solidFill>
                <a:cs typeface="Arial" pitchFamily="34" charset="0"/>
              </a:rPr>
              <a:t>Размах: 1,8-0,5=1,3  </a:t>
            </a:r>
            <a:r>
              <a:rPr lang="ru-RU" sz="4800" b="1" i="1" dirty="0" smtClean="0">
                <a:solidFill>
                  <a:srgbClr val="0D7D2A"/>
                </a:solidFill>
                <a:cs typeface="Arial" pitchFamily="34" charset="0"/>
              </a:rPr>
              <a:t>Медиана: 1,3</a:t>
            </a:r>
          </a:p>
          <a:p>
            <a:pPr lvl="0">
              <a:buNone/>
            </a:pPr>
            <a:endParaRPr lang="ru-RU" sz="4800" b="1" dirty="0" smtClean="0">
              <a:solidFill>
                <a:srgbClr val="0D7D2A"/>
              </a:solidFill>
            </a:endParaRPr>
          </a:p>
          <a:p>
            <a:pPr marL="914400" indent="-914400" algn="ctr">
              <a:buAutoNum type="arabicPlain" startAt="5"/>
            </a:pPr>
            <a:r>
              <a:rPr lang="ru-RU" sz="4800" b="1" dirty="0" smtClean="0">
                <a:solidFill>
                  <a:srgbClr val="7030A0"/>
                </a:solidFill>
              </a:rPr>
              <a:t>5   5,8   </a:t>
            </a:r>
            <a:r>
              <a:rPr lang="ru-RU" sz="4800" b="1" dirty="0" smtClean="0">
                <a:solidFill>
                  <a:srgbClr val="0D7D2A"/>
                </a:solidFill>
              </a:rPr>
              <a:t>16,5  </a:t>
            </a:r>
            <a:r>
              <a:rPr lang="ru-RU" sz="4800" b="1" dirty="0" smtClean="0">
                <a:solidFill>
                  <a:srgbClr val="7030A0"/>
                </a:solidFill>
              </a:rPr>
              <a:t> 32   40   46,5 </a:t>
            </a:r>
          </a:p>
          <a:p>
            <a:pPr marL="914400" indent="-914400" algn="ctr">
              <a:buNone/>
            </a:pPr>
            <a:r>
              <a:rPr lang="ru-RU" sz="4800" b="1" i="1" dirty="0" smtClean="0">
                <a:solidFill>
                  <a:srgbClr val="FF0000"/>
                </a:solidFill>
              </a:rPr>
              <a:t>Мода:5 </a:t>
            </a:r>
            <a:r>
              <a:rPr lang="ru-RU" sz="4800" b="1" i="1" dirty="0" smtClean="0">
                <a:solidFill>
                  <a:srgbClr val="7030A0"/>
                </a:solidFill>
              </a:rPr>
              <a:t> </a:t>
            </a:r>
            <a:r>
              <a:rPr lang="ru-RU" sz="4800" b="1" i="1" dirty="0" smtClean="0">
                <a:solidFill>
                  <a:srgbClr val="002060"/>
                </a:solidFill>
              </a:rPr>
              <a:t>Размах: 46,5-5=41,5</a:t>
            </a:r>
          </a:p>
          <a:p>
            <a:pPr marL="914400" indent="-914400" algn="ctr">
              <a:buNone/>
            </a:pPr>
            <a:r>
              <a:rPr lang="ru-RU" sz="4800" b="1" i="1" dirty="0" smtClean="0">
                <a:solidFill>
                  <a:srgbClr val="0D7D2A"/>
                </a:solidFill>
              </a:rPr>
              <a:t>Медиана:16,5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5" name="Picture 2" descr="C:\Documents and Settings\Пользователь\Мои документы\Мои рисунки\всякое мамино\всякое мамино\38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285728"/>
            <a:ext cx="1963150" cy="1165221"/>
          </a:xfrm>
          <a:prstGeom prst="rect">
            <a:avLst/>
          </a:prstGeom>
          <a:noFill/>
        </p:spPr>
      </p:pic>
      <p:pic>
        <p:nvPicPr>
          <p:cNvPr id="4098" name="Picture 2" descr="C:\Documents and Settings\Пользователь\Мои документы\Мои рисунки\всякое мамино\всякое мамино\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0"/>
            <a:ext cx="2142969" cy="1295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9098" y="13729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D7D2A"/>
                </a:solidFill>
              </a:rPr>
              <a:t>Паук</a:t>
            </a:r>
            <a:r>
              <a:rPr lang="ru-RU" sz="6000" b="1" dirty="0">
                <a:solidFill>
                  <a:srgbClr val="0D7D2A"/>
                </a:solidFill>
              </a:rPr>
              <a:t>и</a:t>
            </a:r>
            <a:r>
              <a:rPr lang="ru-RU" sz="6000" b="1" dirty="0" smtClean="0">
                <a:solidFill>
                  <a:srgbClr val="0D7D2A"/>
                </a:solidFill>
              </a:rPr>
              <a:t> и насекомые</a:t>
            </a:r>
            <a:endParaRPr lang="ru-RU" sz="6000" b="1" dirty="0">
              <a:solidFill>
                <a:srgbClr val="0D7D2A"/>
              </a:solidFill>
            </a:endParaRPr>
          </a:p>
        </p:txBody>
      </p:sp>
      <p:pic>
        <p:nvPicPr>
          <p:cNvPr id="11266" name="Picture 2" descr="C:\Documents and Settings\Пользователь\Мои документы\Мои рисунки\всякое мамино\всякое мамино\зiзekte-зekirge-nb196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79351">
            <a:off x="6635384" y="1077242"/>
            <a:ext cx="2134912" cy="2476498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267" name="Picture 3" descr="C:\Documents and Settings\Пользователь\Мои документы\Мои рисунки\всякое мамино\всякое мамино\B_Fly1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86124"/>
            <a:ext cx="2110058" cy="1928826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4" name="Picture 2" descr="C:\Documents and Settings\Пользователь\Мои документы\Мои рисунки\всякое мамино\всякое мамино\cith_crawshayi_elbakjan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1048951"/>
            <a:ext cx="2652190" cy="2214578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5" name="Picture 3" descr="C:\Documents and Settings\Пользователь\Мои документы\Мои рисунки\всякое мамино\всякое мамино\oryzaephilus-surinamensi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338214">
            <a:off x="7049306" y="4102408"/>
            <a:ext cx="1696776" cy="2651212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6" name="Picture 4" descr="C:\Documents and Settings\Пользователь\Мои документы\Мои рисунки\всякое мамино\всякое мамино\37f69d4151_46974216_o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00166" y="4643446"/>
            <a:ext cx="2669740" cy="2000264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285720" y="5143512"/>
            <a:ext cx="1378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6 лапок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65577" y="741821"/>
            <a:ext cx="1378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8 лапок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3077" name="Picture 5" descr="C:\Documents and Settings\Пользователь\Мои документы\Мои рисунки\всякое мамино\всякое мамино\stomoxys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3820465">
            <a:off x="4219407" y="4524862"/>
            <a:ext cx="2667018" cy="2000264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9" name="Picture 7" descr="C:\Documents and Settings\Пользователь\Мои документы\Мои рисунки\всякое мамино\всякое мамино\marienkaefer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78" y="1285860"/>
            <a:ext cx="2738440" cy="2738440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2" name="Прямоугольник 21"/>
          <p:cNvSpPr/>
          <p:nvPr/>
        </p:nvSpPr>
        <p:spPr>
          <a:xfrm>
            <a:off x="5355932" y="3863362"/>
            <a:ext cx="1378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6 лапок</a:t>
            </a:r>
            <a:endParaRPr lang="ru-RU" sz="28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714612" y="1285860"/>
            <a:ext cx="1378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6 лапок</a:t>
            </a:r>
            <a:endParaRPr lang="ru-RU" sz="28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786368" y="774215"/>
            <a:ext cx="1378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6 лапок</a:t>
            </a:r>
            <a:endParaRPr lang="ru-RU" sz="28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208242" y="3473220"/>
            <a:ext cx="1378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6 лапок</a:t>
            </a:r>
            <a:endParaRPr lang="ru-RU" sz="28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786050" y="4143380"/>
            <a:ext cx="1378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6 лапок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4400" b="1" cap="none" dirty="0" smtClean="0">
                <a:solidFill>
                  <a:srgbClr val="0D7D2A"/>
                </a:solidFill>
              </a:rPr>
              <a:t>ЦЕЛЬ ПРОЕКТА: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fontScale="92500" lnSpcReduction="1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Познакомиться с понятиями:  </a:t>
            </a:r>
            <a:r>
              <a:rPr lang="ru-RU" sz="4000" b="1" dirty="0" smtClean="0">
                <a:solidFill>
                  <a:srgbClr val="C00000"/>
                </a:solidFill>
              </a:rPr>
              <a:t>«математическая статистика», «мода», </a:t>
            </a:r>
            <a:r>
              <a:rPr lang="ru-RU" sz="4000" b="1" dirty="0" smtClean="0">
                <a:solidFill>
                  <a:srgbClr val="FF0000"/>
                </a:solidFill>
              </a:rPr>
              <a:t>«статистика», </a:t>
            </a:r>
          </a:p>
          <a:p>
            <a:pPr>
              <a:buFont typeface="Wingdings" pitchFamily="2" charset="2"/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   «размах» </a:t>
            </a:r>
          </a:p>
          <a:p>
            <a:pPr>
              <a:buFont typeface="Wingdings" pitchFamily="2" charset="2"/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   </a:t>
            </a:r>
            <a:r>
              <a:rPr lang="ru-RU" sz="4000" b="1" dirty="0" smtClean="0">
                <a:solidFill>
                  <a:srgbClr val="C00000"/>
                </a:solidFill>
              </a:rPr>
              <a:t>«медиана»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Собрать и обобщить статистические данные о растениях и животных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143000"/>
          </a:xfrm>
        </p:spPr>
        <p:txBody>
          <a:bodyPr>
            <a:noAutofit/>
          </a:bodyPr>
          <a:lstStyle/>
          <a:p>
            <a:r>
              <a:rPr lang="ru-RU" sz="6000" b="1" smtClean="0">
                <a:solidFill>
                  <a:srgbClr val="0D7D2A"/>
                </a:solidFill>
              </a:rPr>
              <a:t>Пауки </a:t>
            </a:r>
            <a:r>
              <a:rPr lang="ru-RU" sz="6000" b="1" dirty="0" smtClean="0">
                <a:solidFill>
                  <a:srgbClr val="0D7D2A"/>
                </a:solidFill>
              </a:rPr>
              <a:t>и насекомые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8      6      6      </a:t>
            </a:r>
            <a:r>
              <a:rPr lang="ru-RU" sz="4800" b="1" dirty="0" smtClean="0">
                <a:solidFill>
                  <a:srgbClr val="0D7D2A"/>
                </a:solidFill>
              </a:rPr>
              <a:t>6 </a:t>
            </a:r>
            <a:r>
              <a:rPr lang="ru-RU" sz="4800" b="1" dirty="0" smtClean="0">
                <a:solidFill>
                  <a:srgbClr val="7030A0"/>
                </a:solidFill>
              </a:rPr>
              <a:t> </a:t>
            </a:r>
            <a:r>
              <a:rPr lang="ru-RU" sz="4800" b="1" dirty="0" smtClean="0">
                <a:solidFill>
                  <a:srgbClr val="C00000"/>
                </a:solidFill>
              </a:rPr>
              <a:t>    6       6       6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2500306"/>
            <a:ext cx="735811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6000" b="1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Мода: 6</a:t>
            </a:r>
            <a:endParaRPr lang="ru-RU" sz="6000" b="1" dirty="0" smtClean="0">
              <a:solidFill>
                <a:srgbClr val="C00000"/>
              </a:solidFill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6000" b="1" dirty="0" smtClean="0">
                <a:solidFill>
                  <a:srgbClr val="002060"/>
                </a:solidFill>
                <a:cs typeface="Arial" pitchFamily="34" charset="0"/>
              </a:rPr>
              <a:t>Размах: 8-6= 2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6000" b="1" dirty="0" smtClean="0">
                <a:solidFill>
                  <a:srgbClr val="0D7D2A"/>
                </a:solidFill>
                <a:cs typeface="Arial" pitchFamily="34" charset="0"/>
              </a:rPr>
              <a:t>Медиана: 6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357290" y="428604"/>
            <a:ext cx="6907661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Picture 6" descr="C:\Users\USER\Desktop\flowers_531-cro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854062"/>
            <a:ext cx="4418700" cy="3312368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000" b="1" cap="none" dirty="0" smtClean="0">
                <a:solidFill>
                  <a:srgbClr val="0D7D2A"/>
                </a:solidFill>
              </a:rPr>
              <a:t>ОЖИДАЕМЫЕ РЕЗУЛЬТАТЫ: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Повышение интереса:</a:t>
            </a:r>
          </a:p>
          <a:p>
            <a:pPr algn="ctr">
              <a:buFont typeface="Wingdings" pitchFamily="2" charset="2"/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    - к математике</a:t>
            </a:r>
          </a:p>
          <a:p>
            <a:pPr algn="ctr">
              <a:buFont typeface="Wingdings" pitchFamily="2" charset="2"/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    - к биологии</a:t>
            </a:r>
          </a:p>
          <a:p>
            <a:pPr algn="ctr">
              <a:buFont typeface="Wingdings" pitchFamily="2" charset="2"/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     - к  природе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6000" b="1" cap="none" dirty="0" smtClean="0">
                <a:solidFill>
                  <a:srgbClr val="0D7D2A"/>
                </a:solidFill>
              </a:rPr>
              <a:t>АКТУАЛЬНОСТЬ ПРОЕКТА</a:t>
            </a:r>
          </a:p>
        </p:txBody>
      </p:sp>
      <p:sp>
        <p:nvSpPr>
          <p:cNvPr id="11267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Состоит в том, </a:t>
            </a:r>
          </a:p>
          <a:p>
            <a:pPr algn="ctr">
              <a:buFont typeface="Wingdings" pitchFamily="2" charset="2"/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  чтобы с помощью математической статистики показать некоторые закономерности в животном и растительном мире.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4400" b="1" cap="none" dirty="0" smtClean="0">
                <a:solidFill>
                  <a:srgbClr val="0D7D2A"/>
                </a:solidFill>
              </a:rPr>
              <a:t>ЗАДАЧИ ПРОЕКТА: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274320" indent="-274320" algn="ctr" fontAlgn="auto">
              <a:spcAft>
                <a:spcPts val="0"/>
              </a:spcAft>
              <a:buNone/>
              <a:defRPr/>
            </a:pPr>
            <a:r>
              <a:rPr lang="en-US" sz="4000" b="1" dirty="0" smtClean="0">
                <a:solidFill>
                  <a:srgbClr val="FF0000"/>
                </a:solidFill>
              </a:rPr>
              <a:t>1</a:t>
            </a:r>
            <a:r>
              <a:rPr lang="ru-RU" sz="4000" b="1" dirty="0" smtClean="0">
                <a:solidFill>
                  <a:srgbClr val="FF0000"/>
                </a:solidFill>
              </a:rPr>
              <a:t>.Формирование новых учебных умений по самостоятельному добыванию и осмыслению знаний широкого круга.</a:t>
            </a:r>
          </a:p>
          <a:p>
            <a:pPr marL="274320" indent="-274320" algn="ctr" fontAlgn="auto">
              <a:spcAft>
                <a:spcPts val="0"/>
              </a:spcAft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2.Овладение методикой исследования.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0D7D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Статистика</a:t>
            </a:r>
            <a:endParaRPr lang="ru-RU" sz="6600" dirty="0">
              <a:solidFill>
                <a:srgbClr val="0D7D2A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это наука, изучающая,   обрабатывающая и анализирующая количественные  данные о самых разнообразных массовых явлениях в жизни. </a:t>
            </a:r>
            <a:endParaRPr lang="ru-RU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D7D2A"/>
                </a:solidFill>
              </a:rPr>
              <a:t>Математическая статистика</a:t>
            </a:r>
            <a:endParaRPr lang="ru-RU" sz="5400" b="1" dirty="0">
              <a:solidFill>
                <a:srgbClr val="0D7D2A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714488"/>
            <a:ext cx="821533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Наука</a:t>
            </a:r>
            <a:r>
              <a:rPr lang="ru-RU" sz="4800" b="1" dirty="0" smtClean="0">
                <a:solidFill>
                  <a:srgbClr val="FF0000"/>
                </a:solidFill>
              </a:rPr>
              <a:t> о математических методах систематизации  и использования статистических данных для научных и практических выводов.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0D7D2A"/>
                </a:solidFill>
              </a:rPr>
              <a:t>Мода - </a:t>
            </a:r>
            <a:endParaRPr lang="ru-RU" sz="6000" b="1" dirty="0">
              <a:solidFill>
                <a:srgbClr val="0D7D2A"/>
              </a:solidFill>
            </a:endParaRPr>
          </a:p>
        </p:txBody>
      </p:sp>
      <p:sp>
        <p:nvSpPr>
          <p:cNvPr id="21507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Значение во множестве наблюдений, которое встречается наиболее часто</a:t>
            </a:r>
          </a:p>
        </p:txBody>
      </p:sp>
      <p:pic>
        <p:nvPicPr>
          <p:cNvPr id="1025" name="Picture 1" descr="C:\Documents and Settings\Пользователь\Мои документы\Мои рисунки\всякое мамино\всякое мамино\B_Fly0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3143248"/>
            <a:ext cx="3357586" cy="335758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0D7D2A"/>
                </a:solidFill>
              </a:rPr>
              <a:t>Размах - </a:t>
            </a:r>
            <a:endParaRPr lang="ru-RU" sz="5400" b="1" dirty="0">
              <a:solidFill>
                <a:srgbClr val="0D7D2A"/>
              </a:solidFill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Разность между наибольшими и наименьшими значениями результатов наблюдений</a:t>
            </a:r>
          </a:p>
        </p:txBody>
      </p:sp>
      <p:pic>
        <p:nvPicPr>
          <p:cNvPr id="4" name="Picture 1" descr="C:\Documents and Settings\Пользователь\Мои документы\Мои рисунки\всякое мамино\всякое мамино\B_Fly0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3143248"/>
            <a:ext cx="3357586" cy="335758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бочк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бабочки</Template>
  <TotalTime>742</TotalTime>
  <Words>370</Words>
  <Application>Microsoft Office PowerPoint</Application>
  <PresentationFormat>Экран (4:3)</PresentationFormat>
  <Paragraphs>107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бабочки</vt:lpstr>
      <vt:lpstr>Статистика  в биологии</vt:lpstr>
      <vt:lpstr>ЦЕЛЬ ПРОЕКТА:</vt:lpstr>
      <vt:lpstr>ОЖИДАЕМЫЕ РЕЗУЛЬТАТЫ:</vt:lpstr>
      <vt:lpstr>АКТУАЛЬНОСТЬ ПРОЕКТА</vt:lpstr>
      <vt:lpstr>ЗАДАЧИ ПРОЕКТА:</vt:lpstr>
      <vt:lpstr>Статистика</vt:lpstr>
      <vt:lpstr>Математическая статистика</vt:lpstr>
      <vt:lpstr>Мода - </vt:lpstr>
      <vt:lpstr>Размах - </vt:lpstr>
      <vt:lpstr>Медиана- </vt:lpstr>
      <vt:lpstr>ЦВЕТЫ</vt:lpstr>
      <vt:lpstr>Слайд 12</vt:lpstr>
      <vt:lpstr>Слайд 13</vt:lpstr>
      <vt:lpstr>ЦВЕТЫ </vt:lpstr>
      <vt:lpstr>Деревья</vt:lpstr>
      <vt:lpstr>Деревья</vt:lpstr>
      <vt:lpstr>Рыбы</vt:lpstr>
      <vt:lpstr>Рыбы</vt:lpstr>
      <vt:lpstr>Пауки и насекомые</vt:lpstr>
      <vt:lpstr>Пауки и насекомые</vt:lpstr>
      <vt:lpstr>Слайд 21</vt:lpstr>
    </vt:vector>
  </TitlesOfParts>
  <Company>User, 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76</cp:revision>
  <dcterms:created xsi:type="dcterms:W3CDTF">2014-02-23T14:04:52Z</dcterms:created>
  <dcterms:modified xsi:type="dcterms:W3CDTF">2015-05-31T16:54:56Z</dcterms:modified>
</cp:coreProperties>
</file>