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1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5620"/>
    <p:restoredTop sz="94660"/>
  </p:normalViewPr>
  <p:slideViewPr>
    <p:cSldViewPr>
      <p:cViewPr>
        <p:scale>
          <a:sx n="75" d="100"/>
          <a:sy n="75" d="100"/>
        </p:scale>
        <p:origin x="-100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" name="Rectangle 10"/>
          <p:cNvSpPr>
            <a:spLocks noChangeArrowheads="1"/>
          </p:cNvSpPr>
          <p:nvPr/>
        </p:nvSpPr>
        <p:spPr bwMode="gray">
          <a:xfrm>
            <a:off x="1588" y="3803650"/>
            <a:ext cx="9142412" cy="130175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</a:schemeClr>
              </a:gs>
            </a:gsLst>
            <a:lin ang="540000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3090" name="Object 18"/>
          <p:cNvGraphicFramePr>
            <a:graphicFrameLocks noChangeAspect="1"/>
          </p:cNvGraphicFramePr>
          <p:nvPr/>
        </p:nvGraphicFramePr>
        <p:xfrm>
          <a:off x="0" y="0"/>
          <a:ext cx="9144000" cy="2622550"/>
        </p:xfrm>
        <a:graphic>
          <a:graphicData uri="http://schemas.openxmlformats.org/presentationml/2006/ole">
            <p:oleObj spid="_x0000_s3074" name="Image" r:id="rId3" imgW="13003175" imgH="4571429" progId="">
              <p:embed/>
            </p:oleObj>
          </a:graphicData>
        </a:graphic>
      </p:graphicFrame>
      <p:sp>
        <p:nvSpPr>
          <p:cNvPr id="3091" name="Rectangle 19"/>
          <p:cNvSpPr>
            <a:spLocks noChangeArrowheads="1"/>
          </p:cNvSpPr>
          <p:nvPr/>
        </p:nvSpPr>
        <p:spPr bwMode="gray">
          <a:xfrm>
            <a:off x="0" y="2678113"/>
            <a:ext cx="9144000" cy="1071562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477000"/>
            <a:ext cx="2133600" cy="244475"/>
          </a:xfrm>
        </p:spPr>
        <p:txBody>
          <a:bodyPr/>
          <a:lstStyle>
            <a:lvl1pPr>
              <a:defRPr sz="1200"/>
            </a:lvl1pPr>
          </a:lstStyle>
          <a:p>
            <a:fld id="{6081B777-5978-4894-BCD1-E16A50A1EDD3}" type="datetimeFigureOut">
              <a:rPr lang="ru-RU" smtClean="0"/>
              <a:pPr/>
              <a:t>24.01.2013</a:t>
            </a:fld>
            <a:endParaRPr 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477000"/>
            <a:ext cx="2895600" cy="244475"/>
          </a:xfrm>
        </p:spPr>
        <p:txBody>
          <a:bodyPr/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477000"/>
            <a:ext cx="2133600" cy="244475"/>
          </a:xfrm>
        </p:spPr>
        <p:txBody>
          <a:bodyPr/>
          <a:lstStyle>
            <a:lvl1pPr>
              <a:defRPr sz="1200"/>
            </a:lvl1pPr>
          </a:lstStyle>
          <a:p>
            <a:fld id="{7EB3B0FB-498A-4DA8-BF7D-3445E53E659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4114800" y="5838825"/>
            <a:ext cx="1079500" cy="633413"/>
            <a:chOff x="2680" y="3678"/>
            <a:chExt cx="680" cy="399"/>
          </a:xfrm>
        </p:grpSpPr>
        <p:sp>
          <p:nvSpPr>
            <p:cNvPr id="3086" name="Text Box 14"/>
            <p:cNvSpPr txBox="1">
              <a:spLocks noChangeArrowheads="1"/>
            </p:cNvSpPr>
            <p:nvPr/>
          </p:nvSpPr>
          <p:spPr bwMode="gray">
            <a:xfrm>
              <a:off x="2680" y="3789"/>
              <a:ext cx="68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ru-RU" sz="2400" b="1"/>
            </a:p>
          </p:txBody>
        </p:sp>
        <p:sp>
          <p:nvSpPr>
            <p:cNvPr id="3087" name="AutoShape 15"/>
            <p:cNvSpPr>
              <a:spLocks noChangeArrowheads="1"/>
            </p:cNvSpPr>
            <p:nvPr/>
          </p:nvSpPr>
          <p:spPr bwMode="gray">
            <a:xfrm rot="5400000">
              <a:off x="2928" y="3493"/>
              <a:ext cx="172" cy="542"/>
            </a:xfrm>
            <a:prstGeom prst="moon">
              <a:avLst>
                <a:gd name="adj" fmla="val 21208"/>
              </a:avLst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083" name="AutoShape 11"/>
          <p:cNvSpPr>
            <a:spLocks noChangeArrowheads="1"/>
          </p:cNvSpPr>
          <p:nvPr/>
        </p:nvSpPr>
        <p:spPr bwMode="gray">
          <a:xfrm>
            <a:off x="685800" y="3429000"/>
            <a:ext cx="7620000" cy="685800"/>
          </a:xfrm>
          <a:prstGeom prst="roundRect">
            <a:avLst>
              <a:gd name="adj" fmla="val 38449"/>
            </a:avLst>
          </a:prstGeom>
          <a:solidFill>
            <a:schemeClr val="bg1"/>
          </a:solidFill>
          <a:ln w="381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914400" y="2895600"/>
            <a:ext cx="7304088" cy="3810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762000" y="3432175"/>
            <a:ext cx="7620000" cy="682625"/>
          </a:xfrm>
        </p:spPr>
        <p:txBody>
          <a:bodyPr/>
          <a:lstStyle>
            <a:lvl1pPr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81B777-5978-4894-BCD1-E16A50A1EDD3}" type="datetimeFigureOut">
              <a:rPr lang="ru-RU" smtClean="0"/>
              <a:pPr/>
              <a:t>24.01.2013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B3B0FB-498A-4DA8-BF7D-3445E53E65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74650"/>
            <a:ext cx="2057400" cy="59499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74650"/>
            <a:ext cx="6019800" cy="59499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81B777-5978-4894-BCD1-E16A50A1EDD3}" type="datetimeFigureOut">
              <a:rPr lang="ru-RU" smtClean="0"/>
              <a:pPr/>
              <a:t>24.01.2013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B3B0FB-498A-4DA8-BF7D-3445E53E65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74650"/>
            <a:ext cx="7010400" cy="563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19200"/>
            <a:ext cx="8229600" cy="5105400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6081B777-5978-4894-BCD1-E16A50A1EDD3}" type="datetimeFigureOut">
              <a:rPr lang="ru-RU" smtClean="0"/>
              <a:pPr/>
              <a:t>24.01.2013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7EB3B0FB-498A-4DA8-BF7D-3445E53E65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81B777-5978-4894-BCD1-E16A50A1EDD3}" type="datetimeFigureOut">
              <a:rPr lang="ru-RU" smtClean="0"/>
              <a:pPr/>
              <a:t>24.01.2013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B3B0FB-498A-4DA8-BF7D-3445E53E65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81B777-5978-4894-BCD1-E16A50A1EDD3}" type="datetimeFigureOut">
              <a:rPr lang="ru-RU" smtClean="0"/>
              <a:pPr/>
              <a:t>24.01.2013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B3B0FB-498A-4DA8-BF7D-3445E53E65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19200"/>
            <a:ext cx="40386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40386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81B777-5978-4894-BCD1-E16A50A1EDD3}" type="datetimeFigureOut">
              <a:rPr lang="ru-RU" smtClean="0"/>
              <a:pPr/>
              <a:t>24.01.2013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B3B0FB-498A-4DA8-BF7D-3445E53E65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81B777-5978-4894-BCD1-E16A50A1EDD3}" type="datetimeFigureOut">
              <a:rPr lang="ru-RU" smtClean="0"/>
              <a:pPr/>
              <a:t>24.01.2013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B3B0FB-498A-4DA8-BF7D-3445E53E65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81B777-5978-4894-BCD1-E16A50A1EDD3}" type="datetimeFigureOut">
              <a:rPr lang="ru-RU" smtClean="0"/>
              <a:pPr/>
              <a:t>24.01.2013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B3B0FB-498A-4DA8-BF7D-3445E53E65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81B777-5978-4894-BCD1-E16A50A1EDD3}" type="datetimeFigureOut">
              <a:rPr lang="ru-RU" smtClean="0"/>
              <a:pPr/>
              <a:t>24.01.2013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B3B0FB-498A-4DA8-BF7D-3445E53E65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81B777-5978-4894-BCD1-E16A50A1EDD3}" type="datetimeFigureOut">
              <a:rPr lang="ru-RU" smtClean="0"/>
              <a:pPr/>
              <a:t>24.01.2013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B3B0FB-498A-4DA8-BF7D-3445E53E65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81B777-5978-4894-BCD1-E16A50A1EDD3}" type="datetimeFigureOut">
              <a:rPr lang="ru-RU" smtClean="0"/>
              <a:pPr/>
              <a:t>24.01.2013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B3B0FB-498A-4DA8-BF7D-3445E53E65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" name="Rectangle 16"/>
          <p:cNvSpPr>
            <a:spLocks noChangeArrowheads="1"/>
          </p:cNvSpPr>
          <p:nvPr/>
        </p:nvSpPr>
        <p:spPr bwMode="gray">
          <a:xfrm>
            <a:off x="0" y="641350"/>
            <a:ext cx="9144000" cy="920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white">
          <a:xfrm>
            <a:off x="1588" y="766763"/>
            <a:ext cx="9142412" cy="1366837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</a:schemeClr>
              </a:gs>
            </a:gsLst>
            <a:lin ang="540000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1039" name="Object 15"/>
          <p:cNvGraphicFramePr>
            <a:graphicFrameLocks noChangeAspect="1"/>
          </p:cNvGraphicFramePr>
          <p:nvPr/>
        </p:nvGraphicFramePr>
        <p:xfrm>
          <a:off x="-11113" y="0"/>
          <a:ext cx="9155113" cy="609600"/>
        </p:xfrm>
        <a:graphic>
          <a:graphicData uri="http://schemas.openxmlformats.org/presentationml/2006/ole">
            <p:oleObj spid="_x0000_s2050" name="Image" r:id="rId15" imgW="13003175" imgH="4571429" progId="">
              <p:embed/>
            </p:oleObj>
          </a:graphicData>
        </a:graphic>
      </p:graphicFrame>
      <p:sp>
        <p:nvSpPr>
          <p:cNvPr id="1033" name="AutoShape 9"/>
          <p:cNvSpPr>
            <a:spLocks noChangeArrowheads="1"/>
          </p:cNvSpPr>
          <p:nvPr/>
        </p:nvSpPr>
        <p:spPr bwMode="gray">
          <a:xfrm>
            <a:off x="609600" y="344488"/>
            <a:ext cx="7366000" cy="644525"/>
          </a:xfrm>
          <a:prstGeom prst="roundRect">
            <a:avLst>
              <a:gd name="adj" fmla="val 41870"/>
            </a:avLst>
          </a:prstGeom>
          <a:gradFill rotWithShape="1">
            <a:gsLst>
              <a:gs pos="0">
                <a:schemeClr val="tx2">
                  <a:gamma/>
                  <a:shade val="46275"/>
                  <a:invGamma/>
                </a:schemeClr>
              </a:gs>
              <a:gs pos="100000">
                <a:schemeClr val="tx2"/>
              </a:gs>
            </a:gsLst>
            <a:lin ang="0" scaled="1"/>
          </a:gradFill>
          <a:ln w="38100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19200"/>
            <a:ext cx="82296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6081B777-5978-4894-BCD1-E16A50A1EDD3}" type="datetimeFigureOut">
              <a:rPr lang="ru-RU" smtClean="0"/>
              <a:pPr/>
              <a:t>24.01.2013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EB3B0FB-498A-4DA8-BF7D-3445E53E659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838200" y="374650"/>
            <a:ext cx="70104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1038" name="AutoShape 14"/>
          <p:cNvSpPr>
            <a:spLocks noChangeArrowheads="1"/>
          </p:cNvSpPr>
          <p:nvPr/>
        </p:nvSpPr>
        <p:spPr bwMode="gray">
          <a:xfrm rot="5400000">
            <a:off x="8447088" y="-185738"/>
            <a:ext cx="273050" cy="860425"/>
          </a:xfrm>
          <a:prstGeom prst="moon">
            <a:avLst>
              <a:gd name="adj" fmla="val 21208"/>
            </a:avLst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med">
    <p:strips dir="rd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3286124"/>
            <a:ext cx="7524776" cy="996957"/>
          </a:xfrm>
        </p:spPr>
        <p:txBody>
          <a:bodyPr/>
          <a:lstStyle/>
          <a:p>
            <a:r>
              <a:rPr lang="ru-RU" dirty="0" smtClean="0"/>
              <a:t>Сосальщики </a:t>
            </a:r>
            <a:br>
              <a:rPr lang="ru-RU" dirty="0" smtClean="0"/>
            </a:br>
            <a:r>
              <a:rPr lang="ru-RU" dirty="0" smtClean="0"/>
              <a:t>и </a:t>
            </a:r>
            <a:br>
              <a:rPr lang="ru-RU" dirty="0" smtClean="0"/>
            </a:br>
            <a:r>
              <a:rPr lang="ru-RU" dirty="0" smtClean="0"/>
              <a:t>ленточные черви</a:t>
            </a:r>
            <a:endParaRPr lang="ru-RU" dirty="0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§</a:t>
            </a:r>
            <a:r>
              <a:rPr lang="ru-RU" smtClean="0"/>
              <a:t>16 пересказ</a:t>
            </a:r>
            <a:endParaRPr lang="ru-RU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Подумай!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8037" t="4104" r="18037" b="13819"/>
          <a:stretch>
            <a:fillRect/>
          </a:stretch>
        </p:blipFill>
        <p:spPr bwMode="auto">
          <a:xfrm>
            <a:off x="1142976" y="1428736"/>
            <a:ext cx="6786610" cy="49014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Прямая со стрелкой 5"/>
          <p:cNvCxnSpPr/>
          <p:nvPr/>
        </p:nvCxnSpPr>
        <p:spPr>
          <a:xfrm rot="16200000" flipH="1">
            <a:off x="2428860" y="3000372"/>
            <a:ext cx="928694" cy="7858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5400000">
            <a:off x="3143240" y="3214686"/>
            <a:ext cx="1000132" cy="1428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>
            <a:off x="3250397" y="3178967"/>
            <a:ext cx="1428760" cy="6429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5400000">
            <a:off x="5179223" y="3464719"/>
            <a:ext cx="1071570" cy="7143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10800000">
            <a:off x="4929190" y="4714884"/>
            <a:ext cx="1071570" cy="35719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16200000" flipV="1">
            <a:off x="2071670" y="5214950"/>
            <a:ext cx="1071570" cy="2143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285984" y="2643182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3571868" y="2500306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4143372" y="2500306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000760" y="3000372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5929322" y="4929198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2571736" y="5786454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6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14282" y="2000240"/>
            <a:ext cx="4000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1. Косые мышечные волокна</a:t>
            </a:r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3500430" y="2000240"/>
            <a:ext cx="2285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2. Паренхима </a:t>
            </a:r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5143504" y="2000240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3. Кишка</a:t>
            </a:r>
            <a:endParaRPr lang="ru-RU" dirty="0"/>
          </a:p>
        </p:txBody>
      </p:sp>
      <p:sp>
        <p:nvSpPr>
          <p:cNvPr id="32" name="TextBox 31"/>
          <p:cNvSpPr txBox="1"/>
          <p:nvPr/>
        </p:nvSpPr>
        <p:spPr>
          <a:xfrm>
            <a:off x="6500826" y="2786058"/>
            <a:ext cx="1785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4. Ресничный эпителий</a:t>
            </a:r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6500826" y="4714884"/>
            <a:ext cx="18573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5. Продольные мышечные волокна</a:t>
            </a:r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3571868" y="6072206"/>
            <a:ext cx="27860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6. Кольцевые мышечные волокна</a:t>
            </a:r>
            <a:endParaRPr lang="ru-RU" dirty="0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74650"/>
            <a:ext cx="7019948" cy="982648"/>
          </a:xfrm>
        </p:spPr>
        <p:txBody>
          <a:bodyPr/>
          <a:lstStyle/>
          <a:p>
            <a:r>
              <a:rPr lang="ru-RU" dirty="0" smtClean="0"/>
              <a:t>Общая характеристика сосальщиков</a:t>
            </a:r>
            <a:endParaRPr lang="ru-RU" dirty="0"/>
          </a:p>
        </p:txBody>
      </p:sp>
      <p:pic>
        <p:nvPicPr>
          <p:cNvPr id="4" name="Содержимое 3" descr="39_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2976" y="1500174"/>
            <a:ext cx="6807200" cy="5105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374650"/>
            <a:ext cx="7358114" cy="911210"/>
          </a:xfrm>
        </p:spPr>
        <p:txBody>
          <a:bodyPr/>
          <a:lstStyle/>
          <a:p>
            <a:r>
              <a:rPr lang="ru-RU" dirty="0" smtClean="0"/>
              <a:t>Строение печеночного сосальщика</a:t>
            </a:r>
            <a:endParaRPr lang="ru-RU" dirty="0"/>
          </a:p>
        </p:txBody>
      </p:sp>
      <p:pic>
        <p:nvPicPr>
          <p:cNvPr id="6" name="Содержимое 5" descr="39_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1538" y="1428736"/>
            <a:ext cx="6929486" cy="50911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Жизненный цикл сосальщика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0486" t="27160" r="20486" b="31173"/>
          <a:stretch>
            <a:fillRect/>
          </a:stretch>
        </p:blipFill>
        <p:spPr bwMode="auto">
          <a:xfrm>
            <a:off x="928662" y="2214554"/>
            <a:ext cx="7376635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Ленточные черви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Представители этого таксона полностью утратили пищеварительную систему;</a:t>
            </a:r>
          </a:p>
          <a:p>
            <a:r>
              <a:rPr lang="ru-RU" dirty="0" smtClean="0"/>
              <a:t>Тело состоит из члеников;</a:t>
            </a:r>
          </a:p>
          <a:p>
            <a:r>
              <a:rPr lang="ru-RU" dirty="0" smtClean="0"/>
              <a:t>Сильно развита половая система.</a:t>
            </a:r>
            <a:endParaRPr lang="ru-RU" dirty="0"/>
          </a:p>
        </p:txBody>
      </p:sp>
      <p:pic>
        <p:nvPicPr>
          <p:cNvPr id="5" name="Picture 2" descr="C:\Users\sergey\Desktop\Ботаныъ\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4000504"/>
            <a:ext cx="3643338" cy="24077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Строение цепня</a:t>
            </a:r>
            <a:endParaRPr lang="ru-RU" dirty="0"/>
          </a:p>
        </p:txBody>
      </p:sp>
      <p:pic>
        <p:nvPicPr>
          <p:cNvPr id="4" name="Содержимое 3" descr="[BI7GI_4-02]_[IL_02]-k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120265"/>
            <a:ext cx="8229600" cy="3303270"/>
          </a:xfrm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Жизненный цикл цепня</a:t>
            </a:r>
            <a:endParaRPr lang="ru-RU" dirty="0"/>
          </a:p>
        </p:txBody>
      </p:sp>
      <p:pic>
        <p:nvPicPr>
          <p:cNvPr id="4" name="Содержимое 3" descr="B1774p171-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2009" y="2143116"/>
            <a:ext cx="7427516" cy="2808780"/>
          </a:xfrm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Подумай!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Назовите органы прикрепления сосальщиков;</a:t>
            </a:r>
          </a:p>
          <a:p>
            <a:r>
              <a:rPr lang="ru-RU" dirty="0" smtClean="0"/>
              <a:t>Назовите органы прикрепления ленточных червей;</a:t>
            </a:r>
          </a:p>
          <a:p>
            <a:r>
              <a:rPr lang="ru-RU" dirty="0" smtClean="0"/>
              <a:t>Назовите самую развитую систему паразитических червей;</a:t>
            </a:r>
          </a:p>
          <a:p>
            <a:r>
              <a:rPr lang="ru-RU" dirty="0" smtClean="0"/>
              <a:t>Почему паразитические черви не перевариваются хозяином?</a:t>
            </a:r>
          </a:p>
          <a:p>
            <a:r>
              <a:rPr lang="ru-RU" dirty="0" smtClean="0"/>
              <a:t>Кто является промежуточным хозяином печеночного сосальщика?</a:t>
            </a:r>
            <a:endParaRPr lang="ru-RU" dirty="0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Slogniy">
  <a:themeElements>
    <a:clrScheme name="cdb2004161gl 1">
      <a:dk1>
        <a:srgbClr val="0D1259"/>
      </a:dk1>
      <a:lt1>
        <a:srgbClr val="FFFFFF"/>
      </a:lt1>
      <a:dk2>
        <a:srgbClr val="0E4AA2"/>
      </a:dk2>
      <a:lt2>
        <a:srgbClr val="C0C0C0"/>
      </a:lt2>
      <a:accent1>
        <a:srgbClr val="3191D3"/>
      </a:accent1>
      <a:accent2>
        <a:srgbClr val="81CFEB"/>
      </a:accent2>
      <a:accent3>
        <a:srgbClr val="FFFFFF"/>
      </a:accent3>
      <a:accent4>
        <a:srgbClr val="090E4B"/>
      </a:accent4>
      <a:accent5>
        <a:srgbClr val="ADC7E6"/>
      </a:accent5>
      <a:accent6>
        <a:srgbClr val="74BBD5"/>
      </a:accent6>
      <a:hlink>
        <a:srgbClr val="6FB7B7"/>
      </a:hlink>
      <a:folHlink>
        <a:srgbClr val="DCCA42"/>
      </a:folHlink>
    </a:clrScheme>
    <a:fontScheme name="cdb2004161g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db2004161gl 1">
        <a:dk1>
          <a:srgbClr val="0D1259"/>
        </a:dk1>
        <a:lt1>
          <a:srgbClr val="FFFFFF"/>
        </a:lt1>
        <a:dk2>
          <a:srgbClr val="0E4AA2"/>
        </a:dk2>
        <a:lt2>
          <a:srgbClr val="C0C0C0"/>
        </a:lt2>
        <a:accent1>
          <a:srgbClr val="3191D3"/>
        </a:accent1>
        <a:accent2>
          <a:srgbClr val="81CFEB"/>
        </a:accent2>
        <a:accent3>
          <a:srgbClr val="FFFFFF"/>
        </a:accent3>
        <a:accent4>
          <a:srgbClr val="090E4B"/>
        </a:accent4>
        <a:accent5>
          <a:srgbClr val="ADC7E6"/>
        </a:accent5>
        <a:accent6>
          <a:srgbClr val="74BBD5"/>
        </a:accent6>
        <a:hlink>
          <a:srgbClr val="6FB7B7"/>
        </a:hlink>
        <a:folHlink>
          <a:srgbClr val="DCCA4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161gl 2">
        <a:dk1>
          <a:srgbClr val="542F81"/>
        </a:dk1>
        <a:lt1>
          <a:srgbClr val="FFFFFF"/>
        </a:lt1>
        <a:dk2>
          <a:srgbClr val="0E4AA2"/>
        </a:dk2>
        <a:lt2>
          <a:srgbClr val="C0C0C0"/>
        </a:lt2>
        <a:accent1>
          <a:srgbClr val="2B59D9"/>
        </a:accent1>
        <a:accent2>
          <a:srgbClr val="EFA441"/>
        </a:accent2>
        <a:accent3>
          <a:srgbClr val="FFFFFF"/>
        </a:accent3>
        <a:accent4>
          <a:srgbClr val="46276D"/>
        </a:accent4>
        <a:accent5>
          <a:srgbClr val="ACB5E9"/>
        </a:accent5>
        <a:accent6>
          <a:srgbClr val="D9943A"/>
        </a:accent6>
        <a:hlink>
          <a:srgbClr val="63C398"/>
        </a:hlink>
        <a:folHlink>
          <a:srgbClr val="AAC85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161gl 3">
        <a:dk1>
          <a:srgbClr val="0E3558"/>
        </a:dk1>
        <a:lt1>
          <a:srgbClr val="FFFFFF"/>
        </a:lt1>
        <a:dk2>
          <a:srgbClr val="006666"/>
        </a:dk2>
        <a:lt2>
          <a:srgbClr val="969696"/>
        </a:lt2>
        <a:accent1>
          <a:srgbClr val="E3BE05"/>
        </a:accent1>
        <a:accent2>
          <a:srgbClr val="4BC77A"/>
        </a:accent2>
        <a:accent3>
          <a:srgbClr val="FFFFFF"/>
        </a:accent3>
        <a:accent4>
          <a:srgbClr val="0A2C4A"/>
        </a:accent4>
        <a:accent5>
          <a:srgbClr val="EFDBAA"/>
        </a:accent5>
        <a:accent6>
          <a:srgbClr val="43B46E"/>
        </a:accent6>
        <a:hlink>
          <a:srgbClr val="CC3300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Алгоритм</Template>
  <TotalTime>332</TotalTime>
  <Words>107</Words>
  <Application>Microsoft Office PowerPoint</Application>
  <PresentationFormat>Экран (4:3)</PresentationFormat>
  <Paragraphs>31</Paragraphs>
  <Slides>10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Slogniy</vt:lpstr>
      <vt:lpstr>Image</vt:lpstr>
      <vt:lpstr>Сосальщики  и  ленточные черви</vt:lpstr>
      <vt:lpstr>Подумай!</vt:lpstr>
      <vt:lpstr>Общая характеристика сосальщиков</vt:lpstr>
      <vt:lpstr>Строение печеночного сосальщика</vt:lpstr>
      <vt:lpstr>Жизненный цикл сосальщика</vt:lpstr>
      <vt:lpstr>Ленточные черви</vt:lpstr>
      <vt:lpstr>Строение цепня</vt:lpstr>
      <vt:lpstr>Жизненный цикл цепня</vt:lpstr>
      <vt:lpstr>Подумай!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Сосальщики и ленточные черви</dc:title>
  <dc:creator>sergey</dc:creator>
  <cp:lastModifiedBy>Николай</cp:lastModifiedBy>
  <cp:revision>22</cp:revision>
  <dcterms:created xsi:type="dcterms:W3CDTF">2009-11-11T18:17:21Z</dcterms:created>
  <dcterms:modified xsi:type="dcterms:W3CDTF">2013-01-24T09:46:39Z</dcterms:modified>
</cp:coreProperties>
</file>