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61" r:id="rId5"/>
    <p:sldId id="299" r:id="rId6"/>
    <p:sldId id="290" r:id="rId7"/>
    <p:sldId id="301" r:id="rId8"/>
    <p:sldId id="302" r:id="rId9"/>
    <p:sldId id="305" r:id="rId10"/>
    <p:sldId id="306" r:id="rId11"/>
    <p:sldId id="307" r:id="rId12"/>
    <p:sldId id="308" r:id="rId13"/>
    <p:sldId id="309" r:id="rId14"/>
    <p:sldId id="311" r:id="rId15"/>
    <p:sldId id="313" r:id="rId16"/>
    <p:sldId id="293" r:id="rId17"/>
    <p:sldId id="259" r:id="rId18"/>
    <p:sldId id="263" r:id="rId19"/>
    <p:sldId id="260" r:id="rId20"/>
    <p:sldId id="264" r:id="rId21"/>
    <p:sldId id="266" r:id="rId22"/>
    <p:sldId id="265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275" r:id="rId32"/>
    <p:sldId id="276" r:id="rId33"/>
    <p:sldId id="277" r:id="rId34"/>
    <p:sldId id="278" r:id="rId35"/>
    <p:sldId id="279" r:id="rId36"/>
    <p:sldId id="280" r:id="rId37"/>
    <p:sldId id="281" r:id="rId38"/>
    <p:sldId id="282" r:id="rId39"/>
    <p:sldId id="283" r:id="rId40"/>
    <p:sldId id="284" r:id="rId41"/>
    <p:sldId id="285" r:id="rId42"/>
    <p:sldId id="286" r:id="rId43"/>
    <p:sldId id="316" r:id="rId44"/>
    <p:sldId id="287" r:id="rId45"/>
    <p:sldId id="288" r:id="rId4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7FE0EAE-49FE-4EC9-A4F9-9E31F2059BBC}" type="datetimeFigureOut">
              <a:rPr lang="ru-RU"/>
              <a:pPr>
                <a:defRPr/>
              </a:pPr>
              <a:t>09.01.2013</a:t>
            </a:fld>
            <a:endParaRPr lang="ru-RU" dirty="0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7DAE595-0238-4787-9C5C-933252DE13A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9DBB1-24A3-4ABE-AB85-C7CCD5DF9A69}" type="datetimeFigureOut">
              <a:rPr lang="ru-RU"/>
              <a:pPr>
                <a:defRPr/>
              </a:pPr>
              <a:t>09.01.2013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D45B3-F15C-44AD-9BA9-3DCDCD742E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8FBB9-8673-4585-A020-AADD44337B59}" type="datetimeFigureOut">
              <a:rPr lang="ru-RU"/>
              <a:pPr>
                <a:defRPr/>
              </a:pPr>
              <a:t>09.01.2013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A6260-696B-44B6-946A-DB47177595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DD4D-5924-4909-B0E5-C74BE782A135}" type="datetimeFigureOut">
              <a:rPr lang="ru-RU"/>
              <a:pPr>
                <a:defRPr/>
              </a:pPr>
              <a:t>09.01.2013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9FCC5-0601-41EE-9D57-B8B7F1662B6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E60718-4E85-44E3-91C1-F56BB30771B6}" type="datetimeFigureOut">
              <a:rPr lang="ru-RU"/>
              <a:pPr>
                <a:defRPr/>
              </a:pPr>
              <a:t>09.01.2013</a:t>
            </a:fld>
            <a:endParaRPr lang="ru-RU" dirty="0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DA4AC71-B67B-495E-A419-F7F9DEA8D4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30C0E-844C-45E4-A256-4E2A29B465A8}" type="datetimeFigureOut">
              <a:rPr lang="ru-RU"/>
              <a:pPr>
                <a:defRPr/>
              </a:pPr>
              <a:t>09.01.2013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4D283-14B5-432D-85B1-8E3C5AFD64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B28A4-D0E5-4607-B8B3-978EBE1AB1B4}" type="datetimeFigureOut">
              <a:rPr lang="ru-RU"/>
              <a:pPr>
                <a:defRPr/>
              </a:pPr>
              <a:t>09.01.2013</a:t>
            </a:fld>
            <a:endParaRPr lang="ru-RU" dirty="0"/>
          </a:p>
        </p:txBody>
      </p:sp>
      <p:sp>
        <p:nvSpPr>
          <p:cNvPr id="8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6C944-2473-464E-AC8C-93F0BB8B35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7AD57-9BED-4B7F-84A9-8A9DBBA59493}" type="datetimeFigureOut">
              <a:rPr lang="ru-RU"/>
              <a:pPr>
                <a:defRPr/>
              </a:pPr>
              <a:t>09.01.2013</a:t>
            </a:fld>
            <a:endParaRPr lang="ru-RU" dirty="0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BB539-CF9C-4737-B587-738E036FDE2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960D195-7486-40C7-B593-C3F29D56DAA6}" type="datetimeFigureOut">
              <a:rPr lang="ru-RU"/>
              <a:pPr>
                <a:defRPr/>
              </a:pPr>
              <a:t>09.01.2013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A08BCA0-1416-4798-94F5-E672226AFC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BE6BE-5FB1-47A2-A7AA-9CD99ED2DC6C}" type="datetimeFigureOut">
              <a:rPr lang="ru-RU"/>
              <a:pPr>
                <a:defRPr/>
              </a:pPr>
              <a:t>09.01.2013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23744-82B4-414B-84A4-77FAC9DB7C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 dirty="0">
              <a:latin typeface="+mn-lt"/>
              <a:cs typeface="+mn-cs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60726A6-9A95-4BB2-AF9A-B5D678FA3ECC}" type="datetimeFigureOut">
              <a:rPr lang="ru-RU"/>
              <a:pPr>
                <a:defRPr/>
              </a:pPr>
              <a:t>09.01.2013</a:t>
            </a:fld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3BF86FA-F58E-41A3-A985-4A0636AE82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E15D075-0EFB-4BD1-88C5-40D9C7D45DF3}" type="datetimeFigureOut">
              <a:rPr lang="ru-RU"/>
              <a:pPr>
                <a:defRPr/>
              </a:pPr>
              <a:t>09.01.2013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2059C7CE-E042-4A61-A38B-D18E7D713D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0" r:id="rId2"/>
    <p:sldLayoutId id="2147483798" r:id="rId3"/>
    <p:sldLayoutId id="2147483791" r:id="rId4"/>
    <p:sldLayoutId id="2147483792" r:id="rId5"/>
    <p:sldLayoutId id="2147483793" r:id="rId6"/>
    <p:sldLayoutId id="2147483799" r:id="rId7"/>
    <p:sldLayoutId id="2147483794" r:id="rId8"/>
    <p:sldLayoutId id="2147483800" r:id="rId9"/>
    <p:sldLayoutId id="2147483795" r:id="rId10"/>
    <p:sldLayoutId id="21474837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3063" y="1000125"/>
            <a:ext cx="7407275" cy="147161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9600" dirty="0">
                <a:solidFill>
                  <a:schemeClr val="tx2">
                    <a:satMod val="130000"/>
                  </a:schemeClr>
                </a:solidFill>
              </a:rPr>
              <a:t>С</a:t>
            </a:r>
            <a:r>
              <a:rPr lang="ru-RU" sz="9600" dirty="0" smtClean="0">
                <a:solidFill>
                  <a:schemeClr val="tx2">
                    <a:satMod val="130000"/>
                  </a:schemeClr>
                </a:solidFill>
              </a:rPr>
              <a:t>емена</a:t>
            </a:r>
            <a:endParaRPr lang="ru-RU" sz="96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614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375" y="5576888"/>
            <a:ext cx="2714625" cy="1281112"/>
          </a:xfrm>
        </p:spPr>
        <p:txBody>
          <a:bodyPr/>
          <a:lstStyle/>
          <a:p>
            <a:pPr marL="26988" eaLnBrk="1" hangingPunct="1"/>
            <a:r>
              <a:rPr lang="ru-RU" sz="1600" smtClean="0">
                <a:solidFill>
                  <a:schemeClr val="tx1"/>
                </a:solidFill>
              </a:rPr>
              <a:t>Выполнила</a:t>
            </a:r>
          </a:p>
          <a:p>
            <a:pPr marL="26988" eaLnBrk="1" hangingPunct="1"/>
            <a:r>
              <a:rPr lang="ru-RU" sz="1600" smtClean="0">
                <a:solidFill>
                  <a:schemeClr val="tx1"/>
                </a:solidFill>
              </a:rPr>
              <a:t>ученица 3 «А» класса</a:t>
            </a:r>
          </a:p>
          <a:p>
            <a:pPr marL="26988" eaLnBrk="1" hangingPunct="1"/>
            <a:r>
              <a:rPr lang="ru-RU" sz="1600" smtClean="0">
                <a:solidFill>
                  <a:schemeClr val="tx1"/>
                </a:solidFill>
              </a:rPr>
              <a:t>МБОУ гимназии №26</a:t>
            </a:r>
          </a:p>
          <a:p>
            <a:pPr marL="26988" eaLnBrk="1" hangingPunct="1"/>
            <a:r>
              <a:rPr lang="ru-RU" sz="1600" smtClean="0">
                <a:solidFill>
                  <a:schemeClr val="tx1"/>
                </a:solidFill>
              </a:rPr>
              <a:t> Кипчакбаева Динара</a:t>
            </a: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2786063"/>
            <a:ext cx="454025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187450" y="0"/>
            <a:ext cx="7497763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satMod val="130000"/>
                  </a:schemeClr>
                </a:solidFill>
              </a:rPr>
              <a:t>Подсолнух</a:t>
            </a:r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38363" y="968375"/>
            <a:ext cx="5962650" cy="5889625"/>
          </a:xfrm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258888" y="1341438"/>
            <a:ext cx="7499350" cy="4679950"/>
          </a:xfrm>
        </p:spPr>
        <p:txBody>
          <a:bodyPr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4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Распространение ветром</a:t>
            </a:r>
            <a:endParaRPr lang="ru-RU" sz="4400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/>
              <a:t>   </a:t>
            </a:r>
            <a:r>
              <a:rPr lang="ru-RU" dirty="0" smtClean="0"/>
              <a:t>Семена </a:t>
            </a:r>
            <a:r>
              <a:rPr lang="ru-RU" dirty="0"/>
              <a:t>многих растений распространяются ветром. </a:t>
            </a:r>
            <a:endParaRPr lang="ru-RU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Это</a:t>
            </a:r>
            <a:r>
              <a:rPr lang="ru-RU" dirty="0"/>
              <a:t>, например, семена сосны обыкновенной, </a:t>
            </a:r>
            <a:r>
              <a:rPr lang="ru-RU" dirty="0" smtClean="0"/>
              <a:t>которые снабжены крылышками, </a:t>
            </a:r>
            <a:r>
              <a:rPr lang="ru-RU" dirty="0"/>
              <a:t>семена </a:t>
            </a:r>
            <a:r>
              <a:rPr lang="ru-RU" dirty="0" smtClean="0"/>
              <a:t>таких растений как  </a:t>
            </a:r>
            <a:r>
              <a:rPr lang="ru-RU" dirty="0"/>
              <a:t>т</a:t>
            </a:r>
            <a:r>
              <a:rPr lang="ru-RU" dirty="0" smtClean="0"/>
              <a:t>ополь </a:t>
            </a:r>
            <a:r>
              <a:rPr lang="ru-RU" dirty="0"/>
              <a:t>и </a:t>
            </a:r>
            <a:r>
              <a:rPr lang="ru-RU" dirty="0" smtClean="0"/>
              <a:t>ива 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187450" y="0"/>
            <a:ext cx="7497763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satMod val="130000"/>
                  </a:schemeClr>
                </a:solidFill>
              </a:rPr>
              <a:t>Плакучая ива</a:t>
            </a:r>
          </a:p>
        </p:txBody>
      </p:sp>
      <p:pic>
        <p:nvPicPr>
          <p:cNvPr id="194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16238" y="1052513"/>
            <a:ext cx="4356100" cy="5805487"/>
          </a:xfrm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331913" y="1628775"/>
            <a:ext cx="7497762" cy="3887788"/>
          </a:xfrm>
        </p:spPr>
        <p:txBody>
          <a:bodyPr>
            <a:normAutofit/>
          </a:bodyPr>
          <a:lstStyle/>
          <a:p>
            <a:pPr marL="365760" indent="-283464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Распространение водой </a:t>
            </a:r>
            <a:endParaRPr lang="ru-RU" sz="44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Водой </a:t>
            </a:r>
            <a:r>
              <a:rPr lang="ru-RU" dirty="0"/>
              <a:t>распространяются плавающие семена кувшинки, частухи подорожниковой и ряда других водных и околоводных </a:t>
            </a:r>
            <a:r>
              <a:rPr lang="ru-RU" dirty="0" smtClean="0"/>
              <a:t>растений 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187450" y="333375"/>
            <a:ext cx="7747000" cy="2951163"/>
          </a:xfrm>
        </p:spPr>
        <p:txBody>
          <a:bodyPr>
            <a:normAutofit/>
          </a:bodyPr>
          <a:lstStyle/>
          <a:p>
            <a:pPr marL="365760" indent="-283464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Мирмекохория</a:t>
            </a:r>
          </a:p>
          <a:p>
            <a:pPr marL="365760" indent="-283464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Особый </a:t>
            </a:r>
            <a:r>
              <a:rPr lang="ru-RU" dirty="0"/>
              <a:t>способ распространения семян животными </a:t>
            </a:r>
            <a:endParaRPr lang="ru-RU" dirty="0" smtClean="0"/>
          </a:p>
          <a:p>
            <a:pPr marL="365760" indent="-283464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Мирмекохория </a:t>
            </a:r>
            <a:r>
              <a:rPr lang="ru-RU" dirty="0"/>
              <a:t>— распространение семян </a:t>
            </a:r>
            <a:r>
              <a:rPr lang="ru-RU" dirty="0" smtClean="0"/>
              <a:t>муравьями</a:t>
            </a:r>
            <a:endParaRPr lang="ru-RU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3573463"/>
            <a:ext cx="5399087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2">
                    <a:satMod val="130000"/>
                  </a:schemeClr>
                </a:solidFill>
              </a:rPr>
              <a:t>Роль семян в природе и жизни человека </a:t>
            </a:r>
          </a:p>
        </p:txBody>
      </p:sp>
      <p:sp>
        <p:nvSpPr>
          <p:cNvPr id="1843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755650" y="1628775"/>
            <a:ext cx="7345363" cy="5040313"/>
          </a:xfrm>
        </p:spPr>
        <p:txBody>
          <a:bodyPr>
            <a:normAutofit lnSpcReduction="1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000" dirty="0" smtClean="0"/>
              <a:t>    Многие </a:t>
            </a:r>
            <a:r>
              <a:rPr lang="ru-RU" sz="3000" dirty="0"/>
              <a:t>организмы питаются </a:t>
            </a:r>
            <a:endParaRPr lang="ru-RU" sz="30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000" dirty="0" smtClean="0"/>
              <a:t>   в </a:t>
            </a:r>
            <a:r>
              <a:rPr lang="ru-RU" sz="3000" dirty="0"/>
              <a:t>значительной степени, а </a:t>
            </a:r>
            <a:endParaRPr lang="ru-RU" sz="30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000" dirty="0" smtClean="0"/>
              <a:t>    иногда </a:t>
            </a:r>
            <a:r>
              <a:rPr lang="ru-RU" sz="3000" dirty="0"/>
              <a:t>и исключительно </a:t>
            </a:r>
            <a:endParaRPr lang="ru-RU" sz="30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000" dirty="0" smtClean="0"/>
              <a:t>    семенами</a:t>
            </a:r>
            <a:r>
              <a:rPr lang="ru-RU" sz="3000" dirty="0"/>
              <a:t>. Главное </a:t>
            </a:r>
            <a:endParaRPr lang="ru-RU" sz="30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000" dirty="0" smtClean="0"/>
              <a:t>    питательное </a:t>
            </a:r>
            <a:r>
              <a:rPr lang="ru-RU" sz="3000" dirty="0"/>
              <a:t>вещество, </a:t>
            </a:r>
            <a:endParaRPr lang="ru-RU" sz="30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000" dirty="0" smtClean="0"/>
              <a:t>    с которым </a:t>
            </a:r>
            <a:r>
              <a:rPr lang="ru-RU" sz="3000" dirty="0"/>
              <a:t>человечество получает наибольшее число калорий — крахмал, </a:t>
            </a:r>
            <a:r>
              <a:rPr lang="ru-RU" sz="3000" dirty="0" smtClean="0"/>
              <a:t>который содержится </a:t>
            </a:r>
            <a:r>
              <a:rPr lang="ru-RU" sz="3000" dirty="0"/>
              <a:t>в семенах злаков. Семена также служат основным источником растительных масел, которые добывают из семян </a:t>
            </a:r>
          </a:p>
        </p:txBody>
      </p:sp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928688"/>
            <a:ext cx="2500313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0"/>
            <a:ext cx="7210425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i="1" dirty="0" smtClean="0">
                <a:solidFill>
                  <a:schemeClr val="tx2">
                    <a:satMod val="130000"/>
                  </a:schemeClr>
                </a:solidFill>
              </a:rPr>
              <a:t>Это интересно:</a:t>
            </a:r>
            <a:endParaRPr lang="ru-RU" sz="4400" b="1" i="1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550" y="1196975"/>
            <a:ext cx="7962900" cy="5400675"/>
          </a:xfrm>
        </p:spPr>
        <p:txBody>
          <a:bodyPr>
            <a:normAutofit fontScale="925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/>
              <a:t>Самые тяжелые семена у сейшельской веерной пальмы: вес ее семени (ореха) достигает 18 кг.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/>
              <a:t>Самые тяжелые шишки – до 42 кг – у </a:t>
            </a:r>
            <a:r>
              <a:rPr lang="ru-RU" dirty="0" smtClean="0"/>
              <a:t> </a:t>
            </a:r>
            <a:r>
              <a:rPr lang="ru-RU" dirty="0"/>
              <a:t>древесного растения из группы саговников.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/>
              <a:t>Наибольшее количество семян выбрасывает тополь черный, или </a:t>
            </a:r>
            <a:r>
              <a:rPr lang="ru-RU" dirty="0" smtClean="0"/>
              <a:t>осокорь: </a:t>
            </a:r>
            <a:r>
              <a:rPr lang="ru-RU" dirty="0"/>
              <a:t>одно дерево – 28 млн семян за год.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Один из видов орхидеи производит </a:t>
            </a:r>
            <a:r>
              <a:rPr lang="ru-RU" dirty="0"/>
              <a:t>рекордное количество семян – 3 </a:t>
            </a:r>
            <a:r>
              <a:rPr lang="ru-RU" dirty="0" smtClean="0"/>
              <a:t> 751 000</a:t>
            </a:r>
            <a:endParaRPr lang="ru-RU" dirty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03350" y="1341438"/>
            <a:ext cx="7497763" cy="4800600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ru-RU" smtClean="0"/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smtClean="0"/>
              <a:t>Для эксперимента я взяла три вида семян разного размера: самые маленькие (какие нашла) – семена кресс-салата, средние – семена подсолнечника и самые большие – семена тыквы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14438" y="285750"/>
            <a:ext cx="7929562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Эксперимент –</a:t>
            </a:r>
            <a:br>
              <a:rPr lang="ru-RU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</a:br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проращивание семян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/>
            </a:r>
            <a:b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</a:b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16.01.12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26627" name="Picture 2" descr="C:\Users\User\Desktop\Дина\фотосемян\25.01.2012\100_033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35150" y="1484313"/>
            <a:ext cx="6624638" cy="4968875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115888"/>
            <a:ext cx="8027987" cy="16430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36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3600" dirty="0" smtClean="0">
                <a:solidFill>
                  <a:schemeClr val="tx2">
                    <a:satMod val="130000"/>
                  </a:schemeClr>
                </a:solidFill>
              </a:rPr>
              <a:t>16.01.12</a:t>
            </a:r>
            <a:br>
              <a:rPr lang="ru-RU" sz="36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</a:rPr>
              <a:t>Семена я поместила во влажную среду: положила на марлю и залила водой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7651" name="Picture 2" descr="C:\Users\User\Desktop\Дина\фотосемян\25.01.2012\100_033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0" y="1628775"/>
            <a:ext cx="6740525" cy="5054600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satMod val="130000"/>
                  </a:schemeClr>
                </a:solidFill>
              </a:rPr>
              <a:t>Цель:</a:t>
            </a:r>
            <a:endParaRPr lang="ru-RU" sz="4800" b="1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717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/>
            <a:r>
              <a:rPr lang="ru-RU" sz="4000" smtClean="0">
                <a:latin typeface="Calibri" pitchFamily="34" charset="0"/>
                <a:cs typeface="Calibri" pitchFamily="34" charset="0"/>
              </a:rPr>
              <a:t>узнать, что это такое – семена; какие они бывают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ru-RU" sz="4000" smtClean="0">
              <a:latin typeface="Calibri" pitchFamily="34" charset="0"/>
              <a:cs typeface="Calibri" pitchFamily="34" charset="0"/>
            </a:endParaRPr>
          </a:p>
          <a:p>
            <a:pPr marL="0" indent="0" eaLnBrk="1" hangingPunct="1"/>
            <a:r>
              <a:rPr lang="ru-RU" sz="4000" smtClean="0">
                <a:latin typeface="Calibri" pitchFamily="34" charset="0"/>
                <a:cs typeface="Calibri" pitchFamily="34" charset="0"/>
              </a:rPr>
              <a:t> попробовать прорастить семена в домашних условиях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ru-RU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8888" y="0"/>
            <a:ext cx="7634287" cy="2060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17.01.2012</a:t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</a:rPr>
              <a:t>Семена тыквы почти не изменились, а семена подсолнечника и кресс-салата набухли</a:t>
            </a:r>
            <a:endParaRPr lang="ru-RU" sz="3600" dirty="0">
              <a:solidFill>
                <a:schemeClr val="tx1"/>
              </a:solidFill>
              <a:effectLst/>
            </a:endParaRPr>
          </a:p>
        </p:txBody>
      </p:sp>
      <p:pic>
        <p:nvPicPr>
          <p:cNvPr id="28675" name="Picture 2" descr="C:\Users\User\Desktop\Дина\фотосемян\25.01.2012\100_033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51050" y="2133600"/>
            <a:ext cx="6013450" cy="4508500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8538" y="115888"/>
            <a:ext cx="8145462" cy="12255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900" dirty="0" smtClean="0">
                <a:solidFill>
                  <a:schemeClr val="tx2">
                    <a:satMod val="130000"/>
                  </a:schemeClr>
                </a:solidFill>
              </a:rPr>
              <a:t>          </a:t>
            </a:r>
            <a:br>
              <a:rPr lang="ru-RU" sz="49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4900" dirty="0" smtClean="0">
                <a:solidFill>
                  <a:schemeClr val="tx2">
                    <a:satMod val="130000"/>
                  </a:schemeClr>
                </a:solidFill>
              </a:rPr>
              <a:t>18.01.2012 </a:t>
            </a:r>
            <a:r>
              <a:rPr lang="ru-RU" sz="27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</a:rPr>
              <a:t>Я обнаружила </a:t>
            </a:r>
            <a:r>
              <a:rPr lang="ru-RU" sz="3600" dirty="0">
                <a:solidFill>
                  <a:schemeClr val="tx1"/>
                </a:solidFill>
                <a:effectLst/>
              </a:rPr>
              <a:t>что </a:t>
            </a:r>
            <a:r>
              <a:rPr lang="ru-RU" sz="3600" dirty="0" smtClean="0">
                <a:solidFill>
                  <a:schemeClr val="tx1"/>
                </a:solidFill>
                <a:effectLst/>
              </a:rPr>
              <a:t>семя подсолнечника лопнуло</a:t>
            </a:r>
            <a:r>
              <a:rPr lang="ru-RU" sz="3600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3600" dirty="0">
                <a:solidFill>
                  <a:schemeClr val="tx2">
                    <a:satMod val="130000"/>
                  </a:schemeClr>
                </a:solidFill>
              </a:rPr>
            </a:br>
            <a:endParaRPr lang="ru-RU" sz="3600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29699" name="Picture 2" descr="C:\Users\User\Desktop\Дина\фотосемян\25.01.2012\100_033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63713" y="1628775"/>
            <a:ext cx="6745287" cy="5059363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18.01.2012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30723" name="Picture 3" descr="C:\Users\User\Desktop\Дина\фотосемян\25.01.2012\100_034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0" y="1336675"/>
            <a:ext cx="6913563" cy="5184775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18.01.2012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31747" name="Picture 2" descr="C:\Users\User\Desktop\Дина\фотосемян\25.01.2012\100_034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92275" y="1557338"/>
            <a:ext cx="6624638" cy="4967287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19.01.2012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32771" name="Picture 2" descr="C:\Users\User\Desktop\Дина\фотосемян\25.01.2012\100_034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19238" y="1282700"/>
            <a:ext cx="7085012" cy="5314950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8888" y="0"/>
            <a:ext cx="74993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19.01.2012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33795" name="Picture 2" descr="C:\Users\User\Desktop\Дина\фотосемян\25.01.2012\100_034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1228725"/>
            <a:ext cx="7127875" cy="5346700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913" y="115888"/>
            <a:ext cx="7497762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19.01.2012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34819" name="Picture 2" descr="C:\Users\User\Desktop\Дина\фотосемян\25.01.2012\100_034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92275" y="1282700"/>
            <a:ext cx="6911975" cy="5184775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0"/>
            <a:ext cx="8027987" cy="2565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20.01.2012</a:t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  <a:effectLst/>
              </a:rPr>
              <a:t>Семена тыквы чуть-чуть проклюнулись, у семян подсолнечника появились корешки, а у семян кресс-салата появились не только корешки, но и листики</a:t>
            </a:r>
            <a:endParaRPr lang="ru-RU" sz="3200" dirty="0">
              <a:solidFill>
                <a:schemeClr val="tx1"/>
              </a:solidFill>
              <a:effectLst/>
            </a:endParaRPr>
          </a:p>
        </p:txBody>
      </p:sp>
      <p:pic>
        <p:nvPicPr>
          <p:cNvPr id="35843" name="Picture 2" descr="C:\Users\User\Desktop\Дина\фотосемян\25.01.2012\100_034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00338" y="2006600"/>
            <a:ext cx="6264275" cy="4699000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913" y="115888"/>
            <a:ext cx="7497762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20.01.2012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36867" name="Picture 2" descr="C:\Users\User\Desktop\Дина\фотосемян\25.01.2012\100_034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1268413"/>
            <a:ext cx="7100887" cy="5326062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8888" y="115888"/>
            <a:ext cx="74993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20.01.2012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37891" name="Picture 2" descr="C:\Users\User\Desktop\Дина\фотосемян\25.01.2012\100_035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1338263"/>
            <a:ext cx="6985000" cy="5237162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satMod val="130000"/>
                  </a:schemeClr>
                </a:solidFill>
              </a:rPr>
              <a:t>Задачи:</a:t>
            </a:r>
            <a:endParaRPr lang="ru-RU" sz="4800" b="1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>
          <a:xfrm>
            <a:off x="1071563" y="1143000"/>
            <a:ext cx="7818437" cy="5400675"/>
          </a:xfrm>
        </p:spPr>
        <p:txBody>
          <a:bodyPr/>
          <a:lstStyle/>
          <a:p>
            <a:pPr eaLnBrk="1" hangingPunct="1"/>
            <a:r>
              <a:rPr lang="ru-RU" smtClean="0"/>
              <a:t>исследовать научную литературу о семенах (строение, виды, способы распространения)</a:t>
            </a:r>
          </a:p>
          <a:p>
            <a:pPr eaLnBrk="1" hangingPunct="1"/>
            <a:r>
              <a:rPr lang="ru-RU" smtClean="0"/>
              <a:t>поместить в одинаковые условия разные виды семян и проследить, как «ведут» себя семена в одинаковых условиях</a:t>
            </a:r>
          </a:p>
          <a:p>
            <a:pPr eaLnBrk="1" hangingPunct="1"/>
            <a:r>
              <a:rPr lang="ru-RU" smtClean="0"/>
              <a:t>пронаблюдать, какие изменения произойдут с разными семенами во время проращивания</a:t>
            </a:r>
          </a:p>
          <a:p>
            <a:pPr eaLnBrk="1" hangingPunct="1"/>
            <a:r>
              <a:rPr lang="ru-RU" smtClean="0"/>
              <a:t>зафиксировать процесс всхожести семян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913" y="0"/>
            <a:ext cx="7497762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20.01.2012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38915" name="Picture 2" descr="C:\Users\User\Desktop\Дина\фотосемян\25.01.2012\100_035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0" y="1268413"/>
            <a:ext cx="7004050" cy="5253037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0"/>
            <a:ext cx="7200900" cy="18589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21.01.2012</a:t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tx1"/>
                </a:solidFill>
                <a:effectLst/>
              </a:rPr>
              <a:t>Все всходы заметно подросли</a:t>
            </a:r>
            <a:endParaRPr lang="ru-RU" sz="3200" dirty="0">
              <a:solidFill>
                <a:schemeClr val="tx1"/>
              </a:solidFill>
              <a:effectLst/>
            </a:endParaRPr>
          </a:p>
        </p:txBody>
      </p:sp>
      <p:pic>
        <p:nvPicPr>
          <p:cNvPr id="39939" name="Picture 2" descr="C:\Users\User\Desktop\Дина\фотосемян\25.01.2012\100_035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79613" y="1773238"/>
            <a:ext cx="6456362" cy="4841875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188913"/>
            <a:ext cx="7497763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21.01.2012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40963" name="Picture 2" descr="C:\Users\User\Desktop\Дина\фотосемян\25.01.2012\100_035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1268413"/>
            <a:ext cx="7075487" cy="5307012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913" y="0"/>
            <a:ext cx="7497762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21.01.2012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41987" name="Picture 2" descr="C:\Users\User\Desktop\Дина\фотосемян\25.01.2012\100_035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1268413"/>
            <a:ext cx="7075487" cy="5307012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0"/>
            <a:ext cx="7497763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21.01.2012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43011" name="Picture 2" descr="C:\Users\User\Desktop\Дина\фотосемян\25.01.2012\100_035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4488" y="1228725"/>
            <a:ext cx="7061200" cy="5295900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0"/>
            <a:ext cx="8101012" cy="220503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22.01.2012 </a:t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  <a:effectLst/>
              </a:rPr>
              <a:t>У двух всходов тыквы заметно подросли корни, у всходов подсолнечника стали видны листочки, всходы кресс-салата уже похожи на маленькие растения</a:t>
            </a:r>
            <a:endParaRPr lang="ru-RU" sz="3200" dirty="0">
              <a:solidFill>
                <a:schemeClr val="tx1"/>
              </a:solidFill>
              <a:effectLst/>
            </a:endParaRPr>
          </a:p>
        </p:txBody>
      </p:sp>
      <p:pic>
        <p:nvPicPr>
          <p:cNvPr id="44035" name="Picture 2" descr="C:\Users\User\Desktop\Дина\фотосемян\25.01.2012\100_035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00338" y="2043113"/>
            <a:ext cx="6167437" cy="4625975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188913"/>
            <a:ext cx="7497763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22.01.2012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45059" name="Picture 2" descr="C:\Users\User\Desktop\Дина\фотосемян\25.01.2012\100_035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1282700"/>
            <a:ext cx="7056437" cy="5292725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188913"/>
            <a:ext cx="7497763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22.01.2012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46083" name="Picture 2" descr="C:\Users\User\Desktop\Дина\фотосемян\25.01.2012\100_036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1282700"/>
            <a:ext cx="7127875" cy="5346700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913" y="0"/>
            <a:ext cx="7497762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22.01.2012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47107" name="Picture 2" descr="C:\Users\User\Desktop\Дина\фотосемян\25.01.2012\100_036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1282700"/>
            <a:ext cx="7127875" cy="5346700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913" y="0"/>
            <a:ext cx="7497762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24.01.2012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48131" name="Picture 2" descr="C:\Users\User\Desktop\Дина\фотосемян\25.01.2012\100_036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92275" y="1228725"/>
            <a:ext cx="6983413" cy="5238750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satMod val="130000"/>
                  </a:schemeClr>
                </a:solidFill>
              </a:rPr>
              <a:t>Гипотезы:</a:t>
            </a:r>
            <a:endParaRPr lang="ru-RU" sz="4800" b="1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>
          <a:xfrm>
            <a:off x="1116013" y="1268413"/>
            <a:ext cx="7818437" cy="5473700"/>
          </a:xfrm>
        </p:spPr>
        <p:txBody>
          <a:bodyPr/>
          <a:lstStyle/>
          <a:p>
            <a:pPr eaLnBrk="1" hangingPunct="1"/>
            <a:r>
              <a:rPr lang="ru-RU" sz="3600" smtClean="0"/>
              <a:t>предположим, что семена – это засохшая часть растения</a:t>
            </a:r>
          </a:p>
          <a:p>
            <a:pPr eaLnBrk="1" hangingPunct="1"/>
            <a:r>
              <a:rPr lang="ru-RU" sz="3600" smtClean="0"/>
              <a:t>допустим, семена независимо от их вида всходят в течение одного и того же промежутка времени</a:t>
            </a:r>
          </a:p>
          <a:p>
            <a:pPr eaLnBrk="1" hangingPunct="1"/>
            <a:r>
              <a:rPr lang="ru-RU" sz="3600" smtClean="0"/>
              <a:t>возможно, семена могут всходить не весной, а зимой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115888"/>
            <a:ext cx="7497763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24.01.2012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49155" name="Picture 2" descr="C:\Users\User\Desktop\Дина\фотосемян\25.01.2012\100_036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1336675"/>
            <a:ext cx="7056438" cy="5292725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0"/>
            <a:ext cx="7497763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24.01.2012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50179" name="Picture 2" descr="C:\Users\User\Desktop\Дина\фотосемян\25.01.2012\100_036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1268413"/>
            <a:ext cx="7118350" cy="5338762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0"/>
            <a:ext cx="7497763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24.01.2012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51203" name="Picture 2" descr="C:\Users\User\Desktop\Дина\фотосемян\25.01.2012\100_036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1336675"/>
            <a:ext cx="6985000" cy="5238750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125413"/>
            <a:ext cx="5883275" cy="673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ъект 2"/>
          <p:cNvSpPr>
            <a:spLocks noGrp="1"/>
          </p:cNvSpPr>
          <p:nvPr>
            <p:ph idx="1"/>
          </p:nvPr>
        </p:nvSpPr>
        <p:spPr>
          <a:xfrm>
            <a:off x="971550" y="404813"/>
            <a:ext cx="7962900" cy="6048375"/>
          </a:xfrm>
        </p:spPr>
        <p:txBody>
          <a:bodyPr/>
          <a:lstStyle/>
          <a:p>
            <a:pPr eaLnBrk="1" hangingPunct="1"/>
            <a:r>
              <a:rPr lang="ru-RU" smtClean="0"/>
              <a:t> Моя первая гипотеза о том, что семя – это засохший организм не подтвердилась. Семя - особая многоклеточная структура сложного строения</a:t>
            </a:r>
          </a:p>
          <a:p>
            <a:pPr eaLnBrk="1" hangingPunct="1"/>
            <a:r>
              <a:rPr lang="ru-RU" smtClean="0"/>
              <a:t> Вторая гипотеза тоже не подтвердилась: семена взошли в разное время и вели себя по разному</a:t>
            </a:r>
          </a:p>
          <a:p>
            <a:pPr eaLnBrk="1" hangingPunct="1"/>
            <a:r>
              <a:rPr lang="ru-RU" smtClean="0"/>
              <a:t>А третья гипотеза подтвердилась. Семена можно прорастить при определенных условиях не только весной, но и зимой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800600"/>
          </a:xfrm>
          <a:scene3d>
            <a:camera prst="isometricOffAxis1Right"/>
            <a:lightRig rig="threePt" dir="t"/>
          </a:scene3d>
        </p:spPr>
        <p:txBody>
          <a:bodyPr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9600" b="1" dirty="0" smtClean="0">
                <a:solidFill>
                  <a:schemeClr val="accent2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Спасибо за внимание!</a:t>
            </a:r>
            <a:endParaRPr lang="ru-RU" sz="9600" b="1" dirty="0">
              <a:solidFill>
                <a:schemeClr val="accent2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042988" y="476250"/>
            <a:ext cx="7891462" cy="57721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</a:t>
            </a:r>
            <a:r>
              <a:rPr lang="ru-RU" sz="3600" b="1" smtClean="0"/>
              <a:t>Се́мя</a:t>
            </a:r>
            <a:r>
              <a:rPr lang="ru-RU" sz="3600" smtClean="0"/>
              <a:t>  — особая многоклеточная структура сложного строения, которая служит для размножения и расселения семенных растений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2857500"/>
            <a:ext cx="727233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-171450"/>
            <a:ext cx="7497762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satMod val="130000"/>
                  </a:schemeClr>
                </a:solidFill>
              </a:rPr>
              <a:t>Строение семени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188" y="692150"/>
            <a:ext cx="8532812" cy="2592388"/>
          </a:xfrm>
        </p:spPr>
        <p:txBody>
          <a:bodyPr>
            <a:normAutofit lnSpcReduction="1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/>
              <a:t>    Размеры</a:t>
            </a:r>
            <a:r>
              <a:rPr lang="ru-RU" sz="2800" dirty="0"/>
              <a:t>, форма и окраска семян растений очень </a:t>
            </a:r>
            <a:r>
              <a:rPr lang="ru-RU" sz="2800" dirty="0" smtClean="0"/>
              <a:t>    разнообразны</a:t>
            </a:r>
            <a:r>
              <a:rPr lang="ru-RU" sz="2800" dirty="0"/>
              <a:t>. Чаще всего семена имеют шаровидную или удлиненно-шаровидную форму, иногда цилиндрическую. На их поверхности встречаются разнообразные выросты, которые играют важную роль в распространении </a:t>
            </a:r>
            <a:r>
              <a:rPr lang="ru-RU" sz="2800" dirty="0" smtClean="0"/>
              <a:t>семян</a:t>
            </a:r>
            <a:endParaRPr lang="ru-RU" sz="2800" dirty="0"/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3068638"/>
            <a:ext cx="6205538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71550" y="0"/>
            <a:ext cx="7993063" cy="19446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sz="36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sz="4900" b="1" dirty="0" smtClean="0">
                <a:solidFill>
                  <a:schemeClr val="tx2">
                    <a:satMod val="130000"/>
                  </a:schemeClr>
                </a:solidFill>
              </a:rPr>
              <a:t>Виды семян:</a:t>
            </a:r>
            <a:r>
              <a:rPr lang="ru-RU" sz="36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36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sz="3600" b="1" i="1" dirty="0" smtClean="0">
                <a:solidFill>
                  <a:schemeClr val="tx2">
                    <a:satMod val="130000"/>
                  </a:schemeClr>
                </a:solidFill>
              </a:rPr>
              <a:t>Голосемянные</a:t>
            </a:r>
            <a:r>
              <a:rPr lang="ru-RU" sz="3600" b="1" dirty="0" smtClean="0">
                <a:solidFill>
                  <a:schemeClr val="tx2">
                    <a:satMod val="130000"/>
                  </a:schemeClr>
                </a:solidFill>
              </a:rPr>
              <a:t> - </a:t>
            </a:r>
            <a:r>
              <a:rPr lang="ru-RU" sz="3600" dirty="0" smtClean="0">
                <a:solidFill>
                  <a:schemeClr val="tx1"/>
                </a:solidFill>
              </a:rPr>
              <a:t>деревья либо кустарники, нередко достигающие огромных размеров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84613" y="1844675"/>
            <a:ext cx="5259387" cy="4508500"/>
          </a:xfrm>
        </p:spPr>
      </p:pic>
      <p:pic>
        <p:nvPicPr>
          <p:cNvPr id="12292" name="Picture 2" descr="Женская шишка сосны Культер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1844675"/>
            <a:ext cx="2376488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4365625"/>
            <a:ext cx="316865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042988" y="115888"/>
            <a:ext cx="8101012" cy="3889375"/>
          </a:xfrm>
        </p:spPr>
        <p:txBody>
          <a:bodyPr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Покрытосеменные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2800" dirty="0"/>
              <a:t>самый крупный </a:t>
            </a:r>
            <a:r>
              <a:rPr lang="ru-RU" sz="2800" dirty="0" smtClean="0"/>
              <a:t>тип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/>
              <a:t>растений</a:t>
            </a:r>
            <a:r>
              <a:rPr lang="ru-RU" sz="2800" dirty="0"/>
              <a:t>, к которому относится более </a:t>
            </a:r>
            <a:r>
              <a:rPr lang="ru-RU" sz="2800" dirty="0" smtClean="0"/>
              <a:t>половины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/>
              <a:t>всех </a:t>
            </a:r>
            <a:r>
              <a:rPr lang="ru-RU" dirty="0" smtClean="0"/>
              <a:t>известных</a:t>
            </a:r>
            <a:r>
              <a:rPr lang="ru-RU" sz="2800" dirty="0" smtClean="0"/>
              <a:t> видов. Для них наиболее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/>
              <a:t>характерно </a:t>
            </a:r>
            <a:r>
              <a:rPr lang="ru-RU" sz="2800" dirty="0"/>
              <a:t>наличие пестика. Снаружи </a:t>
            </a:r>
            <a:r>
              <a:rPr lang="ru-RU" sz="2800" dirty="0" smtClean="0"/>
              <a:t>семя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/>
              <a:t>покрыто </a:t>
            </a:r>
            <a:r>
              <a:rPr lang="ru-RU" sz="2800" dirty="0"/>
              <a:t>семенной кожурой, которая </a:t>
            </a:r>
            <a:r>
              <a:rPr lang="ru-RU" sz="2800" dirty="0" smtClean="0"/>
              <a:t>защищает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/>
              <a:t>внутренние </a:t>
            </a:r>
            <a:r>
              <a:rPr lang="ru-RU" sz="2800" dirty="0"/>
              <a:t>части семени от высыхания </a:t>
            </a:r>
            <a:r>
              <a:rPr lang="ru-RU" sz="2800" dirty="0" smtClean="0"/>
              <a:t>и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/>
              <a:t>механических повреждений</a:t>
            </a:r>
            <a:endParaRPr lang="ru-RU" sz="2800" dirty="0"/>
          </a:p>
        </p:txBody>
      </p:sp>
      <p:pic>
        <p:nvPicPr>
          <p:cNvPr id="14339" name="Picture 2" descr="http://t2.gstatic.com/images?q=tbn:ANd9GcSw3z8mcpKt-oRSdLR2TGgibb8mHFYDZUY7nKbxNIyHaDIVD2KA5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0588" y="3933825"/>
            <a:ext cx="3903662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http://t0.gstatic.com/images?q=tbn:ANd9GcSKUGpQ-BifEdRjOek8n_44hhZ8BkEzOwaGGL4MCvqzmsa2XFf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48213" y="3933825"/>
            <a:ext cx="4395787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2">
                    <a:satMod val="130000"/>
                  </a:schemeClr>
                </a:solidFill>
              </a:rPr>
              <a:t> Способы распространения семян</a:t>
            </a: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187450" y="1773238"/>
            <a:ext cx="7497763" cy="4716462"/>
          </a:xfrm>
        </p:spPr>
        <p:txBody>
          <a:bodyPr>
            <a:normAutofit/>
          </a:bodyPr>
          <a:lstStyle/>
          <a:p>
            <a:pPr marL="365760" indent="-283464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Саморазбрасывание 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  Семена </a:t>
            </a:r>
            <a:r>
              <a:rPr lang="ru-RU" dirty="0"/>
              <a:t>многих растений падают на землю рядом с материнским растением после вскрытия плодов. Иногда при вскрытии плодов семена с силой выбрасываются, разлетаясь на некоторое расстояние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490</TotalTime>
  <Words>558</Words>
  <Application>Microsoft Office PowerPoint</Application>
  <PresentationFormat>Экран (4:3)</PresentationFormat>
  <Paragraphs>86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Солнцестояние</vt:lpstr>
      <vt:lpstr>Семена</vt:lpstr>
      <vt:lpstr>Цель:</vt:lpstr>
      <vt:lpstr>Задачи:</vt:lpstr>
      <vt:lpstr>Гипотезы:</vt:lpstr>
      <vt:lpstr>Слайд 5</vt:lpstr>
      <vt:lpstr>Строение семени</vt:lpstr>
      <vt:lpstr>  Виды семян:  Голосемянные - деревья либо кустарники, нередко достигающие огромных размеров</vt:lpstr>
      <vt:lpstr>Слайд 8</vt:lpstr>
      <vt:lpstr> Способы распространения семян</vt:lpstr>
      <vt:lpstr>Подсолнух</vt:lpstr>
      <vt:lpstr>Слайд 11</vt:lpstr>
      <vt:lpstr>Плакучая ива</vt:lpstr>
      <vt:lpstr>Слайд 13</vt:lpstr>
      <vt:lpstr>Слайд 14</vt:lpstr>
      <vt:lpstr>Роль семян в природе и жизни человека </vt:lpstr>
      <vt:lpstr>Это интересно:</vt:lpstr>
      <vt:lpstr>Слайд 17</vt:lpstr>
      <vt:lpstr>16.01.12</vt:lpstr>
      <vt:lpstr>  16.01.12 Семена я поместила во влажную среду: положила на марлю и залила водой  </vt:lpstr>
      <vt:lpstr>17.01.2012 Семена тыквы почти не изменились, а семена подсолнечника и кресс-салата набухли</vt:lpstr>
      <vt:lpstr>           18.01.2012  Я обнаружила что семя подсолнечника лопнуло </vt:lpstr>
      <vt:lpstr>18.01.2012</vt:lpstr>
      <vt:lpstr>18.01.2012</vt:lpstr>
      <vt:lpstr>19.01.2012</vt:lpstr>
      <vt:lpstr>19.01.2012</vt:lpstr>
      <vt:lpstr>19.01.2012</vt:lpstr>
      <vt:lpstr>20.01.2012 Семена тыквы чуть-чуть проклюнулись, у семян подсолнечника появились корешки, а у семян кресс-салата появились не только корешки, но и листики</vt:lpstr>
      <vt:lpstr>20.01.2012</vt:lpstr>
      <vt:lpstr>20.01.2012</vt:lpstr>
      <vt:lpstr>20.01.2012</vt:lpstr>
      <vt:lpstr>21.01.2012  Все всходы заметно подросли</vt:lpstr>
      <vt:lpstr>21.01.2012</vt:lpstr>
      <vt:lpstr>21.01.2012</vt:lpstr>
      <vt:lpstr>21.01.2012</vt:lpstr>
      <vt:lpstr>22.01.2012  У двух всходов тыквы заметно подросли корни, у всходов подсолнечника стали видны листочки, всходы кресс-салата уже похожи на маленькие растения</vt:lpstr>
      <vt:lpstr>22.01.2012</vt:lpstr>
      <vt:lpstr>22.01.2012</vt:lpstr>
      <vt:lpstr>22.01.2012</vt:lpstr>
      <vt:lpstr>24.01.2012</vt:lpstr>
      <vt:lpstr>24.01.2012</vt:lpstr>
      <vt:lpstr>24.01.2012</vt:lpstr>
      <vt:lpstr>24.01.2012</vt:lpstr>
      <vt:lpstr>Слайд 43</vt:lpstr>
      <vt:lpstr>Слайд 44</vt:lpstr>
      <vt:lpstr>Слайд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Семена</dc:title>
  <dc:creator>User</dc:creator>
  <cp:lastModifiedBy>Николай</cp:lastModifiedBy>
  <cp:revision>51</cp:revision>
  <dcterms:created xsi:type="dcterms:W3CDTF">2012-01-24T15:11:08Z</dcterms:created>
  <dcterms:modified xsi:type="dcterms:W3CDTF">2013-01-09T11:18:57Z</dcterms:modified>
</cp:coreProperties>
</file>