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D88F-15D8-4DE4-B7CC-0A37B136D412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21263-7EFD-46CC-93BC-2BB8AD01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33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D0ECF-5124-41E5-8FC5-8989A7505848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B92BC-40BC-4DE2-A8B5-295710870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0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1411-2E2B-4BA4-8D58-52E9E2EE7B39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C2AA-BCDC-4A6F-8EDF-DEB5E810B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4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BA93-E787-4A47-A289-D32F0A95A0C8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F4EE6-1BFF-4523-8A59-333E05AB2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4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204F0-B776-4343-9E1E-429458265292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B18E-5EFA-4AA7-B5B1-740E046E1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33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2A13-E4B8-4BDE-9946-03687F31A23A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E1E6-1798-4233-BFD3-BA7CE33B9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2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99256-F046-48AB-8E03-4A6239D3F5C9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C9EE-D995-4E8C-A518-6CC39749F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6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D3CC4-1707-4389-96E5-D05F45BDEF02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E1A1-8D52-4373-A80F-432627AC7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4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137D-8865-4741-A545-3139AC0FE451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51CE-D4AA-46D3-81ED-4B9BEB0EF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2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8309B-0862-4C41-8C0C-5BFCEB9B04C4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DA06-3ECA-4E6B-A377-5F7E7F3F9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2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235C8-E346-4EC6-B756-C6539EB1C113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57B27-34CE-4D5E-BFF6-5E4BE0F36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5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129C3-BFAA-4D60-BE63-37F4468A2FAA}" type="datetimeFigureOut">
              <a:rPr lang="ru-RU"/>
              <a:pPr>
                <a:defRPr/>
              </a:pPr>
              <a:t>07.11.2012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E18F03-AA56-4FE8-819E-31858ACF0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1758119/post121665005/" TargetMode="External"/><Relationship Id="rId2" Type="http://schemas.openxmlformats.org/officeDocument/2006/relationships/hyperlink" Target="http://www.reznoe.ru/articles30_83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ezentacii.com/" TargetMode="External"/><Relationship Id="rId4" Type="http://schemas.openxmlformats.org/officeDocument/2006/relationships/hyperlink" Target="http://www.reznoe.ru/articles30_7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860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dirty="0" smtClean="0"/>
              <a:t>Резьба по дереву</a:t>
            </a:r>
            <a:endParaRPr lang="ru-RU" sz="96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5072063"/>
            <a:ext cx="6400800" cy="1084262"/>
          </a:xfrm>
        </p:spPr>
        <p:txBody>
          <a:bodyPr/>
          <a:lstStyle/>
          <a:p>
            <a:pPr marR="0"/>
            <a:r>
              <a:rPr lang="ru-RU" smtClean="0"/>
              <a:t>Автор: Бобрович Виталий Иосифович</a:t>
            </a:r>
          </a:p>
          <a:p>
            <a:pPr marR="0"/>
            <a:endParaRPr lang="ru-RU" smtClean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Виды Сквозная резьба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прорезная</a:t>
            </a:r>
            <a:r>
              <a:rPr lang="ru-RU" smtClean="0"/>
              <a:t> - участки фона прорезаются стамесками</a:t>
            </a:r>
          </a:p>
          <a:p>
            <a:r>
              <a:rPr lang="ru-RU" b="1" smtClean="0"/>
              <a:t>пропильная</a:t>
            </a:r>
            <a:r>
              <a:rPr lang="ru-RU" smtClean="0"/>
              <a:t> - участки фона пропиливаются пилой или лобзиком (в таком случае можно говорить о выпиливании).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Скульптурная резьба (объемная)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Скульптурная резьба не имеет четких подвидов, а выделяются лишь направления, обусловленные культурными или историческими предпосылками: </a:t>
            </a:r>
            <a:r>
              <a:rPr lang="ru-RU" b="1" dirty="0" err="1" smtClean="0"/>
              <a:t>богородская</a:t>
            </a:r>
            <a:r>
              <a:rPr lang="ru-RU" b="1" dirty="0" smtClean="0"/>
              <a:t> резьба</a:t>
            </a:r>
            <a:r>
              <a:rPr lang="ru-RU" dirty="0" smtClean="0"/>
              <a:t> (главным образом </a:t>
            </a:r>
            <a:r>
              <a:rPr lang="ru-RU" dirty="0" err="1" smtClean="0"/>
              <a:t>богородская</a:t>
            </a:r>
            <a:r>
              <a:rPr lang="ru-RU" dirty="0" smtClean="0"/>
              <a:t> игрушка),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миниатюра (небольшие декоративные скульптуры, например нэцкэ и окимоно), 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лесная резьба</a:t>
            </a:r>
            <a:r>
              <a:rPr lang="ru-RU" dirty="0" smtClean="0"/>
              <a:t> (</a:t>
            </a:r>
            <a:r>
              <a:rPr lang="ru-RU" dirty="0" err="1" smtClean="0"/>
              <a:t>резьба</a:t>
            </a:r>
            <a:r>
              <a:rPr lang="ru-RU" dirty="0" smtClean="0"/>
              <a:t> на стоящих высохших деревьях - как правило вырезаются лица и фигуры людей, сказочных персонажей и такое дерево остается стоять в лесу),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ru-RU" b="1" dirty="0" smtClean="0"/>
              <a:t>тотемные столбы </a:t>
            </a:r>
            <a:r>
              <a:rPr lang="ru-RU" dirty="0" smtClean="0"/>
              <a:t>индейцев Северной Америки и т.п.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Пример Скульптурная резьба (объемная)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6387" name="Picture 2" descr="скульптурная резьба по дереву - кон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7375" y="1785938"/>
            <a:ext cx="4786313" cy="48244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Arial Black" pitchFamily="34" charset="0"/>
              </a:rPr>
              <a:t>Источники: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3395662"/>
          </a:xfrm>
        </p:spPr>
        <p:txBody>
          <a:bodyPr/>
          <a:lstStyle/>
          <a:p>
            <a:r>
              <a:rPr lang="ru-RU" u="sng" smtClean="0">
                <a:hlinkClick r:id="rId2"/>
              </a:rPr>
              <a:t>http://www.reznoe.ru/articles30_83.php</a:t>
            </a:r>
            <a:endParaRPr lang="ru-RU" smtClean="0"/>
          </a:p>
          <a:p>
            <a:r>
              <a:rPr lang="ru-RU" u="sng" smtClean="0">
                <a:hlinkClick r:id="rId3"/>
              </a:rPr>
              <a:t>http://www.liveinternet.ru/users/1758119/post121665005/</a:t>
            </a:r>
            <a:endParaRPr lang="ru-RU" smtClean="0"/>
          </a:p>
          <a:p>
            <a:r>
              <a:rPr lang="ru-RU" u="sng" smtClean="0">
                <a:hlinkClick r:id="rId4"/>
              </a:rPr>
              <a:t>http://www.reznoe.ru/articles30_7.php</a:t>
            </a:r>
            <a:endParaRPr lang="ru-RU" smtClean="0"/>
          </a:p>
          <a:p>
            <a:endParaRPr lang="ru-RU" smtClean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5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12"/>
          </a:xfrm>
        </p:spPr>
        <p:txBody>
          <a:bodyPr/>
          <a:lstStyle/>
          <a:p>
            <a:r>
              <a:rPr lang="ru-RU" sz="5400" b="1" smtClean="0">
                <a:latin typeface="Arial Black" pitchFamily="34" charset="0"/>
              </a:rPr>
              <a:t>Плосковыемчатая резьба</a:t>
            </a:r>
            <a:endParaRPr lang="ru-RU" sz="5400" smtClean="0">
              <a:latin typeface="Arial Black" pitchFamily="34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3379787"/>
          </a:xfrm>
        </p:spPr>
        <p:txBody>
          <a:bodyPr/>
          <a:lstStyle/>
          <a:p>
            <a:r>
              <a:rPr lang="ru-RU" sz="4000" smtClean="0"/>
              <a:t>Характерная особенность - плоский основной фон, в который врезаны элементы, т.е. все элементы резьбы находятся ниже уровня фона.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1143000"/>
          </a:xfrm>
        </p:spPr>
        <p:txBody>
          <a:bodyPr/>
          <a:lstStyle/>
          <a:p>
            <a:r>
              <a:rPr lang="ru-RU" sz="4400" b="1" smtClean="0">
                <a:latin typeface="Arial Black" pitchFamily="34" charset="0"/>
              </a:rPr>
              <a:t>Пример Плосковыемчатой резьбы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00563" y="2286000"/>
            <a:ext cx="4371975" cy="2428875"/>
          </a:xfrm>
        </p:spPr>
        <p:txBody>
          <a:bodyPr/>
          <a:lstStyle/>
          <a:p>
            <a:r>
              <a:rPr lang="ru-RU" sz="4400" smtClean="0"/>
              <a:t>контурная резьба двери;</a:t>
            </a:r>
          </a:p>
          <a:p>
            <a:r>
              <a:rPr lang="ru-RU" sz="4400" smtClean="0"/>
              <a:t>фриз на карнизе мебели.</a:t>
            </a:r>
          </a:p>
          <a:p>
            <a:pPr>
              <a:buFont typeface="Wingdings 2" pitchFamily="18" charset="2"/>
              <a:buNone/>
            </a:pPr>
            <a:r>
              <a:rPr lang="ru-RU" sz="4400" smtClean="0"/>
              <a:t> </a:t>
            </a:r>
          </a:p>
        </p:txBody>
      </p:sp>
      <p:pic>
        <p:nvPicPr>
          <p:cNvPr id="7172" name="Picture 2" descr="Контурная резь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214563"/>
            <a:ext cx="3825875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smtClean="0"/>
              <a:t>Виды Плосковыемчатой резьбы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857375"/>
            <a:ext cx="8358187" cy="4714875"/>
          </a:xfrm>
        </p:spPr>
        <p:txBody>
          <a:bodyPr>
            <a:normAutofit fontScale="32500" lnSpcReduction="20000"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контурная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— очевидно, самая простая резьба, давшая начало всем остальным видам.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скобчата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я (ногтевидная) резьба - может рассматриваться как подвид контурной, поскольку не отличается особой сложностью. Узор создается различными вариантами сочетания разных по направлению и размерам скобок - полукруглых насечек на плоском фоне.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чернолаковая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по черному лаку) - заготовка покрывается черным лаком или краской, а затем на нем прорезаются линии. Таким образом и создается узор. Характерная игра контраста передает порой, интересные сюжеты.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геометрическая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- основные элементы - геометрические фигуры получаются из множественного сочетания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сколышков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и пирамид.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285875"/>
            <a:ext cx="8229600" cy="1143000"/>
          </a:xfrm>
        </p:spPr>
        <p:txBody>
          <a:bodyPr/>
          <a:lstStyle/>
          <a:p>
            <a:r>
              <a:rPr lang="ru-RU" sz="6000" b="1" smtClean="0">
                <a:latin typeface="Arial Black" pitchFamily="34" charset="0"/>
              </a:rPr>
              <a:t>Рельефная резьба</a:t>
            </a:r>
            <a:br>
              <a:rPr lang="ru-RU" sz="6000" b="1" smtClean="0">
                <a:latin typeface="Arial Black" pitchFamily="34" charset="0"/>
              </a:rPr>
            </a:br>
            <a:endParaRPr lang="ru-RU" sz="6000" b="1" smtClean="0">
              <a:latin typeface="Arial Black" pitchFamily="34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4940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		</a:t>
            </a:r>
            <a:r>
              <a:rPr lang="ru-RU" sz="3600" b="1" smtClean="0"/>
              <a:t>Характерная особенность </a:t>
            </a:r>
            <a:r>
              <a:rPr lang="ru-RU" sz="3600" smtClean="0"/>
              <a:t>- основной фон находится на уровне рисунка или значительно ниже его. Резные элементы не врезаны в фон, как в видах плосковыемчатой резьбы, а наоборот, поднимаются над фоном.</a:t>
            </a:r>
          </a:p>
          <a:p>
            <a:endParaRPr lang="ru-RU" sz="36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/>
          <a:lstStyle/>
          <a:p>
            <a:pPr algn="ctr"/>
            <a:r>
              <a:rPr lang="ru-RU" sz="5400" smtClean="0">
                <a:latin typeface="Arial Black" pitchFamily="34" charset="0"/>
              </a:rPr>
              <a:t>Пример Рельефной резьбы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00625" y="4429125"/>
            <a:ext cx="4000500" cy="24288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smtClean="0"/>
              <a:t>Очелье ворот. Фрагмент.</a:t>
            </a:r>
            <a:endParaRPr lang="ru-RU" sz="4000" smtClean="0"/>
          </a:p>
        </p:txBody>
      </p:sp>
      <p:pic>
        <p:nvPicPr>
          <p:cNvPr id="10244" name="Picture 2" descr="http://www.u16s.narod.ru/rel_rez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5825"/>
            <a:ext cx="4714875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smtClean="0">
                <a:latin typeface="Arial Black" pitchFamily="34" charset="0"/>
              </a:rPr>
              <a:t>Виды Рельефной резьбы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плоскорельефная резьба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фон на уровне рисунка (иногда называют такую резьбу плоскорельефной с подушечным фоном)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глухая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(иногда называют такую резьбу плоскорельефной с выбранным фоном) фон выбирается, а вот насколько глубоко по отношению к рисунку, определяет подвиды этой резьбы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барельефная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не очень глубоко, рисунок имеет низкий рельеф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горельефная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значительно глубже, рисунок имеет высокий рельеф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кудринская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(абрамцево-кудринская) резьба - зародилась в деревне Кудрино усадьбы Абрамцево, поэтому носит как одинарное, так и двойное название. Характерна особенным узором, который невозможно спутать ни с каким другим.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Ислими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особая резьба, характеризуется глубокой выборкой и чеканкой фона. Распространена главным образом в Средней Азии.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Татьянка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относительно свежий вид резьбы, изобретенный в конце 20 века нашим соотечественником. Название свое резьба получила в честь супруги автора. Резьба относительно проста и очень насыщена растительными элементами. При желании доступна резчикам любых возрастов, ограничений нет.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Сквозная резьба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 названия понятно, что такая резьба имеет сквозные отверстия, главным образом удаляются участки фона. За кажущуюся воздушность, легкость и схожесть с кружевом часто носит название </a:t>
            </a:r>
            <a:r>
              <a:rPr lang="ru-RU" b="1" smtClean="0"/>
              <a:t>ажурной резьбы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 Сквозной резьбы</a:t>
            </a:r>
          </a:p>
        </p:txBody>
      </p:sp>
      <p:pic>
        <p:nvPicPr>
          <p:cNvPr id="13315" name="Picture 2" descr="http://www.arthania.ru/a/files/image/savino_bereginya_na_vyez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785938"/>
            <a:ext cx="7078663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130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Constantia</vt:lpstr>
      <vt:lpstr>Arial</vt:lpstr>
      <vt:lpstr>Calibri</vt:lpstr>
      <vt:lpstr>Wingdings 2</vt:lpstr>
      <vt:lpstr>Arial Black</vt:lpstr>
      <vt:lpstr>Times New Roman</vt:lpstr>
      <vt:lpstr>Поток</vt:lpstr>
      <vt:lpstr>Резьба по дереву</vt:lpstr>
      <vt:lpstr>Плосковыемчатая резьба</vt:lpstr>
      <vt:lpstr>Пример Плосковыемчатой резьбы</vt:lpstr>
      <vt:lpstr>Виды Плосковыемчатой резьбы</vt:lpstr>
      <vt:lpstr>Рельефная резьба </vt:lpstr>
      <vt:lpstr>Пример Рельефной резьбы</vt:lpstr>
      <vt:lpstr>Виды Рельефной резьбы</vt:lpstr>
      <vt:lpstr>Сквозная резьба</vt:lpstr>
      <vt:lpstr>Пример  Сквозной резьбы</vt:lpstr>
      <vt:lpstr>Виды Сквозная резьба</vt:lpstr>
      <vt:lpstr>Скульптурная резьба (объемная)</vt:lpstr>
      <vt:lpstr>Пример Скульптурная резьба (объемная)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Admin</cp:lastModifiedBy>
  <cp:revision>7</cp:revision>
  <dcterms:created xsi:type="dcterms:W3CDTF">2012-11-01T00:44:07Z</dcterms:created>
  <dcterms:modified xsi:type="dcterms:W3CDTF">2012-11-07T06:09:26Z</dcterms:modified>
</cp:coreProperties>
</file>