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5590"/>
    <a:srgbClr val="17375D"/>
    <a:srgbClr val="66FF99"/>
    <a:srgbClr val="00CC66"/>
    <a:srgbClr val="CC0000"/>
    <a:srgbClr val="33CC33"/>
    <a:srgbClr val="006600"/>
    <a:srgbClr val="00CC00"/>
    <a:srgbClr val="9900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872" autoAdjust="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FD70-5F50-4AB8-A436-5A816344781C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F9683F-2672-4A23-A87A-BF7C3CC16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F9683F-2672-4A23-A87A-BF7C3CC16DCB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90E66-462B-4FF5-8856-7CFF1A2751E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DC35D-6029-4BB3-9A43-233CFBA087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90E66-462B-4FF5-8856-7CFF1A2751E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DC35D-6029-4BB3-9A43-233CFBA087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90E66-462B-4FF5-8856-7CFF1A2751E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DC35D-6029-4BB3-9A43-233CFBA087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90E66-462B-4FF5-8856-7CFF1A2751E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DC35D-6029-4BB3-9A43-233CFBA087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90E66-462B-4FF5-8856-7CFF1A2751E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DC35D-6029-4BB3-9A43-233CFBA087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90E66-462B-4FF5-8856-7CFF1A2751E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DC35D-6029-4BB3-9A43-233CFBA087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90E66-462B-4FF5-8856-7CFF1A2751E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DC35D-6029-4BB3-9A43-233CFBA087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90E66-462B-4FF5-8856-7CFF1A2751E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DC35D-6029-4BB3-9A43-233CFBA087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90E66-462B-4FF5-8856-7CFF1A2751E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DC35D-6029-4BB3-9A43-233CFBA087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90E66-462B-4FF5-8856-7CFF1A2751E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DC35D-6029-4BB3-9A43-233CFBA087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90E66-462B-4FF5-8856-7CFF1A2751E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DC35D-6029-4BB3-9A43-233CFBA087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90E66-462B-4FF5-8856-7CFF1A2751E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DC35D-6029-4BB3-9A43-233CFBA087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42853"/>
            <a:ext cx="45719" cy="7143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428604"/>
            <a:ext cx="721523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Тема урока:«Ракообразные, их многообразие, общие черты и значение»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" name="Рисунок 7" descr="волосатый краб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2357430"/>
            <a:ext cx="6215106" cy="3929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3500462" cy="1162050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Мокрицы – сухопутные равноногие раки. </a:t>
            </a:r>
            <a:endParaRPr lang="ru-RU" sz="2400" dirty="0"/>
          </a:p>
        </p:txBody>
      </p:sp>
      <p:pic>
        <p:nvPicPr>
          <p:cNvPr id="5" name="Содержимое 4" descr="goluboj_scheno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57686" y="785794"/>
            <a:ext cx="3976081" cy="530144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1714488"/>
            <a:ext cx="3614734" cy="4691063"/>
          </a:xfrm>
        </p:spPr>
        <p:txBody>
          <a:bodyPr>
            <a:normAutofit lnSpcReduction="10000"/>
          </a:bodyPr>
          <a:lstStyle/>
          <a:p>
            <a:r>
              <a:rPr lang="ru-RU" sz="2400" b="1" i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Мокрицы обитают во влажных местах – в погребах, подвалах, под камнями и отставшей корой.  Они ведут ночной образ жизни. Все сегменты груди и брюшка остаются свободными и хорошо заметны. Мокрицы дышат влажным воздухом  при помощи видоизмененных жабр.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000760" y="5715016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мокрица</a:t>
            </a: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бокопла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500174"/>
            <a:ext cx="7397766" cy="487228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285728"/>
            <a:ext cx="8215370" cy="1214446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Б) Отряд </a:t>
            </a:r>
            <a:r>
              <a:rPr lang="ru-RU" sz="2400" b="1" i="1" dirty="0" err="1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Разноногие</a:t>
            </a:r>
            <a:r>
              <a:rPr lang="ru-RU" sz="2400" b="1" i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это раки, которые имеют разные конечности для передвижения. Их часто называют бокоплавы, т.к. передвигаются «лежа на боку».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714744" y="5929330"/>
            <a:ext cx="1460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бокоплав</a:t>
            </a:r>
            <a:endParaRPr lang="ru-RU" sz="2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7158" y="428604"/>
            <a:ext cx="8286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В) Отряд Десятиногие – у представителей данного отряда грудные конечности превращаются в мощные ходильные ноги, которых  5 пар. С их помощью они перемещаются по дну водоемов, а маленькие брюшные используют для плавания и вынашивания потомства. В основном они обитают в морях.  Их около 9 тыс. видов.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3071810"/>
            <a:ext cx="8429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Это тот самый отряд куда относится речной рак.</a:t>
            </a:r>
            <a:endParaRPr lang="ru-RU" sz="24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" name="Рисунок 13" descr="Рак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3571876"/>
            <a:ext cx="4075067" cy="281179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85852" y="285728"/>
            <a:ext cx="6643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Такие разные десятиногие раки</a:t>
            </a:r>
            <a:endParaRPr lang="ru-RU" sz="32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Рисунок 8" descr="богомо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3000372"/>
            <a:ext cx="3404266" cy="3429024"/>
          </a:xfrm>
          <a:prstGeom prst="rect">
            <a:avLst/>
          </a:prstGeom>
        </p:spPr>
      </p:pic>
      <p:pic>
        <p:nvPicPr>
          <p:cNvPr id="4" name="Рисунок 3" descr="148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000108"/>
            <a:ext cx="2786082" cy="2952750"/>
          </a:xfrm>
          <a:prstGeom prst="rect">
            <a:avLst/>
          </a:prstGeom>
        </p:spPr>
      </p:pic>
      <p:pic>
        <p:nvPicPr>
          <p:cNvPr id="8" name="Рисунок 7" descr="148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857232"/>
            <a:ext cx="3181350" cy="307183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1538" y="1000108"/>
            <a:ext cx="1311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Речной рак</a:t>
            </a: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46" y="3357562"/>
            <a:ext cx="13115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Речной рак</a:t>
            </a:r>
          </a:p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(вареный)</a:t>
            </a: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0430" y="3071810"/>
            <a:ext cx="17368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Рак - богомол</a:t>
            </a:r>
            <a:endParaRPr lang="ru-RU" sz="2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мар отраженны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571480"/>
            <a:ext cx="4881587" cy="4275597"/>
          </a:xfrm>
          <a:prstGeom prst="snip2DiagRect">
            <a:avLst>
              <a:gd name="adj1" fmla="val 0"/>
              <a:gd name="adj2" fmla="val 49243"/>
            </a:avLst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428860" y="4000504"/>
            <a:ext cx="808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Омар</a:t>
            </a:r>
            <a:endParaRPr lang="ru-RU" sz="2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Рисунок 3" descr="langu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3972854" y="1742130"/>
            <a:ext cx="6413265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429520" y="357166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Лангуст</a:t>
            </a:r>
            <a:endParaRPr lang="ru-RU" sz="2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_0_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643314"/>
            <a:ext cx="4029075" cy="2790825"/>
          </a:xfrm>
          <a:prstGeom prst="rect">
            <a:avLst/>
          </a:prstGeom>
        </p:spPr>
      </p:pic>
      <p:pic>
        <p:nvPicPr>
          <p:cNvPr id="4" name="Рисунок 3" descr="волосатый краби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571500"/>
            <a:ext cx="3024182" cy="2268137"/>
          </a:xfrm>
          <a:prstGeom prst="rect">
            <a:avLst/>
          </a:prstGeom>
        </p:spPr>
      </p:pic>
      <p:pic>
        <p:nvPicPr>
          <p:cNvPr id="6" name="Рисунок 5" descr="краб камчатски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571480"/>
            <a:ext cx="3602736" cy="5857916"/>
          </a:xfrm>
          <a:prstGeom prst="rect">
            <a:avLst/>
          </a:prstGeom>
        </p:spPr>
      </p:pic>
      <p:pic>
        <p:nvPicPr>
          <p:cNvPr id="7" name="Рисунок 6" descr="наземный краб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3428999"/>
            <a:ext cx="4214842" cy="30976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42976" y="571480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Волосатый крабик</a:t>
            </a: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570" y="571480"/>
            <a:ext cx="22000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Камчатский краб</a:t>
            </a:r>
            <a:endParaRPr lang="ru-RU" sz="2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6143644"/>
            <a:ext cx="1513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Голубой краб</a:t>
            </a: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1802" y="214290"/>
            <a:ext cx="2177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креветки</a:t>
            </a:r>
            <a:endParaRPr lang="ru-RU" sz="3600" b="1" i="1" dirty="0">
              <a:ln w="127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Рисунок 3" descr="кр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7" y="857232"/>
            <a:ext cx="4429157" cy="3589735"/>
          </a:xfrm>
          <a:prstGeom prst="rect">
            <a:avLst/>
          </a:prstGeom>
        </p:spPr>
      </p:pic>
      <p:pic>
        <p:nvPicPr>
          <p:cNvPr id="2" name="Рисунок 1" descr="креветка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3214686"/>
            <a:ext cx="4381504" cy="3286128"/>
          </a:xfrm>
          <a:prstGeom prst="rect">
            <a:avLst/>
          </a:prstGeom>
        </p:spPr>
      </p:pic>
      <p:pic>
        <p:nvPicPr>
          <p:cNvPr id="5" name="Рисунок 4" descr="креветка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785794"/>
            <a:ext cx="3000366" cy="20002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креветка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4714884"/>
            <a:ext cx="3000396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еветка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500042"/>
            <a:ext cx="7143800" cy="581505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еветка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428604"/>
            <a:ext cx="8215370" cy="60722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еветки пресноводны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428604"/>
            <a:ext cx="7715304" cy="578647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92935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Цели урока: </a:t>
            </a:r>
          </a:p>
          <a:p>
            <a:pPr>
              <a:buFont typeface="Wingdings" pitchFamily="2" charset="2"/>
              <a:buChar char="ü"/>
            </a:pPr>
            <a:r>
              <a:rPr lang="ru-RU" sz="3300" b="1" dirty="0" smtClean="0">
                <a:solidFill>
                  <a:srgbClr val="00CC00"/>
                </a:solidFill>
                <a:cs typeface="Times New Roman" pitchFamily="18" charset="0"/>
              </a:rPr>
              <a:t>изучить многообразие ракообразных,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CC00"/>
                </a:solidFill>
              </a:rPr>
              <a:t>познакомиться с особенностями их строения, выделить общие черты ,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CC00"/>
                </a:solidFill>
              </a:rPr>
              <a:t>закрепить знания об особенностях внешнего и внутреннего строения ракообразных, 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CC00"/>
                </a:solidFill>
              </a:rPr>
              <a:t>определить значения ракообразных   в природе и жизни человека,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CC00"/>
                </a:solidFill>
              </a:rPr>
              <a:t> формировать умения анализировать, конкретизировать, делать выводы,</a:t>
            </a:r>
          </a:p>
          <a:p>
            <a:pPr>
              <a:buNone/>
            </a:pPr>
            <a:r>
              <a:rPr lang="ru-RU" b="1" dirty="0" smtClean="0">
                <a:solidFill>
                  <a:srgbClr val="00CC00"/>
                </a:solidFill>
              </a:rPr>
              <a:t>     обобщать и систематизировать материал, 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CC00"/>
                </a:solidFill>
              </a:rPr>
              <a:t> развивать процессы памяти, внимания, воображения.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382027" cy="62865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евет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778674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Значение ракообразных:</a:t>
            </a:r>
          </a:p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1) компонент в цепях питания,</a:t>
            </a:r>
          </a:p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2) санитары водоемов(речные раки, дафнии),</a:t>
            </a:r>
          </a:p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3) промежуточные хозяева некоторых червей (циклопы),</a:t>
            </a:r>
          </a:p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4) паразиты рыб (веслоногие раки),</a:t>
            </a:r>
          </a:p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5) промысловые животные (крабы, омары, креветки, речные раки, лангусты).</a:t>
            </a: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8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142984"/>
            <a:ext cx="3571900" cy="48577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57654" y="500042"/>
            <a:ext cx="478634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spc="100" dirty="0" smtClean="0">
                <a:ln w="180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На прошлом уроке мы познакомились со строением речного рака, который относится к классу Ракообразные. К данному классу относится еще более 30 тыс. видов от 1 мм до 1м.  Среди них выделяют  низших и высших ракообразных.  Сегодня мы познакомимся с некоторыми отрядами  данного класса</a:t>
            </a:r>
            <a:r>
              <a:rPr lang="ru-RU" sz="2400" i="1" spc="100" dirty="0" smtClean="0">
                <a:ln w="180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.</a:t>
            </a:r>
            <a:endParaRPr lang="ru-RU" sz="2400" i="1" spc="100" dirty="0">
              <a:ln w="180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550070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Речной рак</a:t>
            </a:r>
            <a:endParaRPr lang="ru-RU" sz="2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Классификация ракообразных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8643998" cy="4000528"/>
          </a:xfrm>
        </p:spPr>
        <p:txBody>
          <a:bodyPr>
            <a:normAutofit fontScale="77500" lnSpcReduction="20000"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dirty="0"/>
              <a:t> </a:t>
            </a:r>
            <a:r>
              <a:rPr lang="ru-RU" sz="2300" dirty="0" smtClean="0"/>
              <a:t>отряды</a:t>
            </a:r>
            <a:endParaRPr lang="ru-RU" sz="2300" dirty="0"/>
          </a:p>
          <a:p>
            <a:pPr algn="ctr"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sz="2300" dirty="0"/>
              <a:t> </a:t>
            </a:r>
            <a:r>
              <a:rPr lang="ru-RU" sz="2300" b="1" dirty="0" smtClean="0">
                <a:ln w="1905">
                  <a:solidFill>
                    <a:srgbClr val="C00000"/>
                  </a:solidFill>
                </a:ln>
                <a:solidFill>
                  <a:schemeClr val="accent6">
                    <a:shade val="20000"/>
                    <a:satMod val="20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ЛИСТОНОГИЕ   ВЕСЛОНОГИЕ   УСОНОГИЕ </a:t>
            </a:r>
          </a:p>
          <a:p>
            <a:pPr algn="r">
              <a:buNone/>
            </a:pPr>
            <a:r>
              <a:rPr lang="ru-RU" sz="2300" dirty="0" smtClean="0">
                <a:ln w="1905">
                  <a:solidFill>
                    <a:srgbClr val="006600"/>
                  </a:solidFill>
                </a:ln>
                <a:solidFill>
                  <a:schemeClr val="accent6">
                    <a:shade val="20000"/>
                    <a:satMod val="20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                       РАВНОНОГИЕ   РАЗНОНОГИЕ   ДЕСЯТИНОГИЕ</a:t>
            </a:r>
          </a:p>
          <a:p>
            <a:pPr>
              <a:buNone/>
            </a:pPr>
            <a:r>
              <a:rPr lang="ru-RU" sz="2300" b="1" i="1" dirty="0" smtClean="0">
                <a:ln w="1905">
                  <a:solidFill>
                    <a:srgbClr val="006600"/>
                  </a:solidFill>
                </a:ln>
                <a:solidFill>
                  <a:schemeClr val="accent6">
                    <a:shade val="20000"/>
                    <a:satMod val="20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 </a:t>
            </a:r>
          </a:p>
        </p:txBody>
      </p:sp>
      <p:sp>
        <p:nvSpPr>
          <p:cNvPr id="19" name="Овал 18"/>
          <p:cNvSpPr/>
          <p:nvPr/>
        </p:nvSpPr>
        <p:spPr>
          <a:xfrm>
            <a:off x="1571604" y="2857496"/>
            <a:ext cx="1643074" cy="5715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низшие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5429256" y="2928934"/>
            <a:ext cx="1714512" cy="5715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высшие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2643174" y="2000240"/>
            <a:ext cx="350046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Класс Ракообразные</a:t>
            </a:r>
            <a:endParaRPr lang="ru-RU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 rot="10800000" flipV="1">
            <a:off x="2571736" y="2500306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572132" y="2571744"/>
            <a:ext cx="500066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0800000" flipV="1">
            <a:off x="928662" y="3429000"/>
            <a:ext cx="785818" cy="500066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2035951" y="3821909"/>
            <a:ext cx="500066" cy="1588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6200000" flipH="1">
            <a:off x="6858016" y="3571876"/>
            <a:ext cx="857256" cy="714380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16200000" flipH="1">
            <a:off x="5930116" y="4001298"/>
            <a:ext cx="785024" cy="70644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>
            <a:off x="4893471" y="3679033"/>
            <a:ext cx="857256" cy="500066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16200000" flipH="1">
            <a:off x="2928926" y="3500438"/>
            <a:ext cx="500066" cy="500066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3000364" y="1142984"/>
            <a:ext cx="2786082" cy="78581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ТИП ЧЛЕНИСТОНОГИЕ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720" y="4500570"/>
            <a:ext cx="10831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дафнии</a:t>
            </a:r>
          </a:p>
          <a:p>
            <a:r>
              <a:rPr lang="ru-RU" b="1" cap="all" dirty="0" smtClean="0">
                <a:ln w="9000" cmpd="sng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щитни</a:t>
            </a:r>
            <a:endParaRPr lang="ru-RU" b="1" cap="all" dirty="0">
              <a:ln w="9000" cmpd="sng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71604" y="4500570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циклопы</a:t>
            </a:r>
            <a:endParaRPr lang="ru-RU" b="1" cap="all" dirty="0">
              <a:ln w="9000" cmpd="sng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28926" y="4500570"/>
            <a:ext cx="1270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Морская</a:t>
            </a:r>
          </a:p>
          <a:p>
            <a:r>
              <a:rPr lang="ru-RU" b="1" cap="all" dirty="0" smtClean="0">
                <a:ln w="9000" cmpd="sng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Уточка</a:t>
            </a:r>
          </a:p>
          <a:p>
            <a:r>
              <a:rPr lang="ru-RU" b="1" cap="all" dirty="0" smtClean="0">
                <a:ln w="9000" cmpd="sng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Морской </a:t>
            </a:r>
          </a:p>
          <a:p>
            <a:r>
              <a:rPr lang="ru-RU" b="1" cap="all" dirty="0" smtClean="0">
                <a:ln w="9000" cmpd="sng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желудь</a:t>
            </a:r>
            <a:endParaRPr lang="ru-RU" b="1" cap="all" dirty="0">
              <a:ln w="9000" cmpd="sng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14810" y="4786322"/>
            <a:ext cx="12827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Мокрицы</a:t>
            </a:r>
          </a:p>
          <a:p>
            <a:r>
              <a:rPr lang="ru-RU" b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Водяной</a:t>
            </a:r>
          </a:p>
          <a:p>
            <a:r>
              <a:rPr lang="ru-RU" b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ослик</a:t>
            </a:r>
            <a:endParaRPr lang="ru-RU" b="1" cap="all" dirty="0">
              <a:ln w="9000" cmpd="sng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572132" y="4786322"/>
            <a:ext cx="1493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бокоплавы</a:t>
            </a:r>
            <a:endParaRPr lang="ru-RU" b="1" cap="all" dirty="0">
              <a:ln w="9000" cmpd="sng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15206" y="4786322"/>
            <a:ext cx="15716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Речной рак</a:t>
            </a:r>
          </a:p>
          <a:p>
            <a:r>
              <a:rPr lang="ru-RU" b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Омар</a:t>
            </a:r>
          </a:p>
          <a:p>
            <a:r>
              <a:rPr lang="ru-RU" b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Лангуст</a:t>
            </a:r>
          </a:p>
          <a:p>
            <a:r>
              <a:rPr lang="ru-RU" b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Крабы</a:t>
            </a:r>
          </a:p>
          <a:p>
            <a:r>
              <a:rPr lang="ru-RU" b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Креветки</a:t>
            </a:r>
          </a:p>
          <a:p>
            <a:endParaRPr lang="ru-RU" b="1" cap="all" dirty="0">
              <a:ln w="9000" cmpd="sng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Низшие ракообразные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2" name="Рисунок 21" descr="daphn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132" y="2714620"/>
            <a:ext cx="2771792" cy="37453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928670"/>
            <a:ext cx="8358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Низшие раки представляют  собой несколько отрядов ракообразных, у представителей которых отсутствуют брюшные ноги.</a:t>
            </a:r>
            <a:endParaRPr lang="ru-RU" sz="2800" b="1" i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500306"/>
            <a:ext cx="46434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n w="190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) Отряд  </a:t>
            </a:r>
            <a:r>
              <a:rPr lang="ru-RU" sz="2400" b="1" i="1" dirty="0" err="1" smtClean="0">
                <a:ln w="190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Листоногие</a:t>
            </a:r>
            <a:r>
              <a:rPr lang="ru-RU" sz="2400" b="1" i="1" dirty="0" smtClean="0">
                <a:ln w="190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представители данного отряда  имеют уплощенные словно лист ноги.</a:t>
            </a:r>
            <a:endParaRPr lang="ru-RU" sz="2400" b="1" i="1" dirty="0">
              <a:ln w="1905">
                <a:solidFill>
                  <a:schemeClr val="accent1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Рисунок 7" descr="обрезанный shc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071942"/>
            <a:ext cx="4357719" cy="25241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14480" y="6286520"/>
            <a:ext cx="1034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щитень</a:t>
            </a: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72264" y="6072206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дафния</a:t>
            </a: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b="1" i="1" dirty="0" smtClean="0">
                <a:ln w="190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Б) Отряд Веслоногие – это мелкие рачки, которые гребут грудными ногами как веслами.</a:t>
            </a:r>
            <a:endParaRPr lang="ru-RU" sz="2400" b="1" i="1" dirty="0">
              <a:ln w="1905">
                <a:solidFill>
                  <a:schemeClr val="accent1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pic>
        <p:nvPicPr>
          <p:cNvPr id="4" name="Содержимое 3" descr="thumb_cyclopsIMG_19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2000240"/>
            <a:ext cx="2928959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60000"/>
                <a:lumOff val="40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286248" y="1571612"/>
            <a:ext cx="4286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n w="190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Циклопы – это обычные веслоногие рачки наших водоемов. Свое название получили за непарный простой глазок, расположенный на лбу. Циклопы служат промежуточными хозяевами широкого лентеца и ришты.</a:t>
            </a:r>
            <a:endParaRPr lang="ru-RU" sz="2400" b="1" i="1" dirty="0">
              <a:ln w="1905">
                <a:solidFill>
                  <a:schemeClr val="accent1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5143512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n w="190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передвижения они используют усики. Циклоп может совершать сложные движения – «мертвые петли» подобно самолету-истребителю.</a:t>
            </a:r>
            <a:endParaRPr lang="ru-RU" sz="2400" b="1" i="1" dirty="0">
              <a:ln w="1905">
                <a:solidFill>
                  <a:schemeClr val="accent1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4357718" cy="5715040"/>
          </a:xfrm>
        </p:spPr>
        <p:txBody>
          <a:bodyPr>
            <a:noAutofit/>
          </a:bodyPr>
          <a:lstStyle/>
          <a:p>
            <a:pPr algn="l"/>
            <a:r>
              <a:rPr lang="ru-RU" sz="2400" b="1" i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В) Отряд Усоногие – представители данного отряда  ведут прикрепленный образ жизни и живут в  многостворчатых известковых раковинах. Голова и брюшко у них сильно редуцируются, а из всего тела лучше сохраняется грудной отдел. Двуветвистые длинные ножки превращаются в фильтрующий аппарат, при помощи которого усоногие добывают себе пищу…</a:t>
            </a:r>
            <a:endParaRPr lang="ru-RU" sz="2400" b="1" i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Рисунок 7" descr="морская уточ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857232"/>
            <a:ext cx="4071966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6143636" y="5572140"/>
            <a:ext cx="1891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Морские уточки</a:t>
            </a:r>
            <a:endParaRPr lang="ru-RU" b="1" i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500562" y="1643050"/>
            <a:ext cx="4357718" cy="47149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 descr="337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642918"/>
            <a:ext cx="3510133" cy="4548191"/>
          </a:xfrm>
          <a:prstGeom prst="rect">
            <a:avLst/>
          </a:prstGeom>
          <a:ln w="1905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Содержимое 9" descr="corall_j_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628" y="1571612"/>
            <a:ext cx="3572622" cy="4525963"/>
          </a:xfrm>
          <a:prstGeom prst="rect">
            <a:avLst/>
          </a:prstGeom>
          <a:ln w="1905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TextBox 10"/>
          <p:cNvSpPr txBox="1"/>
          <p:nvPr/>
        </p:nvSpPr>
        <p:spPr>
          <a:xfrm>
            <a:off x="4286248" y="928670"/>
            <a:ext cx="549894" cy="5198924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ru-RU" sz="2000" b="1" i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Морские желуди</a:t>
            </a:r>
            <a:endParaRPr lang="ru-RU" sz="2000" i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71546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Высшие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ракообразные</a:t>
            </a:r>
            <a:endParaRPr lang="ru-RU" b="1" dirty="0">
              <a:ln w="10541" cmpd="sng">
                <a:solidFill>
                  <a:srgbClr val="CC0000"/>
                </a:solidFill>
                <a:prstDash val="solid"/>
              </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endParaRPr>
          </a:p>
        </p:txBody>
      </p:sp>
      <p:pic>
        <p:nvPicPr>
          <p:cNvPr id="7" name="Содержимое 6" descr="водяной ослик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071934" y="3071810"/>
            <a:ext cx="4714908" cy="3429024"/>
          </a:xfrm>
        </p:spPr>
      </p:pic>
      <p:sp>
        <p:nvSpPr>
          <p:cNvPr id="8" name="TextBox 7"/>
          <p:cNvSpPr txBox="1"/>
          <p:nvPr/>
        </p:nvSpPr>
        <p:spPr>
          <a:xfrm>
            <a:off x="357158" y="1071546"/>
            <a:ext cx="84296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Представители высших раков имеют постоянное количество головных, грудных и брюшных сегментов, на последних присутствуют брюшные ножки. </a:t>
            </a:r>
            <a:endParaRPr lang="ru-RU" sz="2800" b="1" i="1" dirty="0">
              <a:ln w="1905">
                <a:solidFill>
                  <a:schemeClr val="bg1"/>
                </a:solidFill>
              </a:ln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0" y="3000372"/>
            <a:ext cx="3857620" cy="37147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i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А) Отряд Равноногие внешне их ноги кажутся одинаковыми. В пресных водоемах встречается водяной ослик, который ползает по дну на тонких ногах. На голове ослика расположено 8 простых глазков.</a:t>
            </a:r>
            <a:endParaRPr lang="ru-RU" sz="2400" b="1" i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6215082"/>
            <a:ext cx="1654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Водяной ослик</a:t>
            </a: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580</Words>
  <Application>Microsoft Office PowerPoint</Application>
  <PresentationFormat>Экран (4:3)</PresentationFormat>
  <Paragraphs>84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</vt:lpstr>
      <vt:lpstr>Слайд 2</vt:lpstr>
      <vt:lpstr>Слайд 3</vt:lpstr>
      <vt:lpstr>Классификация ракообразных</vt:lpstr>
      <vt:lpstr>Низшие ракообразные </vt:lpstr>
      <vt:lpstr>Б) Отряд Веслоногие – это мелкие рачки, которые гребут грудными ногами как веслами.</vt:lpstr>
      <vt:lpstr>В) Отряд Усоногие – представители данного отряда  ведут прикрепленный образ жизни и живут в  многостворчатых известковых раковинах. Голова и брюшко у них сильно редуцируются, а из всего тела лучше сохраняется грудной отдел. Двуветвистые длинные ножки превращаются в фильтрующий аппарат, при помощи которого усоногие добывают себе пищу…</vt:lpstr>
      <vt:lpstr>Слайд 8</vt:lpstr>
      <vt:lpstr>Высшие ракообразные</vt:lpstr>
      <vt:lpstr>Мокрицы – сухопутные равноногие раки.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урока:«Ракообразные, их многообразие, общие черты и значение»</dc:title>
  <dc:creator>Oleg</dc:creator>
  <cp:lastModifiedBy>Олег</cp:lastModifiedBy>
  <cp:revision>62</cp:revision>
  <dcterms:created xsi:type="dcterms:W3CDTF">2007-03-03T17:58:17Z</dcterms:created>
  <dcterms:modified xsi:type="dcterms:W3CDTF">2011-12-19T07:35:43Z</dcterms:modified>
</cp:coreProperties>
</file>