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75" r:id="rId10"/>
    <p:sldId id="281" r:id="rId11"/>
    <p:sldId id="276" r:id="rId12"/>
    <p:sldId id="277" r:id="rId13"/>
    <p:sldId id="267" r:id="rId14"/>
    <p:sldId id="265" r:id="rId15"/>
    <p:sldId id="269" r:id="rId16"/>
    <p:sldId id="270" r:id="rId17"/>
    <p:sldId id="266" r:id="rId18"/>
    <p:sldId id="283" r:id="rId19"/>
    <p:sldId id="278" r:id="rId20"/>
    <p:sldId id="279" r:id="rId21"/>
    <p:sldId id="271" r:id="rId22"/>
    <p:sldId id="272" r:id="rId23"/>
    <p:sldId id="273" r:id="rId24"/>
    <p:sldId id="274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00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8" autoAdjust="0"/>
    <p:restoredTop sz="94647" autoAdjust="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1750" y="0"/>
            <a:ext cx="9178925" cy="6924675"/>
            <a:chOff x="-20" y="0"/>
            <a:chExt cx="5782" cy="4362"/>
          </a:xfrm>
        </p:grpSpPr>
        <p:sp>
          <p:nvSpPr>
            <p:cNvPr id="5" name="Rectangle 3" descr="Stonbk"/>
            <p:cNvSpPr>
              <a:spLocks noChangeArrowheads="1"/>
            </p:cNvSpPr>
            <p:nvPr userDrawn="1"/>
          </p:nvSpPr>
          <p:spPr bwMode="white">
            <a:xfrm>
              <a:off x="-15" y="5"/>
              <a:ext cx="5775" cy="4311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ltGray">
            <a:xfrm>
              <a:off x="0" y="0"/>
              <a:ext cx="743" cy="4334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5000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695" y="0"/>
              <a:ext cx="50" cy="436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8" name="Picture 6" descr="Astonbnr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t="15163"/>
            <a:stretch>
              <a:fillRect/>
            </a:stretch>
          </p:blipFill>
          <p:spPr bwMode="gray">
            <a:xfrm>
              <a:off x="0" y="1705"/>
              <a:ext cx="5760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5400000">
              <a:off x="3204" y="-396"/>
              <a:ext cx="47" cy="506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5400000">
              <a:off x="3204" y="-852"/>
              <a:ext cx="47" cy="506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-20" y="0"/>
              <a:ext cx="47" cy="434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Line 10"/>
            <p:cNvSpPr>
              <a:spLocks noChangeShapeType="1"/>
            </p:cNvSpPr>
            <p:nvPr userDrawn="1"/>
          </p:nvSpPr>
          <p:spPr bwMode="auto">
            <a:xfrm>
              <a:off x="414" y="2118"/>
              <a:ext cx="281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Line 11"/>
            <p:cNvSpPr>
              <a:spLocks noChangeShapeType="1"/>
            </p:cNvSpPr>
            <p:nvPr userDrawn="1"/>
          </p:nvSpPr>
          <p:spPr bwMode="auto">
            <a:xfrm flipV="1">
              <a:off x="27" y="2116"/>
              <a:ext cx="230" cy="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auto">
            <a:xfrm>
              <a:off x="255" y="2115"/>
              <a:ext cx="65" cy="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12"/>
                </a:cxn>
                <a:cxn ang="0">
                  <a:pos x="27" y="23"/>
                </a:cxn>
                <a:cxn ang="0">
                  <a:pos x="36" y="35"/>
                </a:cxn>
                <a:cxn ang="0">
                  <a:pos x="47" y="45"/>
                </a:cxn>
                <a:cxn ang="0">
                  <a:pos x="56" y="66"/>
                </a:cxn>
                <a:cxn ang="0">
                  <a:pos x="63" y="80"/>
                </a:cxn>
                <a:cxn ang="0">
                  <a:pos x="65" y="86"/>
                </a:cxn>
              </a:cxnLst>
              <a:rect l="0" t="0" r="r" b="b"/>
              <a:pathLst>
                <a:path w="65" h="86">
                  <a:moveTo>
                    <a:pt x="0" y="0"/>
                  </a:moveTo>
                  <a:cubicBezTo>
                    <a:pt x="9" y="4"/>
                    <a:pt x="6" y="10"/>
                    <a:pt x="15" y="12"/>
                  </a:cubicBezTo>
                  <a:cubicBezTo>
                    <a:pt x="18" y="20"/>
                    <a:pt x="19" y="20"/>
                    <a:pt x="27" y="23"/>
                  </a:cubicBezTo>
                  <a:cubicBezTo>
                    <a:pt x="29" y="29"/>
                    <a:pt x="30" y="32"/>
                    <a:pt x="36" y="35"/>
                  </a:cubicBezTo>
                  <a:cubicBezTo>
                    <a:pt x="40" y="40"/>
                    <a:pt x="43" y="40"/>
                    <a:pt x="47" y="45"/>
                  </a:cubicBezTo>
                  <a:cubicBezTo>
                    <a:pt x="49" y="71"/>
                    <a:pt x="49" y="52"/>
                    <a:pt x="56" y="66"/>
                  </a:cubicBezTo>
                  <a:cubicBezTo>
                    <a:pt x="57" y="74"/>
                    <a:pt x="56" y="77"/>
                    <a:pt x="63" y="80"/>
                  </a:cubicBezTo>
                  <a:cubicBezTo>
                    <a:pt x="65" y="85"/>
                    <a:pt x="65" y="83"/>
                    <a:pt x="65" y="8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auto">
            <a:xfrm>
              <a:off x="344" y="2118"/>
              <a:ext cx="71" cy="84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61" y="27"/>
                </a:cxn>
                <a:cxn ang="0">
                  <a:pos x="52" y="57"/>
                </a:cxn>
                <a:cxn ang="0">
                  <a:pos x="46" y="72"/>
                </a:cxn>
                <a:cxn ang="0">
                  <a:pos x="33" y="63"/>
                </a:cxn>
                <a:cxn ang="0">
                  <a:pos x="25" y="51"/>
                </a:cxn>
                <a:cxn ang="0">
                  <a:pos x="10" y="39"/>
                </a:cxn>
                <a:cxn ang="0">
                  <a:pos x="4" y="77"/>
                </a:cxn>
                <a:cxn ang="0">
                  <a:pos x="1" y="84"/>
                </a:cxn>
              </a:cxnLst>
              <a:rect l="0" t="0" r="r" b="b"/>
              <a:pathLst>
                <a:path w="71" h="84">
                  <a:moveTo>
                    <a:pt x="69" y="0"/>
                  </a:moveTo>
                  <a:cubicBezTo>
                    <a:pt x="65" y="10"/>
                    <a:pt x="71" y="21"/>
                    <a:pt x="61" y="27"/>
                  </a:cubicBezTo>
                  <a:cubicBezTo>
                    <a:pt x="59" y="37"/>
                    <a:pt x="62" y="55"/>
                    <a:pt x="52" y="57"/>
                  </a:cubicBezTo>
                  <a:cubicBezTo>
                    <a:pt x="49" y="62"/>
                    <a:pt x="49" y="67"/>
                    <a:pt x="46" y="72"/>
                  </a:cubicBezTo>
                  <a:cubicBezTo>
                    <a:pt x="38" y="71"/>
                    <a:pt x="39" y="67"/>
                    <a:pt x="33" y="63"/>
                  </a:cubicBezTo>
                  <a:cubicBezTo>
                    <a:pt x="30" y="58"/>
                    <a:pt x="27" y="56"/>
                    <a:pt x="25" y="51"/>
                  </a:cubicBezTo>
                  <a:cubicBezTo>
                    <a:pt x="23" y="38"/>
                    <a:pt x="25" y="38"/>
                    <a:pt x="10" y="39"/>
                  </a:cubicBezTo>
                  <a:cubicBezTo>
                    <a:pt x="8" y="51"/>
                    <a:pt x="18" y="72"/>
                    <a:pt x="4" y="77"/>
                  </a:cubicBezTo>
                  <a:cubicBezTo>
                    <a:pt x="0" y="82"/>
                    <a:pt x="1" y="79"/>
                    <a:pt x="1" y="8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182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1244600" y="1247775"/>
            <a:ext cx="7772400" cy="1143000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83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19304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1262063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>
          <a:xfrm>
            <a:off x="3700463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129463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4B120-F361-4833-BBF9-0A9355227E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78BD3-D613-4333-B96B-0E90FC910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66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573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C1B98-F3F7-43A5-B6A1-A5C249611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573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197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1EF74-B809-4EAA-B5F4-0D8DF4010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573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97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FB9BD-9F4E-4F9E-B001-42D282B6FC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F16AB-DFC6-477F-9DD2-4B90D2A94F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F2B74-4450-4173-A3FF-AEDD728D4A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573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97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5BB07-FC56-4B9C-862B-4049055CD8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82B16-D84A-4842-8D44-292D1EB3D7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4278-CF55-4E2B-B5F9-2B2CC5460B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6ACD6-9313-4902-893F-9DC4E7C2E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16F1C-9FB0-4441-84FA-3838D24365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8C997-19D1-4C43-8D69-A3EDDE3840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69113"/>
            <a:chOff x="0" y="0"/>
            <a:chExt cx="5760" cy="4327"/>
          </a:xfrm>
        </p:grpSpPr>
        <p:sp>
          <p:nvSpPr>
            <p:cNvPr id="6147" name="Rectangle 3"/>
            <p:cNvSpPr>
              <a:spLocks noChangeArrowheads="1"/>
            </p:cNvSpPr>
            <p:nvPr userDrawn="1"/>
          </p:nvSpPr>
          <p:spPr bwMode="ltGray">
            <a:xfrm>
              <a:off x="0" y="405"/>
              <a:ext cx="743" cy="3922"/>
            </a:xfrm>
            <a:prstGeom prst="rect">
              <a:avLst/>
            </a:pr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1034" name="Picture 4" descr="Astonbnr"/>
            <p:cNvPicPr>
              <a:picLocks noChangeAspect="1" noChangeArrowheads="1"/>
            </p:cNvPicPr>
            <p:nvPr userDrawn="1"/>
          </p:nvPicPr>
          <p:blipFill>
            <a:blip r:embed="rId15" cstate="print"/>
            <a:srcRect t="15163"/>
            <a:stretch>
              <a:fillRect/>
            </a:stretch>
          </p:blipFill>
          <p:spPr bwMode="gray">
            <a:xfrm>
              <a:off x="0" y="0"/>
              <a:ext cx="5760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9" name="Rectangle 5"/>
            <p:cNvSpPr>
              <a:spLocks noChangeArrowheads="1"/>
            </p:cNvSpPr>
            <p:nvPr userDrawn="1"/>
          </p:nvSpPr>
          <p:spPr bwMode="white">
            <a:xfrm>
              <a:off x="704" y="181"/>
              <a:ext cx="5056" cy="38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0" name="Rectangle 6" descr="Stonbk"/>
            <p:cNvSpPr>
              <a:spLocks noChangeArrowheads="1"/>
            </p:cNvSpPr>
            <p:nvPr userDrawn="1"/>
          </p:nvSpPr>
          <p:spPr bwMode="white">
            <a:xfrm>
              <a:off x="747" y="224"/>
              <a:ext cx="5013" cy="4092"/>
            </a:xfrm>
            <a:prstGeom prst="rect">
              <a:avLst/>
            </a:prstGeom>
            <a:blipFill dpi="0" rotWithShape="0">
              <a:blip r:embed="rId1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1" name="Rectangle 7"/>
            <p:cNvSpPr>
              <a:spLocks noChangeArrowheads="1"/>
            </p:cNvSpPr>
            <p:nvPr userDrawn="1"/>
          </p:nvSpPr>
          <p:spPr bwMode="white">
            <a:xfrm>
              <a:off x="703" y="186"/>
              <a:ext cx="46" cy="413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2" name="Line 8"/>
            <p:cNvSpPr>
              <a:spLocks noChangeShapeType="1"/>
            </p:cNvSpPr>
            <p:nvPr userDrawn="1"/>
          </p:nvSpPr>
          <p:spPr bwMode="hidden">
            <a:xfrm>
              <a:off x="0" y="415"/>
              <a:ext cx="257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3" name="Line 9"/>
            <p:cNvSpPr>
              <a:spLocks noChangeShapeType="1"/>
            </p:cNvSpPr>
            <p:nvPr userDrawn="1"/>
          </p:nvSpPr>
          <p:spPr bwMode="hidden">
            <a:xfrm>
              <a:off x="421" y="412"/>
              <a:ext cx="282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4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7" cy="432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12573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3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57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0" i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957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0" i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247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 i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F3C5ECE1-5E44-4344-9C9E-5E7C7135A8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1117600" y="268288"/>
            <a:ext cx="8026400" cy="74612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b="0" i="0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ransition spd="slow">
    <p:strips dir="r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6"/>
          <p:cNvSpPr>
            <a:spLocks noChangeArrowheads="1" noChangeShapeType="1" noTextEdit="1"/>
          </p:cNvSpPr>
          <p:nvPr/>
        </p:nvSpPr>
        <p:spPr bwMode="auto">
          <a:xfrm>
            <a:off x="1066800" y="2895600"/>
            <a:ext cx="7543800" cy="2590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3075" name="WordArt 9"/>
          <p:cNvSpPr>
            <a:spLocks noChangeArrowheads="1" noChangeShapeType="1" noTextEdit="1"/>
          </p:cNvSpPr>
          <p:nvPr/>
        </p:nvSpPr>
        <p:spPr bwMode="auto">
          <a:xfrm>
            <a:off x="3657600" y="609600"/>
            <a:ext cx="5486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"/>
                <a:cs typeface="Arial"/>
              </a:rPr>
              <a:t> </a:t>
            </a:r>
          </a:p>
        </p:txBody>
      </p:sp>
      <p:sp>
        <p:nvSpPr>
          <p:cNvPr id="3076" name="Прямоугольник 9"/>
          <p:cNvSpPr>
            <a:spLocks noChangeArrowheads="1"/>
          </p:cNvSpPr>
          <p:nvPr/>
        </p:nvSpPr>
        <p:spPr bwMode="auto">
          <a:xfrm>
            <a:off x="4143375" y="642938"/>
            <a:ext cx="4572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endParaRPr lang="ru-RU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sz="2800">
                <a:solidFill>
                  <a:srgbClr val="000000"/>
                </a:solidFill>
              </a:rPr>
              <a:t>ИНФОРМАЦИОННЫЙ ПРОЕКТ</a:t>
            </a:r>
          </a:p>
          <a:p>
            <a:pPr algn="ctr">
              <a:buFont typeface="Wingdings" pitchFamily="2" charset="2"/>
              <a:buNone/>
            </a:pPr>
            <a:r>
              <a:rPr lang="ru-RU" sz="4000">
                <a:solidFill>
                  <a:srgbClr val="000000"/>
                </a:solidFill>
              </a:rPr>
              <a:t>«Тайны леса»</a:t>
            </a:r>
            <a:endParaRPr lang="ru-RU">
              <a:solidFill>
                <a:srgbClr val="000000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>
              <a:solidFill>
                <a:srgbClr val="000000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>
                <a:solidFill>
                  <a:srgbClr val="000000"/>
                </a:solidFill>
              </a:rPr>
              <a:t>Руководитель Григорьева Е.В.</a:t>
            </a:r>
          </a:p>
          <a:p>
            <a:pPr algn="ctr">
              <a:buFont typeface="Wingdings" pitchFamily="2" charset="2"/>
              <a:buNone/>
            </a:pPr>
            <a:endParaRPr lang="ru-RU">
              <a:solidFill>
                <a:srgbClr val="000000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>
                <a:solidFill>
                  <a:srgbClr val="000000"/>
                </a:solidFill>
              </a:rPr>
              <a:t>КАФЕДРА НАЧАЛЬНЫХ КЛАССОВ</a:t>
            </a:r>
          </a:p>
          <a:p>
            <a:pPr algn="ctr">
              <a:buFont typeface="Wingdings" pitchFamily="2" charset="2"/>
              <a:buNone/>
            </a:pPr>
            <a:r>
              <a:rPr lang="ru-RU">
                <a:solidFill>
                  <a:srgbClr val="000000"/>
                </a:solidFill>
              </a:rPr>
              <a:t>МОУ «СОШ № 5» г.ТОРЖКА</a:t>
            </a:r>
          </a:p>
          <a:p>
            <a:pPr algn="ctr">
              <a:buFont typeface="Wingdings" pitchFamily="2" charset="2"/>
              <a:buNone/>
            </a:pPr>
            <a:r>
              <a:rPr lang="ru-RU">
                <a:solidFill>
                  <a:srgbClr val="000000"/>
                </a:solidFill>
              </a:rPr>
              <a:t>3 «В» КЛАСС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00188" y="5143512"/>
            <a:ext cx="76438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dirty="0">
                <a:solidFill>
                  <a:schemeClr val="tx1">
                    <a:lumMod val="50000"/>
                  </a:schemeClr>
                </a:solidFill>
              </a:rPr>
              <a:t>ПТИЦЫ НАШЕГО ЛЕСА</a:t>
            </a:r>
            <a:br>
              <a:rPr lang="ru-RU" sz="48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Презентация Сигачевой Алины</a:t>
            </a:r>
          </a:p>
        </p:txBody>
      </p:sp>
      <p:pic>
        <p:nvPicPr>
          <p:cNvPr id="3078" name="Picture 17" descr="глухар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054100"/>
            <a:ext cx="3357563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Багетная рамка 6"/>
          <p:cNvSpPr/>
          <p:nvPr/>
        </p:nvSpPr>
        <p:spPr bwMode="auto">
          <a:xfrm>
            <a:off x="4500562" y="6357958"/>
            <a:ext cx="2214578" cy="500042"/>
          </a:xfrm>
          <a:prstGeom prst="bevel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Prezentacii.com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52563" y="285750"/>
            <a:ext cx="2476500" cy="6858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Дрозды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34000" y="1295400"/>
            <a:ext cx="3667125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800" b="1" i="1" smtClean="0"/>
              <a:t>  Дрозд – птица перелётная.         </a:t>
            </a:r>
            <a:br>
              <a:rPr lang="ru-RU" sz="1800" b="1" i="1" smtClean="0"/>
            </a:br>
            <a:r>
              <a:rPr lang="ru-RU" sz="1800" b="1" i="1" smtClean="0">
                <a:cs typeface="Times New Roman" pitchFamily="18" charset="0"/>
              </a:rPr>
              <a:t>На местах гнездования дрозды появляются в середине апреля и вскоре занимают подходящие для размножения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участки леса. Птицы поют почти все светлое время суток, но особенно энергично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на утренних и вечерних зорях.</a:t>
            </a:r>
            <a:r>
              <a:rPr lang="ru-RU" sz="1800" b="1" i="1" smtClean="0"/>
              <a:t/>
            </a:r>
            <a:br>
              <a:rPr lang="ru-RU" sz="1800" b="1" i="1" smtClean="0"/>
            </a:br>
            <a:r>
              <a:rPr lang="ru-RU" sz="1800" b="1" i="1" smtClean="0"/>
              <a:t>Н</a:t>
            </a:r>
            <a:r>
              <a:rPr lang="ru-RU" sz="1800" b="1" i="1" smtClean="0">
                <a:cs typeface="Times New Roman" pitchFamily="18" charset="0"/>
              </a:rPr>
              <a:t>а постройку самого гнезда уходит обычно 3 дня; на его штукатурку</a:t>
            </a:r>
            <a:r>
              <a:rPr lang="ru-RU" sz="1800" b="1" i="1" smtClean="0"/>
              <a:t> (обмазывания глиной)</a:t>
            </a:r>
            <a:r>
              <a:rPr lang="ru-RU" sz="1800" b="1" i="1" smtClean="0">
                <a:cs typeface="Times New Roman" pitchFamily="18" charset="0"/>
              </a:rPr>
              <a:t> 2</a:t>
            </a:r>
            <a:r>
              <a:rPr lang="ru-RU" sz="1800" b="1" i="1" smtClean="0"/>
              <a:t> дня</a:t>
            </a:r>
            <a:r>
              <a:rPr lang="ru-RU" sz="1800" b="1" i="1" smtClean="0">
                <a:cs typeface="Times New Roman" pitchFamily="18" charset="0"/>
              </a:rPr>
              <a:t>. День гнездо просыхает, после чего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самка откладывает в него первое яйцо.</a:t>
            </a:r>
            <a:r>
              <a:rPr lang="ru-RU" sz="1800" b="1" i="1" smtClean="0"/>
              <a:t> </a:t>
            </a:r>
          </a:p>
          <a:p>
            <a:pPr eaLnBrk="1" hangingPunct="1">
              <a:lnSpc>
                <a:spcPct val="90000"/>
              </a:lnSpc>
            </a:pPr>
            <a:endParaRPr lang="ru-RU" sz="1800" b="1" i="1" smtClean="0">
              <a:cs typeface="Times New Roman" pitchFamily="18" charset="0"/>
            </a:endParaRPr>
          </a:p>
        </p:txBody>
      </p:sp>
      <p:pic>
        <p:nvPicPr>
          <p:cNvPr id="12292" name="Picture 8" descr="http://900igr.net/datai/nasekomye-i-ptitsy/Ptitsy-lesa-1.files/0007-009-Gnezdo-drozda-gnezdo-drozd-masterit-sam-iz-tonkikh-pruti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757363"/>
            <a:ext cx="5214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1657350" y="214313"/>
            <a:ext cx="7772400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Дрозды</a:t>
            </a:r>
            <a:br>
              <a:rPr lang="ru-RU" b="1" i="1" smtClean="0">
                <a:solidFill>
                  <a:srgbClr val="FF6600"/>
                </a:solidFill>
              </a:rPr>
            </a:br>
            <a:r>
              <a:rPr lang="ru-RU" sz="2400" b="1" i="1" smtClean="0">
                <a:solidFill>
                  <a:srgbClr val="FF6600"/>
                </a:solidFill>
              </a:rPr>
              <a:t>Гнездо дрозда белобровика.</a:t>
            </a:r>
          </a:p>
        </p:txBody>
      </p:sp>
      <p:pic>
        <p:nvPicPr>
          <p:cNvPr id="13315" name="Picture 5"/>
          <p:cNvPicPr>
            <a:picLocks noChangeAspect="1" noChangeArrowheads="1"/>
          </p:cNvPicPr>
          <p:nvPr>
            <p:ph idx="1"/>
          </p:nvPr>
        </p:nvPicPr>
        <p:blipFill>
          <a:blip r:embed="rId2" cstate="print">
            <a:lum contrast="30000"/>
          </a:blip>
          <a:srcRect l="17744" t="3015" r="26065" b="6528"/>
          <a:stretch>
            <a:fillRect/>
          </a:stretch>
        </p:blipFill>
        <p:spPr>
          <a:xfrm>
            <a:off x="642938" y="1500188"/>
            <a:ext cx="4572000" cy="4813300"/>
          </a:xfrm>
        </p:spPr>
      </p:pic>
      <p:sp>
        <p:nvSpPr>
          <p:cNvPr id="4" name="Прямоугольник 3"/>
          <p:cNvSpPr/>
          <p:nvPr/>
        </p:nvSpPr>
        <p:spPr>
          <a:xfrm>
            <a:off x="5786438" y="1414463"/>
            <a:ext cx="2643187" cy="4800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800" dirty="0">
                <a:latin typeface="+mn-lt"/>
                <a:cs typeface="Times New Roman" pitchFamily="18" charset="0"/>
              </a:rPr>
              <a:t> Почти повсеместно  дрозды имеют две кладки в году: одна бывает в конце </a:t>
            </a:r>
            <a:r>
              <a:rPr lang="ru-RU" sz="1800" dirty="0">
                <a:latin typeface="+mn-lt"/>
              </a:rPr>
              <a:t>ап</a:t>
            </a:r>
            <a:r>
              <a:rPr lang="ru-RU" sz="1800" dirty="0">
                <a:latin typeface="+mn-lt"/>
                <a:cs typeface="Times New Roman" pitchFamily="18" charset="0"/>
              </a:rPr>
              <a:t>реля - начале мая, другая - в июне.</a:t>
            </a:r>
            <a:r>
              <a:rPr lang="ru-RU" sz="1800" dirty="0">
                <a:latin typeface="+mn-lt"/>
              </a:rPr>
              <a:t/>
            </a:r>
            <a:br>
              <a:rPr lang="ru-RU" sz="1800" dirty="0">
                <a:latin typeface="+mn-lt"/>
              </a:rPr>
            </a:br>
            <a:r>
              <a:rPr lang="ru-RU" sz="1800" dirty="0">
                <a:latin typeface="+mn-lt"/>
                <a:cs typeface="Times New Roman" pitchFamily="18" charset="0"/>
              </a:rPr>
              <a:t>Первая кладка состоит из 5-6, вторая ­из 4-5 голубых с мелкими черно-бурыми</a:t>
            </a:r>
            <a:r>
              <a:rPr lang="ru-RU" sz="1800" dirty="0">
                <a:latin typeface="+mn-lt"/>
              </a:rPr>
              <a:t> </a:t>
            </a:r>
            <a:r>
              <a:rPr lang="ru-RU" sz="1800" dirty="0">
                <a:latin typeface="+mn-lt"/>
                <a:cs typeface="Times New Roman" pitchFamily="18" charset="0"/>
              </a:rPr>
              <a:t>пятнышками яиц . Насиживает</a:t>
            </a:r>
            <a:r>
              <a:rPr lang="ru-RU" sz="1800" dirty="0">
                <a:latin typeface="+mn-lt"/>
              </a:rPr>
              <a:t> </a:t>
            </a:r>
            <a:r>
              <a:rPr lang="ru-RU" sz="1800" dirty="0">
                <a:latin typeface="+mn-lt"/>
                <a:cs typeface="Times New Roman" pitchFamily="18" charset="0"/>
              </a:rPr>
              <a:t>только самка в течение 12-13 дней.</a:t>
            </a:r>
            <a:r>
              <a:rPr lang="ru-RU" sz="1800" dirty="0">
                <a:latin typeface="+mn-lt"/>
              </a:rPr>
              <a:t> </a:t>
            </a:r>
          </a:p>
          <a:p>
            <a:pPr>
              <a:defRPr/>
            </a:pPr>
            <a:endParaRPr lang="ru-RU" sz="1800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514475" y="214313"/>
            <a:ext cx="7772400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Дрозды</a:t>
            </a:r>
            <a:r>
              <a:rPr lang="ru-RU" sz="4000" smtClean="0"/>
              <a:t> </a:t>
            </a:r>
            <a:br>
              <a:rPr lang="ru-RU" sz="4000" smtClean="0"/>
            </a:br>
            <a:r>
              <a:rPr lang="ru-RU" sz="2400" b="1" i="1" smtClean="0">
                <a:solidFill>
                  <a:srgbClr val="FF6600"/>
                </a:solidFill>
              </a:rPr>
              <a:t>Дрозд белобровик на гнезде.</a:t>
            </a:r>
          </a:p>
        </p:txBody>
      </p:sp>
      <p:pic>
        <p:nvPicPr>
          <p:cNvPr id="14339" name="Picture 5" descr="http://img-fotki.yandex.ru/get/3006/sokolkov2002.0/0_10e5_6a42d9fc_L"/>
          <p:cNvPicPr>
            <a:picLocks noChangeAspect="1" noChangeArrowheads="1"/>
          </p:cNvPicPr>
          <p:nvPr/>
        </p:nvPicPr>
        <p:blipFill>
          <a:blip r:embed="rId2" cstate="print"/>
          <a:srcRect t="9045" b="10394"/>
          <a:stretch>
            <a:fillRect/>
          </a:stretch>
        </p:blipFill>
        <p:spPr bwMode="auto">
          <a:xfrm>
            <a:off x="417513" y="1389063"/>
            <a:ext cx="7940675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214313"/>
            <a:ext cx="2476500" cy="6858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Дрозды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576888" y="1357313"/>
            <a:ext cx="3352800" cy="4572000"/>
          </a:xfrm>
        </p:spPr>
        <p:txBody>
          <a:bodyPr/>
          <a:lstStyle/>
          <a:p>
            <a:pPr eaLnBrk="1" hangingPunct="1"/>
            <a:r>
              <a:rPr lang="ru-RU" sz="1800" b="1" i="1" smtClean="0">
                <a:cs typeface="Times New Roman" pitchFamily="18" charset="0"/>
              </a:rPr>
              <a:t>Птенцов кормят оба родителя, прилетая </a:t>
            </a:r>
            <a:r>
              <a:rPr lang="ru-RU" sz="1800" b="1" i="1" smtClean="0"/>
              <a:t>к</a:t>
            </a:r>
            <a:r>
              <a:rPr lang="ru-RU" sz="1800" b="1" i="1" smtClean="0">
                <a:cs typeface="Times New Roman" pitchFamily="18" charset="0"/>
              </a:rPr>
              <a:t> гнезду с пищей 150-200 раз в день. На 13-15-й день жизни птенцы покидают гнездо, хотя летать, а тем более самостоятельно кормиться в это время они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не могут.</a:t>
            </a:r>
          </a:p>
          <a:p>
            <a:pPr eaLnBrk="1" hangingPunct="1"/>
            <a:r>
              <a:rPr lang="ru-RU" sz="1800" b="1" i="1" smtClean="0">
                <a:cs typeface="Times New Roman" pitchFamily="18" charset="0"/>
              </a:rPr>
              <a:t>В конце августа - начале сентября начинается пролет, и к началу ноября все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птицы покидают центральные и северные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области ареала.</a:t>
            </a:r>
          </a:p>
          <a:p>
            <a:pPr eaLnBrk="1" hangingPunct="1"/>
            <a:endParaRPr lang="ru-RU" sz="1800" b="1" i="1" smtClean="0">
              <a:cs typeface="Times New Roman" pitchFamily="18" charset="0"/>
            </a:endParaRPr>
          </a:p>
        </p:txBody>
      </p:sp>
      <p:pic>
        <p:nvPicPr>
          <p:cNvPr id="15364" name="Picture 6" descr="http://sergvlar.ru/wp-content/uploads/2011/03/DSC01624.jpg"/>
          <p:cNvPicPr>
            <a:picLocks noChangeAspect="1" noChangeArrowheads="1"/>
          </p:cNvPicPr>
          <p:nvPr/>
        </p:nvPicPr>
        <p:blipFill>
          <a:blip r:embed="rId2" cstate="print"/>
          <a:srcRect l="10001" r="3749"/>
          <a:stretch>
            <a:fillRect/>
          </a:stretch>
        </p:blipFill>
        <p:spPr bwMode="auto">
          <a:xfrm>
            <a:off x="184150" y="1785938"/>
            <a:ext cx="53689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2476500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Дятлы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286375" y="981075"/>
            <a:ext cx="3810000" cy="6019800"/>
          </a:xfrm>
        </p:spPr>
        <p:txBody>
          <a:bodyPr/>
          <a:lstStyle/>
          <a:p>
            <a:pPr eaLnBrk="1" hangingPunct="1"/>
            <a:r>
              <a:rPr lang="ru-RU" sz="1800" b="1" i="1" smtClean="0"/>
              <a:t>Д</a:t>
            </a:r>
            <a:r>
              <a:rPr lang="ru-RU" sz="1800" b="1" i="1" smtClean="0">
                <a:cs typeface="Times New Roman" pitchFamily="18" charset="0"/>
              </a:rPr>
              <a:t>ятел – птица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средних размеров</a:t>
            </a:r>
            <a:r>
              <a:rPr lang="ru-RU" sz="1800" b="1" i="1" smtClean="0"/>
              <a:t> с очень красивым оперением</a:t>
            </a:r>
            <a:r>
              <a:rPr lang="ru-RU" sz="1800" b="1" i="1" smtClean="0">
                <a:cs typeface="Times New Roman" pitchFamily="18" charset="0"/>
              </a:rPr>
              <a:t>: длина тела его 23­26 см, вес около 100 г.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Самец отличается от самки красным пятном на темени.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Весной (в феврале, марте, апреле) дятлы становятся особенно крикливыми и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подвижными. Сидя на стволе, самец быстро ударяет по сухому сучку клювом 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издает своеобразную трель - «барабанную дроб</a:t>
            </a:r>
            <a:r>
              <a:rPr lang="ru-RU" sz="1800" b="1" i="1" smtClean="0"/>
              <a:t>ь»</a:t>
            </a:r>
            <a:r>
              <a:rPr lang="ru-RU" sz="1800" b="1" i="1" smtClean="0">
                <a:cs typeface="Times New Roman" pitchFamily="18" charset="0"/>
              </a:rPr>
              <a:t>, что-то вроде «тра-та-та...». Эта трель заменяет у  дятла песню. </a:t>
            </a:r>
            <a:r>
              <a:rPr lang="ru-RU" sz="1800" b="1" i="1" smtClean="0"/>
              <a:t>На песню прилетает самка и образуется пара.</a:t>
            </a:r>
          </a:p>
        </p:txBody>
      </p:sp>
      <p:pic>
        <p:nvPicPr>
          <p:cNvPr id="16388" name="Picture 14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 l="36356" t="22906" r="37463" b="28404"/>
          <a:stretch>
            <a:fillRect/>
          </a:stretch>
        </p:blipFill>
        <p:spPr>
          <a:xfrm>
            <a:off x="1403350" y="1052513"/>
            <a:ext cx="3954463" cy="5545137"/>
          </a:xfr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60350"/>
            <a:ext cx="7772400" cy="1143000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FF6600"/>
                </a:solidFill>
              </a:rPr>
              <a:t>Дятлы. </a:t>
            </a:r>
            <a:br>
              <a:rPr lang="ru-RU" sz="4000" b="1" i="1" smtClean="0">
                <a:solidFill>
                  <a:srgbClr val="FF6600"/>
                </a:solidFill>
              </a:rPr>
            </a:br>
            <a:r>
              <a:rPr lang="ru-RU" sz="2400" b="1" i="1" smtClean="0">
                <a:solidFill>
                  <a:srgbClr val="FF6600"/>
                </a:solidFill>
              </a:rPr>
              <a:t>Гнездо большого пёстрого дятла.</a:t>
            </a:r>
          </a:p>
        </p:txBody>
      </p:sp>
      <p:pic>
        <p:nvPicPr>
          <p:cNvPr id="17411" name="Picture 8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 l="9329" t="3651" r="1534" b="2422"/>
          <a:stretch>
            <a:fillRect/>
          </a:stretch>
        </p:blipFill>
        <p:spPr>
          <a:xfrm>
            <a:off x="428625" y="1714500"/>
            <a:ext cx="5030788" cy="4545013"/>
          </a:xfrm>
        </p:spPr>
      </p:pic>
      <p:sp>
        <p:nvSpPr>
          <p:cNvPr id="17412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572125" y="1571625"/>
            <a:ext cx="3286125" cy="4114800"/>
          </a:xfrm>
        </p:spPr>
        <p:txBody>
          <a:bodyPr/>
          <a:lstStyle/>
          <a:p>
            <a:pPr eaLnBrk="1" hangingPunct="1"/>
            <a:r>
              <a:rPr lang="ru-RU" sz="1800" b="1" i="1" smtClean="0"/>
              <a:t>Для гнезда </a:t>
            </a:r>
            <a:r>
              <a:rPr lang="ru-RU" sz="1800" b="1" i="1" smtClean="0">
                <a:cs typeface="Times New Roman" pitchFamily="18" charset="0"/>
              </a:rPr>
              <a:t>выбирается дерево с </a:t>
            </a:r>
            <a:r>
              <a:rPr lang="ru-RU" sz="1800" b="1" i="1" smtClean="0"/>
              <a:t>мяг</a:t>
            </a:r>
            <a:r>
              <a:rPr lang="ru-RU" sz="1800" b="1" i="1" smtClean="0">
                <a:cs typeface="Times New Roman" pitchFamily="18" charset="0"/>
              </a:rPr>
              <a:t>кой или загнивающей древесиной. Наиболее часто используется осина, реже ольха</a:t>
            </a:r>
            <a:r>
              <a:rPr lang="ru-RU" sz="1800" b="1" i="1" smtClean="0"/>
              <a:t>.</a:t>
            </a:r>
            <a:r>
              <a:rPr lang="ru-RU" sz="1800" b="1" i="1" smtClean="0">
                <a:cs typeface="Times New Roman" pitchFamily="18" charset="0"/>
              </a:rPr>
              <a:t> </a:t>
            </a:r>
            <a:r>
              <a:rPr lang="ru-RU" sz="1800" b="1" i="1" smtClean="0"/>
              <a:t>П</a:t>
            </a:r>
            <a:r>
              <a:rPr lang="ru-RU" sz="1800" b="1" i="1" smtClean="0">
                <a:cs typeface="Times New Roman" pitchFamily="18" charset="0"/>
              </a:rPr>
              <a:t>опеременно сменяясь, самец и самка без устали долбят по дереву выдалбливают себе дупло, </a:t>
            </a:r>
            <a:r>
              <a:rPr lang="ru-RU" sz="1800" b="1" i="1" smtClean="0"/>
              <a:t>размером в </a:t>
            </a:r>
            <a:r>
              <a:rPr lang="ru-RU" sz="1800" b="1" i="1" smtClean="0">
                <a:cs typeface="Times New Roman" pitchFamily="18" charset="0"/>
              </a:rPr>
              <a:t> глубину </a:t>
            </a:r>
            <a:r>
              <a:rPr lang="ru-RU" sz="1800" b="1" i="1" smtClean="0">
                <a:cs typeface="Courier New" pitchFamily="49" charset="0"/>
              </a:rPr>
              <a:t>28-35 </a:t>
            </a:r>
            <a:r>
              <a:rPr lang="ru-RU" sz="1800" b="1" i="1" smtClean="0">
                <a:cs typeface="Times New Roman" pitchFamily="18" charset="0"/>
              </a:rPr>
              <a:t>см, входное отверстие - леток имеет диаметр 5-5,6 см. 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52563" y="0"/>
            <a:ext cx="2476500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Дятел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86313" y="1133475"/>
            <a:ext cx="4052887" cy="5867400"/>
          </a:xfrm>
        </p:spPr>
        <p:txBody>
          <a:bodyPr/>
          <a:lstStyle/>
          <a:p>
            <a:pPr eaLnBrk="1" hangingPunct="1"/>
            <a:r>
              <a:rPr lang="ru-RU" sz="1800" b="1" i="1" smtClean="0">
                <a:cs typeface="Times New Roman" pitchFamily="18" charset="0"/>
              </a:rPr>
              <a:t>В конце апреля - в мае происходит откладка яиц. Кладка состоит обычно из 5-7 блестящих белых яиц. </a:t>
            </a:r>
            <a:r>
              <a:rPr lang="ru-RU" sz="1800" b="1" i="1" smtClean="0"/>
              <a:t>Отк</a:t>
            </a:r>
            <a:r>
              <a:rPr lang="ru-RU" sz="1800" b="1" i="1" smtClean="0">
                <a:cs typeface="Times New Roman" pitchFamily="18" charset="0"/>
              </a:rPr>
              <a:t>ладываются яйца прямо на дно дупла; часто подстилкой служат сильно измельченные</a:t>
            </a:r>
            <a:r>
              <a:rPr lang="ru-RU" sz="1800" b="1" i="1" smtClean="0"/>
              <a:t> кусочки </a:t>
            </a:r>
            <a:r>
              <a:rPr lang="ru-RU" sz="1800" b="1" i="1" smtClean="0">
                <a:cs typeface="Times New Roman" pitchFamily="18" charset="0"/>
              </a:rPr>
              <a:t>древесины. Насиживают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яйца и самец и самка поочередно в течение 12-13 дней. Птенцы вылупляются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слепые и совершенно беспомощные, но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с хорошо развитой пяточной мозолью. Первые дни жизни они сидят тихо, подросшие птенцы громко кричат, требуя еду. </a:t>
            </a:r>
          </a:p>
        </p:txBody>
      </p:sp>
      <p:pic>
        <p:nvPicPr>
          <p:cNvPr id="18436" name="Picture 8" descr="http://files.myopera.com/_CyberManiac_/albums/542265/IMG_1486_800x600.jpg"/>
          <p:cNvPicPr>
            <a:picLocks noChangeAspect="1" noChangeArrowheads="1"/>
          </p:cNvPicPr>
          <p:nvPr/>
        </p:nvPicPr>
        <p:blipFill>
          <a:blip r:embed="rId2" cstate="print"/>
          <a:srcRect l="16875" r="18437"/>
          <a:stretch>
            <a:fillRect/>
          </a:stretch>
        </p:blipFill>
        <p:spPr bwMode="auto">
          <a:xfrm>
            <a:off x="357188" y="1285875"/>
            <a:ext cx="4429125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214313"/>
            <a:ext cx="4321175" cy="1143000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FF6600"/>
                </a:solidFill>
              </a:rPr>
              <a:t>   Дятлы </a:t>
            </a:r>
            <a:br>
              <a:rPr lang="ru-RU" sz="4000" b="1" i="1" smtClean="0">
                <a:solidFill>
                  <a:srgbClr val="FF6600"/>
                </a:solidFill>
              </a:rPr>
            </a:br>
            <a:r>
              <a:rPr lang="ru-RU" sz="2400" b="1" i="1" smtClean="0">
                <a:solidFill>
                  <a:srgbClr val="FF6600"/>
                </a:solidFill>
              </a:rPr>
              <a:t>Чёрный дятел или желна.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000625" y="1357313"/>
            <a:ext cx="4071938" cy="37861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b="1" i="1" smtClean="0">
                <a:cs typeface="Times New Roman" pitchFamily="18" charset="0"/>
              </a:rPr>
              <a:t>В выкармливании птенцов принимают участие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обе взрослые птицы. Птенцы очень прожорливы, и родители прилетают к гнезду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с </a:t>
            </a:r>
            <a:r>
              <a:rPr lang="ru-RU" sz="1800" b="1" i="1" smtClean="0"/>
              <a:t>к</a:t>
            </a:r>
            <a:r>
              <a:rPr lang="ru-RU" sz="1800" b="1" i="1" smtClean="0">
                <a:cs typeface="Times New Roman" pitchFamily="18" charset="0"/>
              </a:rPr>
              <a:t>ормом через каждые 2-4 минуты. Самка обычно </a:t>
            </a:r>
            <a:r>
              <a:rPr lang="ru-RU" sz="1800" b="1" i="1" smtClean="0"/>
              <a:t>кормит</a:t>
            </a:r>
            <a:r>
              <a:rPr lang="ru-RU" sz="1800" b="1" i="1" smtClean="0">
                <a:cs typeface="Times New Roman" pitchFamily="18" charset="0"/>
              </a:rPr>
              <a:t> птенцов чаще, чем самец. За день обе взрослые птицы приносят к гнезду корм до 300 раз. Естественно, что собрать огромное количество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насекомых, необходимое для выкарм</a:t>
            </a:r>
            <a:r>
              <a:rPr lang="ru-RU" sz="1800" b="1" i="1" smtClean="0"/>
              <a:t>л</a:t>
            </a:r>
            <a:r>
              <a:rPr lang="ru-RU" sz="1800" b="1" i="1" smtClean="0">
                <a:cs typeface="Times New Roman" pitchFamily="18" charset="0"/>
              </a:rPr>
              <a:t>ивания птенцов, можно только со значительной площади леса. </a:t>
            </a:r>
            <a:endParaRPr lang="ru-RU" sz="1800" b="1" i="1" smtClean="0"/>
          </a:p>
          <a:p>
            <a:pPr eaLnBrk="1" hangingPunct="1">
              <a:lnSpc>
                <a:spcPct val="80000"/>
              </a:lnSpc>
            </a:pPr>
            <a:r>
              <a:rPr lang="ru-RU" sz="1800" b="1" i="1" smtClean="0">
                <a:cs typeface="Times New Roman" pitchFamily="18" charset="0"/>
              </a:rPr>
              <a:t>В гнезде птенцы проводят три недели. Первые 25-30 дней после вылета из гнезда весь выводок держится вместе, и старые птицы вначале </a:t>
            </a:r>
            <a:r>
              <a:rPr lang="ru-RU" sz="1800" b="1" i="1" smtClean="0"/>
              <a:t>кормят</a:t>
            </a:r>
            <a:r>
              <a:rPr lang="ru-RU" sz="1800" b="1" i="1" smtClean="0">
                <a:cs typeface="Times New Roman" pitchFamily="18" charset="0"/>
              </a:rPr>
              <a:t> молодых</a:t>
            </a:r>
            <a:r>
              <a:rPr lang="ru-RU" sz="1800" b="1" i="1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i="1" smtClean="0"/>
          </a:p>
        </p:txBody>
      </p:sp>
      <p:pic>
        <p:nvPicPr>
          <p:cNvPr id="19460" name="Picture 8" descr="http://zovorla.ru/_ph/1/2/6482178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357313"/>
            <a:ext cx="4081463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Желна, или чёрный дятел (лат. Dryocopus martius). Самец с потомством"/>
          <p:cNvPicPr>
            <a:picLocks noChangeAspect="1" noChangeArrowheads="1"/>
          </p:cNvPicPr>
          <p:nvPr/>
        </p:nvPicPr>
        <p:blipFill>
          <a:blip r:embed="rId2" cstate="print"/>
          <a:srcRect t="17297"/>
          <a:stretch>
            <a:fillRect/>
          </a:stretch>
        </p:blipFill>
        <p:spPr bwMode="auto">
          <a:xfrm>
            <a:off x="642938" y="1071563"/>
            <a:ext cx="7548562" cy="555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00188" y="214313"/>
            <a:ext cx="2090737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dirty="0">
                <a:solidFill>
                  <a:srgbClr val="FF6600"/>
                </a:solidFill>
                <a:latin typeface="+mn-lt"/>
              </a:rPr>
              <a:t>Дятел</a:t>
            </a:r>
            <a:endParaRPr lang="ru-RU" sz="4400" dirty="0">
              <a:latin typeface="+mn-lt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514475" y="214313"/>
            <a:ext cx="3200400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Дятлы</a:t>
            </a:r>
            <a:br>
              <a:rPr lang="ru-RU" b="1" i="1" smtClean="0">
                <a:solidFill>
                  <a:srgbClr val="FF6600"/>
                </a:solidFill>
              </a:rPr>
            </a:br>
            <a:r>
              <a:rPr lang="ru-RU" sz="2400" b="1" i="1" smtClean="0">
                <a:solidFill>
                  <a:srgbClr val="FF6600"/>
                </a:solidFill>
              </a:rPr>
              <a:t>Дятел зелёный.</a:t>
            </a:r>
          </a:p>
        </p:txBody>
      </p:sp>
      <p:pic>
        <p:nvPicPr>
          <p:cNvPr id="21507" name="Picture 5" descr="http://www.ebirds.ru/images/large/1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428750"/>
            <a:ext cx="7715250" cy="51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871538" y="0"/>
            <a:ext cx="3200400" cy="1143000"/>
          </a:xfrm>
        </p:spPr>
        <p:txBody>
          <a:bodyPr/>
          <a:lstStyle/>
          <a:p>
            <a:pPr algn="ctr" eaLnBrk="1" hangingPunct="1"/>
            <a:r>
              <a:rPr lang="ru-RU" b="1" i="1" smtClean="0">
                <a:solidFill>
                  <a:srgbClr val="FF6600"/>
                </a:solidFill>
              </a:rPr>
              <a:t>Глухари</a:t>
            </a:r>
          </a:p>
        </p:txBody>
      </p:sp>
      <p:sp>
        <p:nvSpPr>
          <p:cNvPr id="4099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410200" y="1214438"/>
            <a:ext cx="3376613" cy="5414962"/>
          </a:xfrm>
        </p:spPr>
        <p:txBody>
          <a:bodyPr/>
          <a:lstStyle/>
          <a:p>
            <a:pPr eaLnBrk="1" hangingPunct="1"/>
            <a:r>
              <a:rPr lang="ru-RU" sz="1800" b="1" i="1" smtClean="0"/>
              <a:t> Глухарь </a:t>
            </a:r>
            <a:r>
              <a:rPr lang="ru-RU" sz="1800" b="1" i="1" smtClean="0">
                <a:cs typeface="Times New Roman" pitchFamily="18" charset="0"/>
              </a:rPr>
              <a:t>один из самых крупных </a:t>
            </a:r>
            <a:r>
              <a:rPr lang="ru-RU" sz="1800" b="1" i="1" smtClean="0"/>
              <a:t>п</a:t>
            </a:r>
            <a:r>
              <a:rPr lang="ru-RU" sz="1800" b="1" i="1" smtClean="0">
                <a:cs typeface="Times New Roman" pitchFamily="18" charset="0"/>
              </a:rPr>
              <a:t>редставителей куриных, ростом почти с индюка . Вес самцов колеблется от 3,5 до 6,5 кг, самок ­ от 1,7 до 2,3 кг. Это большая неуклюжая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и пугливая птица. Самец значительно крупнее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самки и резко отличается от нее по окраске оперения.</a:t>
            </a:r>
            <a:endParaRPr lang="ru-RU" sz="1800" b="1" i="1" smtClean="0"/>
          </a:p>
          <a:p>
            <a:pPr eaLnBrk="1" hangingPunct="1"/>
            <a:r>
              <a:rPr lang="ru-RU" sz="1800" b="1" i="1" smtClean="0"/>
              <a:t>Глухарь во время брачного пения не слышит даже оружейного выстрела </a:t>
            </a:r>
            <a:r>
              <a:rPr lang="ru-RU" sz="1800" b="1" i="1" smtClean="0">
                <a:cs typeface="Times New Roman" pitchFamily="18" charset="0"/>
              </a:rPr>
              <a:t>  </a:t>
            </a:r>
          </a:p>
        </p:txBody>
      </p:sp>
      <p:pic>
        <p:nvPicPr>
          <p:cNvPr id="4100" name="Picture 11" descr="глухарь"/>
          <p:cNvPicPr>
            <a:picLocks noChangeAspect="1" noChangeArrowheads="1"/>
          </p:cNvPicPr>
          <p:nvPr/>
        </p:nvPicPr>
        <p:blipFill>
          <a:blip r:embed="rId2" cstate="print"/>
          <a:srcRect l="8855" r="15251"/>
          <a:stretch>
            <a:fillRect/>
          </a:stretch>
        </p:blipFill>
        <p:spPr bwMode="auto">
          <a:xfrm>
            <a:off x="303213" y="1571625"/>
            <a:ext cx="505460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585913" y="214313"/>
            <a:ext cx="4700587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Дятлы</a:t>
            </a:r>
            <a:r>
              <a:rPr lang="ru-RU" sz="4000" smtClean="0"/>
              <a:t> </a:t>
            </a:r>
            <a:br>
              <a:rPr lang="ru-RU" sz="4000" smtClean="0"/>
            </a:br>
            <a:r>
              <a:rPr lang="ru-RU" sz="2400" b="1" i="1" smtClean="0">
                <a:solidFill>
                  <a:srgbClr val="FF6600"/>
                </a:solidFill>
              </a:rPr>
              <a:t>Большой пёстрый дятел.</a:t>
            </a:r>
          </a:p>
        </p:txBody>
      </p:sp>
      <p:pic>
        <p:nvPicPr>
          <p:cNvPr id="22531" name="Picture 5" descr="http://elis-birds.narod.ru/B7/A9_0854.jpg"/>
          <p:cNvPicPr>
            <a:picLocks noChangeAspect="1" noChangeArrowheads="1"/>
          </p:cNvPicPr>
          <p:nvPr/>
        </p:nvPicPr>
        <p:blipFill>
          <a:blip r:embed="rId2" cstate="print"/>
          <a:srcRect t="8723" b="9027"/>
          <a:stretch>
            <a:fillRect/>
          </a:stretch>
        </p:blipFill>
        <p:spPr bwMode="auto">
          <a:xfrm>
            <a:off x="428625" y="1362075"/>
            <a:ext cx="771525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4938" y="0"/>
            <a:ext cx="2738437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Скворцы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1028700"/>
            <a:ext cx="4643437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 smtClean="0">
                <a:latin typeface="Times New Roman" pitchFamily="18" charset="0"/>
              </a:rPr>
              <a:t>     </a:t>
            </a:r>
            <a:r>
              <a:rPr lang="ru-RU" sz="1800" b="1" i="1" smtClean="0"/>
              <a:t>Скворец </a:t>
            </a:r>
            <a:r>
              <a:rPr lang="ru-RU" sz="1800" b="1" i="1" smtClean="0">
                <a:cs typeface="Times New Roman" pitchFamily="18" charset="0"/>
              </a:rPr>
              <a:t>- некрупная птица</a:t>
            </a:r>
            <a:r>
              <a:rPr lang="ru-RU" sz="1800" b="1" i="1" smtClean="0"/>
              <a:t> семейства скворцовых</a:t>
            </a:r>
            <a:r>
              <a:rPr lang="ru-RU" sz="1800" b="1" i="1" smtClean="0">
                <a:cs typeface="Times New Roman" pitchFamily="18" charset="0"/>
              </a:rPr>
              <a:t>, длина около 230 мм, а вес 75 г. Тело у птицы массивное, шея короткая, отчего</a:t>
            </a:r>
            <a:r>
              <a:rPr lang="ru-RU" sz="1800" b="1" i="1" smtClean="0"/>
              <a:t> она</a:t>
            </a:r>
            <a:r>
              <a:rPr lang="ru-RU" sz="1800" b="1" i="1" smtClean="0">
                <a:cs typeface="Times New Roman" pitchFamily="18" charset="0"/>
              </a:rPr>
              <a:t> кажется несколько тяжелой и неуклюжей. </a:t>
            </a:r>
            <a:r>
              <a:rPr lang="ru-RU" sz="1800" b="1" i="1" smtClean="0"/>
              <a:t>О</a:t>
            </a:r>
            <a:r>
              <a:rPr lang="ru-RU" sz="1800" b="1" i="1" smtClean="0">
                <a:cs typeface="Times New Roman" pitchFamily="18" charset="0"/>
              </a:rPr>
              <a:t>дна из наиболее рано появляющихся у мест гнездования птиц</a:t>
            </a:r>
            <a:r>
              <a:rPr lang="ru-RU" sz="1800" b="1" i="1" smtClean="0"/>
              <a:t>. </a:t>
            </a:r>
            <a:r>
              <a:rPr lang="ru-RU" sz="1800" b="1" i="1" smtClean="0">
                <a:cs typeface="Times New Roman" pitchFamily="18" charset="0"/>
              </a:rPr>
              <a:t>Первые дни после прилета птицы держатся стаями. Ежедневно много времени скворцы тратят на отыскивание подходящих для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устройства гнезд мест, а найдя, начинают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петь около них. Песня у скворца громкая и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по-весеннему веселая. Скворцы- искусные пересмешники: в их песне можно услышать отрывки из песен других птиц, кваканье лягушек, хлопанье кнута и даже рычание и лай собак.</a:t>
            </a:r>
            <a:r>
              <a:rPr lang="ru-RU" sz="1800" b="1" i="1" smtClean="0"/>
              <a:t>.</a:t>
            </a:r>
            <a:r>
              <a:rPr lang="ru-RU" sz="1800" b="1" i="1" smtClean="0">
                <a:cs typeface="Times New Roman" pitchFamily="18" charset="0"/>
              </a:rPr>
              <a:t>   </a:t>
            </a:r>
            <a:r>
              <a:rPr lang="ru-RU" sz="1800" b="1" i="1" smtClean="0"/>
              <a:t> </a:t>
            </a:r>
          </a:p>
        </p:txBody>
      </p:sp>
      <p:pic>
        <p:nvPicPr>
          <p:cNvPr id="23556" name="Picture 7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 l="25104" t="27315" r="24794" b="30013"/>
          <a:stretch>
            <a:fillRect/>
          </a:stretch>
        </p:blipFill>
        <p:spPr>
          <a:xfrm>
            <a:off x="179388" y="1989138"/>
            <a:ext cx="4608512" cy="3486150"/>
          </a:xfr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362075" y="152400"/>
            <a:ext cx="2781300" cy="8382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Скворцы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57625" y="985838"/>
            <a:ext cx="5072063" cy="5943600"/>
          </a:xfrm>
        </p:spPr>
        <p:txBody>
          <a:bodyPr/>
          <a:lstStyle/>
          <a:p>
            <a:pPr algn="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b="1" i="1" smtClean="0"/>
              <a:t>   </a:t>
            </a:r>
            <a:r>
              <a:rPr lang="ru-RU" sz="1800" b="1" i="1" smtClean="0">
                <a:cs typeface="Times New Roman" pitchFamily="18" charset="0"/>
              </a:rPr>
              <a:t>Полость дупла или другого избранного птицами места обе птицы пары обильно вымащивают мягкими материалами, состоящими из нежных стебельков трав, высохших листьев злаков, перьев птиц.</a:t>
            </a:r>
          </a:p>
          <a:p>
            <a:pPr algn="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b="1" i="1" smtClean="0"/>
              <a:t>   </a:t>
            </a:r>
            <a:r>
              <a:rPr lang="ru-RU" sz="1800" b="1" i="1" smtClean="0">
                <a:cs typeface="Times New Roman" pitchFamily="18" charset="0"/>
              </a:rPr>
              <a:t>Кладка состоит обычно из 5-6 ярко­голубых яиц </a:t>
            </a:r>
            <a:r>
              <a:rPr lang="ru-RU" sz="1800" b="1" i="1" smtClean="0"/>
              <a:t>.</a:t>
            </a:r>
            <a:r>
              <a:rPr lang="ru-RU" sz="1800" b="1" i="1" smtClean="0">
                <a:cs typeface="Times New Roman" pitchFamily="18" charset="0"/>
              </a:rPr>
              <a:t> В течение 13­15 дней самец и самка поочередно насиживают </a:t>
            </a:r>
            <a:r>
              <a:rPr lang="ru-RU" sz="1800" b="1" i="1" smtClean="0"/>
              <a:t>к</a:t>
            </a:r>
            <a:r>
              <a:rPr lang="ru-RU" sz="1800" b="1" i="1" smtClean="0">
                <a:cs typeface="Times New Roman" pitchFamily="18" charset="0"/>
              </a:rPr>
              <a:t>ладку. Вылупившихся птенцов та</a:t>
            </a:r>
            <a:r>
              <a:rPr lang="ru-RU" sz="1800" b="1" i="1" smtClean="0"/>
              <a:t>к</a:t>
            </a:r>
            <a:r>
              <a:rPr lang="ru-RU" sz="1800" b="1" i="1" smtClean="0">
                <a:cs typeface="Times New Roman" pitchFamily="18" charset="0"/>
              </a:rPr>
              <a:t>же выкармливают оба родителя, прилетая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к гнезду с кормом около 300 раз в день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(вместе). Трехнедельные птенцы оставляют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гнездо и начинают перепархивать с дерева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на дерево. В это время их обычно докармливает один самец, а с</a:t>
            </a:r>
            <a:r>
              <a:rPr lang="ru-RU" sz="1800" b="1" i="1" smtClean="0"/>
              <a:t>амка</a:t>
            </a:r>
            <a:r>
              <a:rPr lang="ru-RU" sz="1800" b="1" i="1" smtClean="0">
                <a:cs typeface="Times New Roman" pitchFamily="18" charset="0"/>
              </a:rPr>
              <a:t> приступает ко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второй кладке. Через неделю после вылета из гнезда птенцы становятся вполне самостоятельными и переселяются в долины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рек</a:t>
            </a:r>
            <a:r>
              <a:rPr lang="ru-RU" sz="1800" b="1" i="1" smtClean="0"/>
              <a:t>. </a:t>
            </a:r>
          </a:p>
        </p:txBody>
      </p:sp>
      <p:pic>
        <p:nvPicPr>
          <p:cNvPr id="24580" name="Picture 6" descr="http://www.rbcu.ru/upload/medialibrary/f20/foto%2020.jpg"/>
          <p:cNvPicPr>
            <a:picLocks noChangeAspect="1" noChangeArrowheads="1"/>
          </p:cNvPicPr>
          <p:nvPr/>
        </p:nvPicPr>
        <p:blipFill>
          <a:blip r:embed="rId2" cstate="print"/>
          <a:srcRect l="2016" r="7327" b="5125"/>
          <a:stretch>
            <a:fillRect/>
          </a:stretch>
        </p:blipFill>
        <p:spPr bwMode="auto">
          <a:xfrm>
            <a:off x="350838" y="1022350"/>
            <a:ext cx="3578225" cy="562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1613" y="0"/>
            <a:ext cx="3243262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Скворцы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0" y="885825"/>
            <a:ext cx="4429125" cy="4114800"/>
          </a:xfrm>
        </p:spPr>
        <p:txBody>
          <a:bodyPr/>
          <a:lstStyle/>
          <a:p>
            <a:pPr algn="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 smtClean="0">
                <a:latin typeface="Times New Roman" pitchFamily="18" charset="0"/>
              </a:rPr>
              <a:t>     </a:t>
            </a:r>
            <a:r>
              <a:rPr lang="ru-RU" sz="1800" b="1" i="1" smtClean="0">
                <a:cs typeface="Times New Roman" pitchFamily="18" charset="0"/>
              </a:rPr>
              <a:t>Кормятся скворцы чаще на земле. Отыскивая пищу, птицы ходят большими шагами, всюду всовывают свой длинный клюв и, раскрывая его, ра</a:t>
            </a:r>
            <a:r>
              <a:rPr lang="ru-RU" sz="1800" b="1" i="1" smtClean="0"/>
              <a:t>зд</a:t>
            </a:r>
            <a:r>
              <a:rPr lang="ru-RU" sz="1800" b="1" i="1" smtClean="0">
                <a:cs typeface="Times New Roman" pitchFamily="18" charset="0"/>
              </a:rPr>
              <a:t>вигают растительную ветошь в поисках различных беспозвоночных. На земле они схватывают разнообразных жуков, гусениц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Поедая в большом количестве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различных вредных для сельского хозя</a:t>
            </a:r>
            <a:r>
              <a:rPr lang="ru-RU" sz="1800" b="1" i="1" smtClean="0"/>
              <a:t>й</a:t>
            </a:r>
            <a:r>
              <a:rPr lang="ru-RU" sz="1800" b="1" i="1" smtClean="0">
                <a:cs typeface="Times New Roman" pitchFamily="18" charset="0"/>
              </a:rPr>
              <a:t>ства насекомых и ими же выкармливая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птенцов, скворцы приносят несомненную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пользу </a:t>
            </a:r>
            <a:r>
              <a:rPr lang="ru-RU" sz="1800" b="1" i="1" smtClean="0"/>
              <a:t>. </a:t>
            </a:r>
          </a:p>
          <a:p>
            <a:pPr algn="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b="1" i="1" smtClean="0"/>
              <a:t>     </a:t>
            </a:r>
            <a:r>
              <a:rPr lang="ru-RU" sz="1800" b="1" i="1" smtClean="0">
                <a:cs typeface="Times New Roman" pitchFamily="18" charset="0"/>
              </a:rPr>
              <a:t>После вылета из гнезд птенцов второй кладки скворцы объединяются в большие стаи. В конце августа - начале сентября происходит отлет птиц на зимовки</a:t>
            </a:r>
            <a:r>
              <a:rPr lang="ru-RU" sz="1800" b="1" i="1" smtClean="0"/>
              <a:t>, как правило в Африку</a:t>
            </a:r>
            <a:r>
              <a:rPr lang="ru-RU" sz="1800" b="1" i="1" smtClean="0">
                <a:cs typeface="Times New Roman" pitchFamily="18" charset="0"/>
              </a:rPr>
              <a:t>.</a:t>
            </a:r>
            <a:r>
              <a:rPr lang="ru-RU" sz="1800" b="1" i="1" smtClean="0"/>
              <a:t> </a:t>
            </a:r>
          </a:p>
        </p:txBody>
      </p:sp>
      <p:pic>
        <p:nvPicPr>
          <p:cNvPr id="25604" name="Picture 6" descr="http://www.goldensites.ru/media/1/20100313-b_1305.jpg"/>
          <p:cNvPicPr>
            <a:picLocks noChangeAspect="1" noChangeArrowheads="1"/>
          </p:cNvPicPr>
          <p:nvPr/>
        </p:nvPicPr>
        <p:blipFill>
          <a:blip r:embed="rId2" cstate="print"/>
          <a:srcRect l="29688" r="12498"/>
          <a:stretch>
            <a:fillRect/>
          </a:stretch>
        </p:blipFill>
        <p:spPr bwMode="auto">
          <a:xfrm>
            <a:off x="357188" y="1285875"/>
            <a:ext cx="4522787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28788" y="0"/>
            <a:ext cx="7058025" cy="1143000"/>
          </a:xfrm>
        </p:spPr>
        <p:txBody>
          <a:bodyPr/>
          <a:lstStyle/>
          <a:p>
            <a:pPr>
              <a:defRPr/>
            </a:pPr>
            <a:r>
              <a:rPr lang="ru-RU" b="1" i="1" dirty="0" smtClean="0">
                <a:solidFill>
                  <a:srgbClr val="FF6600"/>
                </a:solidFill>
                <a:latin typeface="+mn-lt"/>
              </a:rPr>
              <a:t>Спасибо за внимание!</a:t>
            </a:r>
            <a:endParaRPr lang="ru-RU" b="1" i="1" dirty="0">
              <a:solidFill>
                <a:srgbClr val="FF6600"/>
              </a:solidFill>
              <a:latin typeface="+mn-lt"/>
            </a:endParaRPr>
          </a:p>
        </p:txBody>
      </p:sp>
      <p:pic>
        <p:nvPicPr>
          <p:cNvPr id="26627" name="Picture 4" descr="http://desktop.kazansoft.ru/bigimages/animals/birds/img-dfe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928688"/>
            <a:ext cx="771525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09613" y="166688"/>
            <a:ext cx="3505200" cy="762000"/>
          </a:xfrm>
        </p:spPr>
        <p:txBody>
          <a:bodyPr/>
          <a:lstStyle/>
          <a:p>
            <a:pPr algn="ctr" eaLnBrk="1" hangingPunct="1"/>
            <a:r>
              <a:rPr lang="ru-RU" b="1" i="1" smtClean="0">
                <a:solidFill>
                  <a:srgbClr val="FF6600"/>
                </a:solidFill>
              </a:rPr>
              <a:t>Глухари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091238" y="1281113"/>
            <a:ext cx="3052762" cy="5791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800" b="1" i="1" smtClean="0">
                <a:cs typeface="Times New Roman" pitchFamily="18" charset="0"/>
              </a:rPr>
              <a:t>Зимняя жизнь глухарей довольно однообразна. Большую часть короткого зимнего дня они проводят на кормежке, которая протекает у них на деревьях. Места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кормежек довольно постоянны и ограничены небольшой территорией. Там, где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имеется глубокий снежный покров, глухари ночуют в снегу, ныряя в него с дерева. </a:t>
            </a:r>
          </a:p>
          <a:p>
            <a:pPr eaLnBrk="1" hangingPunct="1">
              <a:lnSpc>
                <a:spcPct val="90000"/>
              </a:lnSpc>
            </a:pPr>
            <a:endParaRPr lang="ru-RU" sz="1800" smtClean="0"/>
          </a:p>
        </p:txBody>
      </p:sp>
      <p:pic>
        <p:nvPicPr>
          <p:cNvPr id="5124" name="Picture 12" descr="http://www.talvisyarvi.ru/uploads/gluhar1.jpg"/>
          <p:cNvPicPr>
            <a:picLocks noChangeAspect="1" noChangeArrowheads="1"/>
          </p:cNvPicPr>
          <p:nvPr/>
        </p:nvPicPr>
        <p:blipFill>
          <a:blip r:embed="rId2" cstate="print"/>
          <a:srcRect l="10545" r="2734" b="684"/>
          <a:stretch>
            <a:fillRect/>
          </a:stretch>
        </p:blipFill>
        <p:spPr bwMode="auto">
          <a:xfrm>
            <a:off x="309563" y="1612900"/>
            <a:ext cx="5691187" cy="445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66838" y="5400675"/>
            <a:ext cx="7562850" cy="13144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800" b="1" i="1" smtClean="0">
                <a:cs typeface="Times New Roman" pitchFamily="18" charset="0"/>
              </a:rPr>
              <a:t>Осенью в кормовой рацион начинают входить хвоя, почки и мелкие концевые веточки деревьев, а там, где есть осинники,- осиновый лист, который поедается с большой охотой.</a:t>
            </a:r>
            <a:r>
              <a:rPr lang="ru-RU" sz="1800" smtClean="0"/>
              <a:t> </a:t>
            </a:r>
          </a:p>
        </p:txBody>
      </p:sp>
      <p:pic>
        <p:nvPicPr>
          <p:cNvPr id="6147" name="Picture 13" descr="http://www.goldensites.ru/media/1/20090403-b_438.jpg"/>
          <p:cNvPicPr>
            <a:picLocks noChangeAspect="1" noChangeArrowheads="1"/>
          </p:cNvPicPr>
          <p:nvPr/>
        </p:nvPicPr>
        <p:blipFill>
          <a:blip r:embed="rId2" cstate="print"/>
          <a:srcRect r="24750"/>
          <a:stretch>
            <a:fillRect/>
          </a:stretch>
        </p:blipFill>
        <p:spPr bwMode="auto">
          <a:xfrm>
            <a:off x="285750" y="1214438"/>
            <a:ext cx="5300663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643563" y="1285875"/>
            <a:ext cx="3357562" cy="3582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1800" dirty="0">
                <a:latin typeface="+mn-lt"/>
                <a:cs typeface="Times New Roman" pitchFamily="18" charset="0"/>
              </a:rPr>
              <a:t>По характеру питания глухарь преимущественно растительноядная птица. Пища</a:t>
            </a:r>
            <a:r>
              <a:rPr lang="ru-RU" sz="1800" dirty="0">
                <a:latin typeface="+mn-lt"/>
              </a:rPr>
              <a:t> </a:t>
            </a:r>
            <a:r>
              <a:rPr lang="ru-RU" sz="1800" dirty="0">
                <a:latin typeface="+mn-lt"/>
                <a:cs typeface="Times New Roman" pitchFamily="18" charset="0"/>
              </a:rPr>
              <a:t>его резко меняется по сезонам года. Летом он поедает разные лесные ягоды, цветы, бутоны, листья различных растений, а также насекомых и других беспозвоночных животных. Пищу собирает</a:t>
            </a:r>
            <a:r>
              <a:rPr lang="ru-RU" sz="1800" dirty="0">
                <a:latin typeface="+mn-lt"/>
              </a:rPr>
              <a:t> </a:t>
            </a:r>
            <a:r>
              <a:rPr lang="ru-RU" sz="1800" dirty="0">
                <a:latin typeface="+mn-lt"/>
                <a:cs typeface="Times New Roman" pitchFamily="18" charset="0"/>
              </a:rPr>
              <a:t>на земле и только ночует на</a:t>
            </a:r>
            <a:r>
              <a:rPr lang="ru-RU" sz="1800" dirty="0">
                <a:latin typeface="+mn-lt"/>
              </a:rPr>
              <a:t> дереве</a:t>
            </a:r>
            <a:r>
              <a:rPr lang="ru-RU" sz="1800" dirty="0">
                <a:latin typeface="+mn-lt"/>
                <a:cs typeface="Times New Roman" pitchFamily="18" charset="0"/>
              </a:rPr>
              <a:t>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85875" y="214313"/>
            <a:ext cx="2484438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dirty="0">
                <a:solidFill>
                  <a:srgbClr val="FF6600"/>
                </a:solidFill>
                <a:latin typeface="+mn-lt"/>
              </a:rPr>
              <a:t>Глухари</a:t>
            </a:r>
            <a:endParaRPr lang="ru-RU" sz="4400" dirty="0">
              <a:latin typeface="+mn-lt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00200" y="5181600"/>
            <a:ext cx="7239000" cy="4114800"/>
          </a:xfrm>
        </p:spPr>
        <p:txBody>
          <a:bodyPr/>
          <a:lstStyle/>
          <a:p>
            <a:pPr algn="just" eaLnBrk="1" hangingPunct="1"/>
            <a:r>
              <a:rPr lang="ru-RU" sz="2000" b="1" i="1" smtClean="0">
                <a:cs typeface="Times New Roman" pitchFamily="18" charset="0"/>
              </a:rPr>
              <a:t> Забота о потомстве полностью ложится на самку. Глухари регулярно заглатывают мелкие камешки, которые, как и у тетеревов, выполняют роль жерновов для перетирания грубой пищи.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57313" y="214313"/>
            <a:ext cx="2484437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dirty="0">
                <a:solidFill>
                  <a:srgbClr val="FF6600"/>
                </a:solidFill>
                <a:latin typeface="+mn-lt"/>
              </a:rPr>
              <a:t>Глухари</a:t>
            </a:r>
            <a:endParaRPr lang="ru-RU" sz="4400" dirty="0">
              <a:latin typeface="+mn-lt"/>
            </a:endParaRPr>
          </a:p>
        </p:txBody>
      </p:sp>
      <p:pic>
        <p:nvPicPr>
          <p:cNvPr id="7172" name="Picture 9" descr="http://img-fotki.yandex.ru/get/3508/alekc-kol.b/0_38d26_8625b4d2_L"/>
          <p:cNvPicPr>
            <a:picLocks noChangeAspect="1" noChangeArrowheads="1"/>
          </p:cNvPicPr>
          <p:nvPr/>
        </p:nvPicPr>
        <p:blipFill>
          <a:blip r:embed="rId2" cstate="print"/>
          <a:srcRect l="12251" t="5258" r="880" b="14114"/>
          <a:stretch>
            <a:fillRect/>
          </a:stretch>
        </p:blipFill>
        <p:spPr bwMode="auto">
          <a:xfrm>
            <a:off x="4071938" y="714375"/>
            <a:ext cx="4857750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11" descr="http://www.naturelight.ru/photo/2009-05-29/21640.jpg"/>
          <p:cNvPicPr>
            <a:picLocks noChangeAspect="1" noChangeArrowheads="1"/>
          </p:cNvPicPr>
          <p:nvPr/>
        </p:nvPicPr>
        <p:blipFill>
          <a:blip r:embed="rId3" cstate="print"/>
          <a:srcRect l="8331" t="10941" r="14603"/>
          <a:stretch>
            <a:fillRect/>
          </a:stretch>
        </p:blipFill>
        <p:spPr bwMode="auto">
          <a:xfrm>
            <a:off x="142875" y="1571625"/>
            <a:ext cx="4572000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500688" y="1071563"/>
            <a:ext cx="34290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800" b="1" i="1" smtClean="0">
                <a:cs typeface="Times New Roman" pitchFamily="18" charset="0"/>
              </a:rPr>
              <a:t>Глухарка несет яйца ч</a:t>
            </a:r>
            <a:r>
              <a:rPr lang="ru-RU" sz="1800" b="1" i="1" smtClean="0"/>
              <a:t>е</a:t>
            </a:r>
            <a:r>
              <a:rPr lang="ru-RU" sz="1800" b="1" i="1" smtClean="0">
                <a:cs typeface="Times New Roman" pitchFamily="18" charset="0"/>
              </a:rPr>
              <a:t>рез день</a:t>
            </a:r>
            <a:r>
              <a:rPr lang="ru-RU" sz="1800" b="1" i="1" smtClean="0"/>
              <a:t>. </a:t>
            </a:r>
            <a:r>
              <a:rPr lang="ru-RU" sz="1800" b="1" i="1" smtClean="0">
                <a:cs typeface="Times New Roman" pitchFamily="18" charset="0"/>
              </a:rPr>
              <a:t>В полной кладке содержится от 5 до 16 яиц, окрашенных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в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желтовато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­белый цвет с бурыми пестринами. По размерам они сходны с куриными.</a:t>
            </a:r>
          </a:p>
          <a:p>
            <a:pPr eaLnBrk="1" hangingPunct="1">
              <a:lnSpc>
                <a:spcPct val="90000"/>
              </a:lnSpc>
            </a:pPr>
            <a:r>
              <a:rPr lang="ru-RU" sz="1800" b="1" i="1" smtClean="0">
                <a:cs typeface="Times New Roman" pitchFamily="18" charset="0"/>
              </a:rPr>
              <a:t>Насиживает глухарка 24 дня, придерживаясь строгого распорядка: отлучается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от гнезда в сутки три раза - ранним утром, днем и вечером.</a:t>
            </a:r>
            <a:r>
              <a:rPr lang="ru-RU" sz="1800" b="1" i="1" smtClean="0"/>
              <a:t>К</a:t>
            </a:r>
            <a:r>
              <a:rPr lang="ru-RU" sz="1800" b="1" i="1" smtClean="0">
                <a:cs typeface="Times New Roman" pitchFamily="18" charset="0"/>
              </a:rPr>
              <a:t> концу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нас</a:t>
            </a:r>
            <a:r>
              <a:rPr lang="ru-RU" sz="1800" b="1" i="1" smtClean="0"/>
              <a:t>иж</a:t>
            </a:r>
            <a:r>
              <a:rPr lang="ru-RU" sz="1800" b="1" i="1" smtClean="0">
                <a:cs typeface="Times New Roman" pitchFamily="18" charset="0"/>
              </a:rPr>
              <a:t>ивания привязанность ее к гнезду возрастает и при опасности она не особенно торо</a:t>
            </a:r>
            <a:r>
              <a:rPr lang="ru-RU" sz="1800" b="1" i="1" smtClean="0"/>
              <a:t>п</a:t>
            </a:r>
            <a:r>
              <a:rPr lang="ru-RU" sz="1800" b="1" i="1" smtClean="0">
                <a:cs typeface="Times New Roman" pitchFamily="18" charset="0"/>
              </a:rPr>
              <a:t>ится покинуть его.</a:t>
            </a:r>
          </a:p>
          <a:p>
            <a:pPr eaLnBrk="1" hangingPunct="1">
              <a:lnSpc>
                <a:spcPct val="90000"/>
              </a:lnSpc>
            </a:pPr>
            <a:endParaRPr lang="ru-RU" sz="2000" b="1" i="1" smtClean="0"/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285875" y="230188"/>
            <a:ext cx="26431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400" dirty="0">
                <a:solidFill>
                  <a:srgbClr val="FF6600"/>
                </a:solidFill>
                <a:latin typeface="+mn-lt"/>
              </a:rPr>
              <a:t>Глухари</a:t>
            </a:r>
          </a:p>
        </p:txBody>
      </p:sp>
      <p:pic>
        <p:nvPicPr>
          <p:cNvPr id="8196" name="Picture 15" descr="http://altay-hunting.com/files/upload/%D0%93%D0%BB%D1%83%D1%85%D0%B0%D1%80%D1%8C/%D1%8F%D0%B9%D1%86%D0%B0%20%D0%B3%D0%BB%D1%83%D1%85%D0%B0%D1%80%D1%8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288" y="1571625"/>
            <a:ext cx="5160962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14438" y="3357563"/>
            <a:ext cx="7929562" cy="3429000"/>
          </a:xfrm>
        </p:spPr>
        <p:txBody>
          <a:bodyPr/>
          <a:lstStyle/>
          <a:p>
            <a:pPr eaLnBrk="1" hangingPunct="1"/>
            <a:r>
              <a:rPr lang="ru-RU" sz="1800" b="1" i="1" smtClean="0">
                <a:cs typeface="Times New Roman" pitchFamily="18" charset="0"/>
              </a:rPr>
              <a:t>Вылупившиеся птенцы, едва обсохнув, свободно могут следовать за матерью. Первые дни они боятся холода и влаги и поэтому часто обогреваются под матерью.</a:t>
            </a:r>
          </a:p>
          <a:p>
            <a:pPr eaLnBrk="1" hangingPunct="1"/>
            <a:r>
              <a:rPr lang="ru-RU" sz="1800" b="1" i="1" smtClean="0">
                <a:cs typeface="Times New Roman" pitchFamily="18" charset="0"/>
              </a:rPr>
              <a:t>При опасности искусно прячутся и в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2­3-дневном возрасте не могут быть найдены с собакой, так как не оставляют запаха. При встрече с человеком глухарка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пытается отвести его от выводка.</a:t>
            </a:r>
          </a:p>
          <a:p>
            <a:pPr eaLnBrk="1" hangingPunct="1"/>
            <a:r>
              <a:rPr lang="ru-RU" sz="1800" b="1" i="1" smtClean="0">
                <a:cs typeface="Times New Roman" pitchFamily="18" charset="0"/>
              </a:rPr>
              <a:t>Растут птенцы довольно быстро и в десятидневном возрасте могут перепархивать, а в месячном - хорошо летать. Примерно к этому времени пуховой наряд полностью сменяется перьевым. </a:t>
            </a:r>
            <a:endParaRPr lang="ru-RU" sz="1800" b="1" i="1" smtClean="0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1571625" y="214313"/>
            <a:ext cx="2571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400" dirty="0">
                <a:solidFill>
                  <a:srgbClr val="FF6600"/>
                </a:solidFill>
                <a:latin typeface="+mn-lt"/>
              </a:rPr>
              <a:t>Глухари</a:t>
            </a:r>
          </a:p>
        </p:txBody>
      </p:sp>
      <p:pic>
        <p:nvPicPr>
          <p:cNvPr id="9220" name="Picture 16" descr="http://img-fotki.yandex.ru/get/26/alekc-kol.a/0_364a4_48925f7e_L"/>
          <p:cNvPicPr>
            <a:picLocks noChangeAspect="1" noChangeArrowheads="1"/>
          </p:cNvPicPr>
          <p:nvPr/>
        </p:nvPicPr>
        <p:blipFill>
          <a:blip r:embed="rId2" cstate="print"/>
          <a:srcRect t="20915" r="25490"/>
          <a:stretch>
            <a:fillRect/>
          </a:stretch>
        </p:blipFill>
        <p:spPr bwMode="auto">
          <a:xfrm>
            <a:off x="4784725" y="142875"/>
            <a:ext cx="3970338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18" descr="http://img-fotki.yandex.ru/get/3507/alekc-kol.a/0_364a5_9d698578_L"/>
          <p:cNvPicPr>
            <a:picLocks noChangeAspect="1" noChangeArrowheads="1"/>
          </p:cNvPicPr>
          <p:nvPr/>
        </p:nvPicPr>
        <p:blipFill>
          <a:blip r:embed="rId3" cstate="print"/>
          <a:srcRect t="20325" b="6503"/>
          <a:stretch>
            <a:fillRect/>
          </a:stretch>
        </p:blipFill>
        <p:spPr bwMode="auto">
          <a:xfrm>
            <a:off x="195263" y="1000125"/>
            <a:ext cx="42338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09688" y="214313"/>
            <a:ext cx="2476500" cy="6858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Дрозды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072063" y="1143000"/>
            <a:ext cx="3857625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800" b="1" i="1" smtClean="0"/>
              <a:t>С</a:t>
            </a:r>
            <a:r>
              <a:rPr lang="ru-RU" sz="1800" b="1" i="1" smtClean="0">
                <a:cs typeface="Times New Roman" pitchFamily="18" charset="0"/>
              </a:rPr>
              <a:t>редней величины птица</a:t>
            </a:r>
            <a:r>
              <a:rPr lang="ru-RU" sz="1800" b="1" i="1" smtClean="0"/>
              <a:t> семейства дроздовых</a:t>
            </a:r>
            <a:r>
              <a:rPr lang="ru-RU" sz="1800" b="1" i="1" smtClean="0">
                <a:cs typeface="Times New Roman" pitchFamily="18" charset="0"/>
              </a:rPr>
              <a:t>: длина тела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215-250 </a:t>
            </a:r>
            <a:r>
              <a:rPr lang="ru-RU" sz="1800" b="1" i="1" smtClean="0"/>
              <a:t>мм</a:t>
            </a:r>
            <a:r>
              <a:rPr lang="ru-RU" sz="1800" b="1" i="1" smtClean="0">
                <a:cs typeface="Times New Roman" pitchFamily="18" charset="0"/>
              </a:rPr>
              <a:t>, крыла около 120 </a:t>
            </a:r>
            <a:r>
              <a:rPr lang="ru-RU" sz="1800" b="1" i="1" smtClean="0"/>
              <a:t>мм</a:t>
            </a:r>
            <a:r>
              <a:rPr lang="ru-RU" sz="1800" b="1" i="1" smtClean="0">
                <a:cs typeface="Times New Roman" pitchFamily="18" charset="0"/>
              </a:rPr>
              <a:t>, вес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около 70 г.</a:t>
            </a:r>
            <a:r>
              <a:rPr lang="ru-RU" sz="1800" b="1" i="1" smtClean="0"/>
              <a:t> Окраска птиц разнообразна.</a:t>
            </a:r>
            <a:br>
              <a:rPr lang="ru-RU" sz="1800" b="1" i="1" smtClean="0"/>
            </a:br>
            <a:r>
              <a:rPr lang="ru-RU" sz="1800" b="1" i="1" smtClean="0">
                <a:cs typeface="Times New Roman" pitchFamily="18" charset="0"/>
              </a:rPr>
              <a:t> Кормятся дроздовые главным образом на земле, реже в ветвях деревьев и кустарников. Для подавляющего большинства</a:t>
            </a:r>
            <a:r>
              <a:rPr lang="ru-RU" sz="1800" b="1" i="1" smtClean="0"/>
              <a:t> </a:t>
            </a:r>
            <a:r>
              <a:rPr lang="ru-RU" sz="1800" b="1" i="1" smtClean="0">
                <a:cs typeface="Times New Roman" pitchFamily="18" charset="0"/>
              </a:rPr>
              <a:t>видов основной пищей служат беспозвоночные, в первую очередь насекомые. В осенний период дрозды довольно охотно едят и растительные корма (ягоды, семена); некоторые виды в это время становятся совершенно растительноядными.</a:t>
            </a:r>
          </a:p>
          <a:p>
            <a:pPr eaLnBrk="1" hangingPunct="1">
              <a:lnSpc>
                <a:spcPct val="90000"/>
              </a:lnSpc>
            </a:pPr>
            <a:endParaRPr lang="ru-RU" sz="1800" b="1" i="1" smtClean="0">
              <a:cs typeface="Times New Roman" pitchFamily="18" charset="0"/>
            </a:endParaRPr>
          </a:p>
        </p:txBody>
      </p:sp>
      <p:pic>
        <p:nvPicPr>
          <p:cNvPr id="10244" name="Picture 7" descr="http://popgun.ru/files/g/135/orig/3057770.jpg"/>
          <p:cNvPicPr>
            <a:picLocks noChangeAspect="1" noChangeArrowheads="1"/>
          </p:cNvPicPr>
          <p:nvPr/>
        </p:nvPicPr>
        <p:blipFill>
          <a:blip r:embed="rId2" cstate="print"/>
          <a:srcRect l="10170"/>
          <a:stretch>
            <a:fillRect/>
          </a:stretch>
        </p:blipFill>
        <p:spPr bwMode="auto">
          <a:xfrm>
            <a:off x="214313" y="1714500"/>
            <a:ext cx="49625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500188" y="214313"/>
            <a:ext cx="7556500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6600"/>
                </a:solidFill>
              </a:rPr>
              <a:t>Дрозды</a:t>
            </a:r>
            <a:r>
              <a:rPr lang="ru-RU" sz="4000" smtClean="0"/>
              <a:t> </a:t>
            </a:r>
            <a:br>
              <a:rPr lang="ru-RU" sz="4000" smtClean="0"/>
            </a:br>
            <a:endParaRPr lang="ru-RU" sz="2400" b="1" i="1" smtClean="0">
              <a:solidFill>
                <a:srgbClr val="FF6600"/>
              </a:solidFill>
            </a:endParaRPr>
          </a:p>
        </p:txBody>
      </p:sp>
      <p:pic>
        <p:nvPicPr>
          <p:cNvPr id="11267" name="Picture 7" descr="http://salmofario.ru/wp-content/uploads/2011/04/Drozd-ryabinnik.jpg"/>
          <p:cNvPicPr>
            <a:picLocks noChangeAspect="1" noChangeArrowheads="1"/>
          </p:cNvPicPr>
          <p:nvPr/>
        </p:nvPicPr>
        <p:blipFill>
          <a:blip r:embed="rId2" cstate="print"/>
          <a:srcRect l="6313" t="7021" r="6564" b="14526"/>
          <a:stretch>
            <a:fillRect/>
          </a:stretch>
        </p:blipFill>
        <p:spPr bwMode="auto">
          <a:xfrm>
            <a:off x="571500" y="1071563"/>
            <a:ext cx="7143750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сень в городе">
  <a:themeElements>
    <a:clrScheme name="Осень в городе 1">
      <a:dk1>
        <a:srgbClr val="333333"/>
      </a:dk1>
      <a:lt1>
        <a:srgbClr val="BAB9A0"/>
      </a:lt1>
      <a:dk2>
        <a:srgbClr val="000000"/>
      </a:dk2>
      <a:lt2>
        <a:srgbClr val="333329"/>
      </a:lt2>
      <a:accent1>
        <a:srgbClr val="F4F3D9"/>
      </a:accent1>
      <a:accent2>
        <a:srgbClr val="E09142"/>
      </a:accent2>
      <a:accent3>
        <a:srgbClr val="D9D9CD"/>
      </a:accent3>
      <a:accent4>
        <a:srgbClr val="2A2A2A"/>
      </a:accent4>
      <a:accent5>
        <a:srgbClr val="F8F8E9"/>
      </a:accent5>
      <a:accent6>
        <a:srgbClr val="CB833B"/>
      </a:accent6>
      <a:hlink>
        <a:srgbClr val="AE4828"/>
      </a:hlink>
      <a:folHlink>
        <a:srgbClr val="6A6954"/>
      </a:folHlink>
    </a:clrScheme>
    <a:fontScheme name="Осень в город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сень в городе 1">
        <a:dk1>
          <a:srgbClr val="333333"/>
        </a:dk1>
        <a:lt1>
          <a:srgbClr val="BAB9A0"/>
        </a:lt1>
        <a:dk2>
          <a:srgbClr val="000000"/>
        </a:dk2>
        <a:lt2>
          <a:srgbClr val="333329"/>
        </a:lt2>
        <a:accent1>
          <a:srgbClr val="F4F3D9"/>
        </a:accent1>
        <a:accent2>
          <a:srgbClr val="E09142"/>
        </a:accent2>
        <a:accent3>
          <a:srgbClr val="D9D9CD"/>
        </a:accent3>
        <a:accent4>
          <a:srgbClr val="2A2A2A"/>
        </a:accent4>
        <a:accent5>
          <a:srgbClr val="F8F8E9"/>
        </a:accent5>
        <a:accent6>
          <a:srgbClr val="CB833B"/>
        </a:accent6>
        <a:hlink>
          <a:srgbClr val="AE4828"/>
        </a:hlink>
        <a:folHlink>
          <a:srgbClr val="6A69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сень в городе 2">
        <a:dk1>
          <a:srgbClr val="333333"/>
        </a:dk1>
        <a:lt1>
          <a:srgbClr val="BDB9BF"/>
        </a:lt1>
        <a:dk2>
          <a:srgbClr val="000000"/>
        </a:dk2>
        <a:lt2>
          <a:srgbClr val="333329"/>
        </a:lt2>
        <a:accent1>
          <a:srgbClr val="F4F3D9"/>
        </a:accent1>
        <a:accent2>
          <a:srgbClr val="E09142"/>
        </a:accent2>
        <a:accent3>
          <a:srgbClr val="DBD9DC"/>
        </a:accent3>
        <a:accent4>
          <a:srgbClr val="2A2A2A"/>
        </a:accent4>
        <a:accent5>
          <a:srgbClr val="F8F8E9"/>
        </a:accent5>
        <a:accent6>
          <a:srgbClr val="CB833B"/>
        </a:accent6>
        <a:hlink>
          <a:srgbClr val="AE4828"/>
        </a:hlink>
        <a:folHlink>
          <a:srgbClr val="6A69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сень в городе 3">
        <a:dk1>
          <a:srgbClr val="3D3D3D"/>
        </a:dk1>
        <a:lt1>
          <a:srgbClr val="EAEAEA"/>
        </a:lt1>
        <a:dk2>
          <a:srgbClr val="000000"/>
        </a:dk2>
        <a:lt2>
          <a:srgbClr val="333333"/>
        </a:lt2>
        <a:accent1>
          <a:srgbClr val="FFFFFF"/>
        </a:accent1>
        <a:accent2>
          <a:srgbClr val="969696"/>
        </a:accent2>
        <a:accent3>
          <a:srgbClr val="F3F3F3"/>
        </a:accent3>
        <a:accent4>
          <a:srgbClr val="333333"/>
        </a:accent4>
        <a:accent5>
          <a:srgbClr val="FFFFFF"/>
        </a:accent5>
        <a:accent6>
          <a:srgbClr val="878787"/>
        </a:accent6>
        <a:hlink>
          <a:srgbClr val="4D4D4D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Designs\Осень в городе.pot</Template>
  <TotalTime>1003</TotalTime>
  <Words>1169</Words>
  <Application>Microsoft Office PowerPoint</Application>
  <PresentationFormat>Экран (4:3)</PresentationFormat>
  <Paragraphs>62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Times New Roman</vt:lpstr>
      <vt:lpstr>Arial</vt:lpstr>
      <vt:lpstr>Wingdings</vt:lpstr>
      <vt:lpstr>Calibri</vt:lpstr>
      <vt:lpstr>Courier New</vt:lpstr>
      <vt:lpstr>Осень в городе</vt:lpstr>
      <vt:lpstr>Слайд 1</vt:lpstr>
      <vt:lpstr>Глухари</vt:lpstr>
      <vt:lpstr>Глухари</vt:lpstr>
      <vt:lpstr>Слайд 4</vt:lpstr>
      <vt:lpstr>Слайд 5</vt:lpstr>
      <vt:lpstr>Слайд 6</vt:lpstr>
      <vt:lpstr>Слайд 7</vt:lpstr>
      <vt:lpstr>Дрозды</vt:lpstr>
      <vt:lpstr>Дрозды  </vt:lpstr>
      <vt:lpstr>Дрозды</vt:lpstr>
      <vt:lpstr>Дрозды Гнездо дрозда белобровика.</vt:lpstr>
      <vt:lpstr>Дрозды  Дрозд белобровик на гнезде.</vt:lpstr>
      <vt:lpstr>Дрозды</vt:lpstr>
      <vt:lpstr>Дятлы</vt:lpstr>
      <vt:lpstr>Дятлы.  Гнездо большого пёстрого дятла.</vt:lpstr>
      <vt:lpstr>Дятел</vt:lpstr>
      <vt:lpstr>   Дятлы  Чёрный дятел или желна.</vt:lpstr>
      <vt:lpstr>Слайд 18</vt:lpstr>
      <vt:lpstr>Дятлы Дятел зелёный.</vt:lpstr>
      <vt:lpstr>Дятлы  Большой пёстрый дятел.</vt:lpstr>
      <vt:lpstr>Скворцы</vt:lpstr>
      <vt:lpstr>Скворцы</vt:lpstr>
      <vt:lpstr>Скворцы</vt:lpstr>
      <vt:lpstr>Спасибо за внимание!</vt:lpstr>
    </vt:vector>
  </TitlesOfParts>
  <Company>Home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Гурбин Федор</dc:creator>
  <cp:lastModifiedBy>Admin</cp:lastModifiedBy>
  <cp:revision>50</cp:revision>
  <dcterms:created xsi:type="dcterms:W3CDTF">2009-03-30T16:09:28Z</dcterms:created>
  <dcterms:modified xsi:type="dcterms:W3CDTF">2011-12-31T10:10:07Z</dcterms:modified>
</cp:coreProperties>
</file>