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258" r:id="rId2"/>
    <p:sldId id="259" r:id="rId3"/>
    <p:sldId id="260" r:id="rId4"/>
    <p:sldId id="264" r:id="rId5"/>
    <p:sldId id="262" r:id="rId6"/>
    <p:sldId id="261" r:id="rId7"/>
    <p:sldId id="265" r:id="rId8"/>
    <p:sldId id="266" r:id="rId9"/>
    <p:sldId id="263" r:id="rId10"/>
    <p:sldId id="267" r:id="rId11"/>
    <p:sldId id="268" r:id="rId12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8" d="100"/>
          <a:sy n="98" d="100"/>
        </p:scale>
        <p:origin x="-27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66" d="100"/>
          <a:sy n="66" d="100"/>
        </p:scale>
        <p:origin x="0" y="0"/>
      </p:cViewPr>
      <p:guideLst/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smtClean="0">
                <a:latin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216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smtClean="0">
                <a:latin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4340" name="Rectangle 4"/>
          <p:cNvSpPr>
            <a:spLocks noRo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216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 smtClean="0"/>
              <a:t>Click to edit Master text styles</a:t>
            </a:r>
          </a:p>
          <a:p>
            <a:pPr lvl="1"/>
            <a:r>
              <a:rPr lang="ru-RU" noProof="0" smtClean="0"/>
              <a:t>Second level</a:t>
            </a:r>
          </a:p>
          <a:p>
            <a:pPr lvl="2"/>
            <a:r>
              <a:rPr lang="ru-RU" noProof="0" smtClean="0"/>
              <a:t>Third level</a:t>
            </a:r>
          </a:p>
          <a:p>
            <a:pPr lvl="3"/>
            <a:r>
              <a:rPr lang="ru-RU" noProof="0" smtClean="0"/>
              <a:t>Fourth level</a:t>
            </a:r>
          </a:p>
          <a:p>
            <a:pPr lvl="4"/>
            <a:r>
              <a:rPr lang="ru-RU" noProof="0" smtClean="0"/>
              <a:t>Fifth level</a:t>
            </a:r>
          </a:p>
        </p:txBody>
      </p:sp>
      <p:sp>
        <p:nvSpPr>
          <p:cNvPr id="9216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smtClean="0">
                <a:latin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216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smtClean="0">
                <a:latin typeface="Arial" pitchFamily="34" charset="0"/>
              </a:defRPr>
            </a:lvl1pPr>
          </a:lstStyle>
          <a:p>
            <a:pPr>
              <a:defRPr/>
            </a:pPr>
            <a:fld id="{D52CE914-3F8C-42F0-9897-57E6F9EA29D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0"/>
          <p:cNvSpPr>
            <a:spLocks noChangeArrowheads="1"/>
          </p:cNvSpPr>
          <p:nvPr/>
        </p:nvSpPr>
        <p:spPr bwMode="auto">
          <a:xfrm>
            <a:off x="0" y="3933825"/>
            <a:ext cx="5724525" cy="1223963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>
              <a:latin typeface="Arial" pitchFamily="34" charset="0"/>
            </a:endParaRP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4925" y="3721100"/>
            <a:ext cx="6048375" cy="1109663"/>
          </a:xfrm>
        </p:spPr>
        <p:txBody>
          <a:bodyPr/>
          <a:lstStyle>
            <a:lvl1pPr>
              <a:defRPr sz="3200" b="1">
                <a:solidFill>
                  <a:schemeClr val="bg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4925" y="4581525"/>
            <a:ext cx="6048375" cy="696913"/>
          </a:xfrm>
        </p:spPr>
        <p:txBody>
          <a:bodyPr/>
          <a:lstStyle>
            <a:lvl1pPr marL="0" indent="0">
              <a:buFontTx/>
              <a:buNone/>
              <a:defRPr sz="2400" b="1">
                <a:solidFill>
                  <a:schemeClr val="bg1"/>
                </a:solidFill>
              </a:defRPr>
            </a:lvl1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910388" y="2416175"/>
            <a:ext cx="1909762" cy="40354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76338" y="2416175"/>
            <a:ext cx="5581650" cy="40354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176338" y="2997200"/>
            <a:ext cx="3744912" cy="345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073650" y="2997200"/>
            <a:ext cx="3746500" cy="345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187450" y="2416175"/>
            <a:ext cx="6553200" cy="50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32" name="Rectangle 8"/>
          <p:cNvSpPr>
            <a:spLocks noChangeArrowheads="1"/>
          </p:cNvSpPr>
          <p:nvPr/>
        </p:nvSpPr>
        <p:spPr bwMode="auto">
          <a:xfrm>
            <a:off x="0" y="5516563"/>
            <a:ext cx="9144000" cy="1341437"/>
          </a:xfrm>
          <a:prstGeom prst="rect">
            <a:avLst/>
          </a:prstGeom>
          <a:gradFill rotWithShape="1">
            <a:gsLst>
              <a:gs pos="0">
                <a:srgbClr val="765E2F">
                  <a:alpha val="0"/>
                </a:srgbClr>
              </a:gs>
              <a:gs pos="100000">
                <a:schemeClr val="folHlink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uk-UA">
              <a:latin typeface="Arial" pitchFamily="34" charset="0"/>
            </a:endParaRPr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176338" y="2997200"/>
            <a:ext cx="7643812" cy="345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</p:sldLayoutIdLst>
  <p:txStyles>
    <p:titleStyle>
      <a:lvl1pPr algn="l" rtl="0" fontAlgn="base"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Arial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Arial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Arial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Arial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Arial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Arial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Arial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Arial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400" b="1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ctrTitle"/>
          </p:nvPr>
        </p:nvSpPr>
        <p:spPr>
          <a:xfrm>
            <a:off x="1763713" y="333375"/>
            <a:ext cx="6048375" cy="1109663"/>
          </a:xfrm>
        </p:spPr>
        <p:txBody>
          <a:bodyPr/>
          <a:lstStyle/>
          <a:p>
            <a:pPr algn="ctr"/>
            <a:r>
              <a:rPr lang="ru-RU" sz="4800" dirty="0" smtClean="0"/>
              <a:t>Природный</a:t>
            </a:r>
            <a:r>
              <a:rPr lang="en-US" sz="4800" dirty="0" smtClean="0"/>
              <a:t> </a:t>
            </a:r>
            <a:r>
              <a:rPr lang="ru-RU" sz="4800" dirty="0" smtClean="0"/>
              <a:t>газ</a:t>
            </a:r>
            <a:endParaRPr lang="ru-RU" sz="4800" dirty="0" smtClean="0"/>
          </a:p>
        </p:txBody>
      </p:sp>
      <p:pic>
        <p:nvPicPr>
          <p:cNvPr id="7" name="Содержимое 5" descr="1243274304_2.jpg"/>
          <p:cNvPicPr>
            <a:picLocks noGrp="1" noChangeAspect="1"/>
          </p:cNvPicPr>
          <p:nvPr>
            <p:ph idx="4294967295"/>
          </p:nvPr>
        </p:nvPicPr>
        <p:blipFill>
          <a:blip r:embed="rId2" cstate="email"/>
          <a:stretch>
            <a:fillRect/>
          </a:stretch>
        </p:blipFill>
        <p:spPr>
          <a:xfrm>
            <a:off x="-180528" y="1340768"/>
            <a:ext cx="5688013" cy="5722937"/>
          </a:xfrm>
          <a:prstGeom prst="flowChartAlternateProcess">
            <a:avLst/>
          </a:prstGeom>
          <a:effectLst>
            <a:softEdge rad="317500"/>
          </a:effectLst>
        </p:spPr>
      </p:pic>
      <p:sp>
        <p:nvSpPr>
          <p:cNvPr id="5" name="TextBox 4"/>
          <p:cNvSpPr txBox="1"/>
          <p:nvPr/>
        </p:nvSpPr>
        <p:spPr>
          <a:xfrm>
            <a:off x="5219700" y="5589588"/>
            <a:ext cx="4978400" cy="9223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b="1" dirty="0">
                <a:solidFill>
                  <a:schemeClr val="bg2">
                    <a:lumMod val="60000"/>
                    <a:lumOff val="40000"/>
                  </a:schemeClr>
                </a:solidFill>
                <a:latin typeface="Arial Black" pitchFamily="34" charset="0"/>
              </a:rPr>
              <a:t>Подготовил:</a:t>
            </a:r>
          </a:p>
          <a:p>
            <a:pPr>
              <a:defRPr/>
            </a:pPr>
            <a:r>
              <a:rPr lang="ru-RU" b="1" dirty="0">
                <a:solidFill>
                  <a:schemeClr val="bg2">
                    <a:lumMod val="60000"/>
                    <a:lumOff val="40000"/>
                  </a:schemeClr>
                </a:solidFill>
                <a:latin typeface="Arial Black" pitchFamily="34" charset="0"/>
              </a:rPr>
              <a:t>студент группы 463-Д9-1КСК</a:t>
            </a:r>
          </a:p>
          <a:p>
            <a:pPr>
              <a:defRPr/>
            </a:pPr>
            <a:r>
              <a:rPr lang="ru-RU" b="1" dirty="0">
                <a:solidFill>
                  <a:schemeClr val="bg2">
                    <a:lumMod val="60000"/>
                    <a:lumOff val="40000"/>
                  </a:schemeClr>
                </a:solidFill>
                <a:latin typeface="Arial Black" pitchFamily="34" charset="0"/>
              </a:rPr>
              <a:t>Чистов Никита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3908" name="Picture 4" descr="http://www.sunhome.ru/UsersGallery/042010/4163016.jpg"/>
          <p:cNvPicPr>
            <a:picLocks noChangeAspect="1" noChangeArrowheads="1"/>
          </p:cNvPicPr>
          <p:nvPr/>
        </p:nvPicPr>
        <p:blipFill>
          <a:blip r:embed="rId2" cstate="print">
            <a:lum bright="-20000"/>
          </a:blip>
          <a:srcRect/>
          <a:stretch>
            <a:fillRect/>
          </a:stretch>
        </p:blipFill>
        <p:spPr bwMode="auto">
          <a:xfrm>
            <a:off x="0" y="2060848"/>
            <a:ext cx="9144000" cy="4797152"/>
          </a:xfrm>
          <a:prstGeom prst="rect">
            <a:avLst/>
          </a:prstGeom>
          <a:noFill/>
          <a:effectLst>
            <a:softEdge rad="635000"/>
          </a:effectLst>
        </p:spPr>
      </p:pic>
      <p:sp>
        <p:nvSpPr>
          <p:cNvPr id="12291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1258888" y="476250"/>
            <a:ext cx="6553200" cy="508000"/>
          </a:xfrm>
        </p:spPr>
        <p:txBody>
          <a:bodyPr/>
          <a:lstStyle/>
          <a:p>
            <a:pPr algn="ctr"/>
            <a:r>
              <a:rPr lang="ru-RU" smtClean="0">
                <a:solidFill>
                  <a:srgbClr val="0000FF"/>
                </a:solidFill>
              </a:rPr>
              <a:t>Применение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323850" y="2781300"/>
            <a:ext cx="8640763" cy="304641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None/>
              <a:defRPr/>
            </a:pPr>
            <a:r>
              <a:rPr lang="ru-RU" sz="2400" dirty="0">
                <a:solidFill>
                  <a:schemeClr val="bg1"/>
                </a:solidFill>
                <a:latin typeface="Arial" pitchFamily="34" charset="0"/>
              </a:rPr>
              <a:t>Природный газ широко применяется в качестве горючего в жилых частных и многоквартирных домах для отопления, подогрева воды и приготовления пищи; как </a:t>
            </a:r>
            <a:r>
              <a:rPr lang="ru-RU" sz="2400" dirty="0">
                <a:solidFill>
                  <a:schemeClr val="bg1"/>
                </a:solidFill>
                <a:latin typeface="Arial" pitchFamily="34" charset="0"/>
              </a:rPr>
              <a:t>топливо</a:t>
            </a:r>
            <a:r>
              <a:rPr lang="ru-RU" sz="2400" dirty="0">
                <a:solidFill>
                  <a:schemeClr val="bg1"/>
                </a:solidFill>
                <a:latin typeface="Arial" pitchFamily="34" charset="0"/>
              </a:rPr>
              <a:t> для </a:t>
            </a:r>
            <a:r>
              <a:rPr lang="ru-RU" sz="2400" dirty="0">
                <a:solidFill>
                  <a:schemeClr val="bg1"/>
                </a:solidFill>
                <a:latin typeface="Arial" pitchFamily="34" charset="0"/>
              </a:rPr>
              <a:t>машин, котельных,</a:t>
            </a:r>
            <a:r>
              <a:rPr lang="ru-RU" sz="2400" dirty="0">
                <a:solidFill>
                  <a:schemeClr val="bg1"/>
                </a:solidFill>
                <a:latin typeface="Arial" pitchFamily="34" charset="0"/>
              </a:rPr>
              <a:t> </a:t>
            </a:r>
            <a:r>
              <a:rPr lang="ru-RU" sz="2400" dirty="0">
                <a:solidFill>
                  <a:schemeClr val="bg1"/>
                </a:solidFill>
                <a:latin typeface="Arial" pitchFamily="34" charset="0"/>
              </a:rPr>
              <a:t>ТЭЦ</a:t>
            </a:r>
            <a:r>
              <a:rPr lang="ru-RU" sz="2400" dirty="0">
                <a:solidFill>
                  <a:schemeClr val="bg1"/>
                </a:solidFill>
                <a:latin typeface="Arial" pitchFamily="34" charset="0"/>
              </a:rPr>
              <a:t> и др. Сейчас он используется в химической промышленности как исходное сырьё для получения различных органических </a:t>
            </a:r>
            <a:r>
              <a:rPr lang="ru-RU" sz="2400" dirty="0">
                <a:solidFill>
                  <a:schemeClr val="bg1"/>
                </a:solidFill>
                <a:latin typeface="Arial" pitchFamily="34" charset="0"/>
              </a:rPr>
              <a:t>веществ. </a:t>
            </a:r>
            <a:r>
              <a:rPr lang="ru-RU" sz="2400" dirty="0">
                <a:solidFill>
                  <a:schemeClr val="bg1"/>
                </a:solidFill>
                <a:latin typeface="Arial" pitchFamily="34" charset="0"/>
              </a:rPr>
              <a:t>В </a:t>
            </a:r>
            <a:r>
              <a:rPr lang="en-US" sz="2400" dirty="0">
                <a:solidFill>
                  <a:schemeClr val="bg1"/>
                </a:solidFill>
                <a:latin typeface="Arial" pitchFamily="34" charset="0"/>
              </a:rPr>
              <a:t>XIX</a:t>
            </a:r>
            <a:r>
              <a:rPr lang="ru-RU" sz="2400" dirty="0">
                <a:solidFill>
                  <a:schemeClr val="bg1"/>
                </a:solidFill>
                <a:latin typeface="Arial" pitchFamily="34" charset="0"/>
              </a:rPr>
              <a:t> веке</a:t>
            </a:r>
            <a:r>
              <a:rPr lang="ru-RU" sz="2400" dirty="0">
                <a:solidFill>
                  <a:schemeClr val="bg1"/>
                </a:solidFill>
                <a:latin typeface="Arial" pitchFamily="34" charset="0"/>
              </a:rPr>
              <a:t> природный газ использовался в первых </a:t>
            </a:r>
            <a:r>
              <a:rPr lang="ru-RU" sz="2400" dirty="0">
                <a:solidFill>
                  <a:schemeClr val="bg1"/>
                </a:solidFill>
                <a:latin typeface="Arial" pitchFamily="34" charset="0"/>
              </a:rPr>
              <a:t>светофорах</a:t>
            </a:r>
            <a:r>
              <a:rPr lang="ru-RU" sz="2400" dirty="0">
                <a:solidFill>
                  <a:schemeClr val="bg1"/>
                </a:solidFill>
                <a:latin typeface="Arial" pitchFamily="34" charset="0"/>
              </a:rPr>
              <a:t> и для </a:t>
            </a:r>
            <a:r>
              <a:rPr lang="ru-RU" sz="2400" dirty="0">
                <a:solidFill>
                  <a:schemeClr val="bg1"/>
                </a:solidFill>
                <a:latin typeface="Arial" pitchFamily="34" charset="0"/>
              </a:rPr>
              <a:t>освещения</a:t>
            </a:r>
            <a:endParaRPr lang="ru-RU" sz="2400" b="1" i="1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http://samlib.ru/img/t/tatarin_leonid/msword/fake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flipH="1">
            <a:off x="4572000" y="1501823"/>
            <a:ext cx="4572000" cy="5356177"/>
          </a:xfrm>
          <a:prstGeom prst="rect">
            <a:avLst/>
          </a:prstGeom>
          <a:noFill/>
          <a:effectLst>
            <a:softEdge rad="635000"/>
          </a:effectLst>
        </p:spPr>
      </p:pic>
      <p:pic>
        <p:nvPicPr>
          <p:cNvPr id="125954" name="Picture 2" descr="http://samlib.ru/img/t/tatarin_leonid/msword/fake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501823"/>
            <a:ext cx="4572000" cy="5356177"/>
          </a:xfrm>
          <a:prstGeom prst="rect">
            <a:avLst/>
          </a:prstGeom>
          <a:noFill/>
          <a:effectLst>
            <a:softEdge rad="635000"/>
          </a:effectLst>
        </p:spPr>
      </p:pic>
      <p:sp>
        <p:nvSpPr>
          <p:cNvPr id="13316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1258888" y="476250"/>
            <a:ext cx="6553200" cy="508000"/>
          </a:xfrm>
        </p:spPr>
        <p:txBody>
          <a:bodyPr/>
          <a:lstStyle/>
          <a:p>
            <a:pPr algn="ctr"/>
            <a:r>
              <a:rPr lang="ru-RU" smtClean="0">
                <a:solidFill>
                  <a:srgbClr val="0000FF"/>
                </a:solidFill>
              </a:rPr>
              <a:t>Экологические проблемы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323850" y="2349500"/>
            <a:ext cx="8640763" cy="37846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None/>
              <a:defRPr/>
            </a:pPr>
            <a:r>
              <a:rPr lang="ru-RU" sz="2400" dirty="0">
                <a:solidFill>
                  <a:srgbClr val="0000FF"/>
                </a:solidFill>
                <a:latin typeface="Arial" pitchFamily="34" charset="0"/>
              </a:rPr>
              <a:t>В экологическом отношении природный газ является самым чистым видом минерального топлива. При сгорании его образуется значительно меньшее количество вредных веществ по сравнению с другими видами топлива. Однако из-за неподготовленности инфраструктуры для сбора попутного газа, подготовки, транспортировки и переработки, а также во избежание затрат на его утилизацию, многие нефтяные компании просто сжигают его на факелах. Тем самым сильному загрязнению подвергается окружающая среда</a:t>
            </a:r>
            <a:endParaRPr lang="ru-RU" sz="2400" b="1" i="1" dirty="0">
              <a:solidFill>
                <a:srgbClr val="0000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4194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323850" y="-171450"/>
            <a:ext cx="8385175" cy="1431925"/>
          </a:xfrm>
        </p:spPr>
        <p:txBody>
          <a:bodyPr/>
          <a:lstStyle/>
          <a:p>
            <a:pPr algn="ctr">
              <a:defRPr/>
            </a:pPr>
            <a:r>
              <a:rPr lang="ru-RU" sz="5400" dirty="0" smtClean="0">
                <a:solidFill>
                  <a:srgbClr val="000099"/>
                </a:solidFill>
                <a:latin typeface="+mn-lt"/>
              </a:rPr>
              <a:t>Природный газ</a:t>
            </a:r>
          </a:p>
        </p:txBody>
      </p:sp>
      <p:sp>
        <p:nvSpPr>
          <p:cNvPr id="264195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3779838" y="1817688"/>
            <a:ext cx="5786437" cy="5040312"/>
          </a:xfrm>
        </p:spPr>
        <p:txBody>
          <a:bodyPr/>
          <a:lstStyle/>
          <a:p>
            <a:pPr>
              <a:lnSpc>
                <a:spcPct val="90000"/>
              </a:lnSpc>
              <a:buFontTx/>
              <a:buNone/>
              <a:defRPr/>
            </a:pPr>
            <a:r>
              <a:rPr lang="ru-RU" sz="2000" dirty="0">
                <a:solidFill>
                  <a:schemeClr val="accent4">
                    <a:lumMod val="50000"/>
                  </a:schemeClr>
                </a:solidFill>
              </a:rPr>
              <a:t> </a:t>
            </a:r>
            <a:r>
              <a:rPr lang="ru-RU" sz="2000" dirty="0" smtClean="0">
                <a:solidFill>
                  <a:schemeClr val="accent4">
                    <a:lumMod val="50000"/>
                  </a:schemeClr>
                </a:solidFill>
              </a:rPr>
              <a:t>  </a:t>
            </a:r>
            <a:r>
              <a:rPr lang="ru-RU" dirty="0" smtClean="0">
                <a:solidFill>
                  <a:schemeClr val="accent4">
                    <a:lumMod val="50000"/>
                  </a:schemeClr>
                </a:solidFill>
              </a:rPr>
              <a:t>одно </a:t>
            </a:r>
            <a:r>
              <a:rPr lang="ru-RU" dirty="0">
                <a:solidFill>
                  <a:schemeClr val="accent4">
                    <a:lumMod val="50000"/>
                  </a:schemeClr>
                </a:solidFill>
              </a:rPr>
              <a:t>из важнейших горючих </a:t>
            </a:r>
            <a:r>
              <a:rPr lang="ru-RU" dirty="0" smtClean="0">
                <a:solidFill>
                  <a:schemeClr val="accent4">
                    <a:lumMod val="50000"/>
                  </a:schemeClr>
                </a:solidFill>
              </a:rPr>
              <a:t>ископаемых, занимающие </a:t>
            </a:r>
            <a:r>
              <a:rPr lang="ru-RU" dirty="0">
                <a:solidFill>
                  <a:schemeClr val="accent4">
                    <a:lumMod val="50000"/>
                  </a:schemeClr>
                </a:solidFill>
              </a:rPr>
              <a:t>ключевые позиции в</a:t>
            </a:r>
            <a:br>
              <a:rPr lang="ru-RU" dirty="0">
                <a:solidFill>
                  <a:schemeClr val="accent4">
                    <a:lumMod val="50000"/>
                  </a:schemeClr>
                </a:solidFill>
              </a:rPr>
            </a:br>
            <a:r>
              <a:rPr lang="ru-RU" dirty="0">
                <a:solidFill>
                  <a:schemeClr val="accent4">
                    <a:lumMod val="50000"/>
                  </a:schemeClr>
                </a:solidFill>
              </a:rPr>
              <a:t>топливно-энергетических балансах многих государств</a:t>
            </a:r>
            <a:r>
              <a:rPr lang="ru-RU" dirty="0" smtClean="0">
                <a:solidFill>
                  <a:schemeClr val="accent4">
                    <a:lumMod val="50000"/>
                  </a:schemeClr>
                </a:solidFill>
              </a:rPr>
              <a:t>, важное </a:t>
            </a:r>
          </a:p>
          <a:p>
            <a:pPr>
              <a:lnSpc>
                <a:spcPct val="90000"/>
              </a:lnSpc>
              <a:buFontTx/>
              <a:buNone/>
              <a:defRPr/>
            </a:pPr>
            <a:r>
              <a:rPr lang="ru-RU" dirty="0">
                <a:solidFill>
                  <a:schemeClr val="accent4">
                    <a:lumMod val="50000"/>
                  </a:schemeClr>
                </a:solidFill>
              </a:rPr>
              <a:t> </a:t>
            </a:r>
            <a:r>
              <a:rPr lang="ru-RU" dirty="0" smtClean="0">
                <a:solidFill>
                  <a:schemeClr val="accent4">
                    <a:lumMod val="50000"/>
                  </a:schemeClr>
                </a:solidFill>
              </a:rPr>
              <a:t>   сырьё </a:t>
            </a:r>
            <a:r>
              <a:rPr lang="ru-RU" dirty="0">
                <a:solidFill>
                  <a:schemeClr val="accent4">
                    <a:lumMod val="50000"/>
                  </a:schemeClr>
                </a:solidFill>
              </a:rPr>
              <a:t>для химической </a:t>
            </a:r>
            <a:r>
              <a:rPr lang="ru-RU" dirty="0" smtClean="0">
                <a:solidFill>
                  <a:schemeClr val="accent4">
                    <a:lumMod val="50000"/>
                  </a:schemeClr>
                </a:solidFill>
              </a:rPr>
              <a:t>промышленности. </a:t>
            </a:r>
            <a:r>
              <a:rPr lang="ru-RU" dirty="0">
                <a:solidFill>
                  <a:schemeClr val="accent4">
                    <a:lumMod val="50000"/>
                  </a:schemeClr>
                </a:solidFill>
              </a:rPr>
              <a:t>Почти на 90% он состоит из </a:t>
            </a:r>
            <a:r>
              <a:rPr lang="ru-RU" dirty="0" smtClean="0">
                <a:solidFill>
                  <a:schemeClr val="accent4">
                    <a:lumMod val="50000"/>
                  </a:schemeClr>
                </a:solidFill>
              </a:rPr>
              <a:t>углеводородов, главным образом метана СН4.</a:t>
            </a:r>
          </a:p>
        </p:txBody>
      </p:sp>
      <p:pic>
        <p:nvPicPr>
          <p:cNvPr id="56322" name="Picture 2" descr="http://mirgif.com/KARTINKI/ogon/ogon-1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540568" y="620688"/>
            <a:ext cx="4972050" cy="5915026"/>
          </a:xfrm>
          <a:prstGeom prst="flowChartAlternateProcess">
            <a:avLst/>
          </a:prstGeom>
          <a:noFill/>
          <a:effectLst>
            <a:softEdge rad="63500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1258888" y="476250"/>
            <a:ext cx="6553200" cy="508000"/>
          </a:xfrm>
        </p:spPr>
        <p:txBody>
          <a:bodyPr/>
          <a:lstStyle/>
          <a:p>
            <a:pPr algn="ctr"/>
            <a:r>
              <a:rPr lang="ru-RU" sz="5400" smtClean="0">
                <a:solidFill>
                  <a:srgbClr val="000099"/>
                </a:solidFill>
              </a:rPr>
              <a:t>Попутный газ</a:t>
            </a:r>
            <a:endParaRPr lang="ru-RU" sz="5400" smtClean="0">
              <a:solidFill>
                <a:srgbClr val="002060"/>
              </a:solidFill>
            </a:endParaRPr>
          </a:p>
        </p:txBody>
      </p:sp>
      <p:sp>
        <p:nvSpPr>
          <p:cNvPr id="263171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3779838" y="1700213"/>
            <a:ext cx="5137150" cy="4191000"/>
          </a:xfrm>
        </p:spPr>
        <p:txBody>
          <a:bodyPr/>
          <a:lstStyle/>
          <a:p>
            <a:pPr>
              <a:lnSpc>
                <a:spcPct val="80000"/>
              </a:lnSpc>
              <a:buFontTx/>
              <a:buNone/>
              <a:defRPr/>
            </a:pPr>
            <a:r>
              <a:rPr lang="ru-RU" dirty="0">
                <a:solidFill>
                  <a:schemeClr val="accent4">
                    <a:lumMod val="50000"/>
                  </a:schemeClr>
                </a:solidFill>
              </a:rPr>
              <a:t>Попутные нефтяные газы являются побочными продуктами при добыче нефти и находятся в ней в растворенном и в свободном состоянии в виде пузырьков или газовой шапки над поверхностью. Основными составляющими естественного нефтяного газа являются углеводороды метанового ряда</a:t>
            </a:r>
            <a:r>
              <a:rPr lang="ru-RU" sz="2400" dirty="0"/>
              <a:t>.</a:t>
            </a:r>
            <a:endParaRPr lang="ru-RU" sz="2000" dirty="0" smtClean="0"/>
          </a:p>
        </p:txBody>
      </p:sp>
      <p:pic>
        <p:nvPicPr>
          <p:cNvPr id="106498" name="Picture 2" descr="http://www.sunhome.ru/UsersGallery/022009/9224452.jpg"/>
          <p:cNvPicPr>
            <a:picLocks noChangeAspect="1" noChangeArrowheads="1"/>
          </p:cNvPicPr>
          <p:nvPr/>
        </p:nvPicPr>
        <p:blipFill>
          <a:blip r:embed="rId2" cstate="print">
            <a:lum bright="10000"/>
          </a:blip>
          <a:srcRect l="13957" r="9281"/>
          <a:stretch>
            <a:fillRect/>
          </a:stretch>
        </p:blipFill>
        <p:spPr bwMode="auto">
          <a:xfrm>
            <a:off x="-468560" y="1904999"/>
            <a:ext cx="4752528" cy="4953001"/>
          </a:xfrm>
          <a:prstGeom prst="flowChartAlternateProcess">
            <a:avLst/>
          </a:prstGeom>
          <a:noFill/>
          <a:effectLst>
            <a:softEdge rad="63500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882" name="Picture 2" descr="http://www.sunhome.ru/UsersGallery/052009/2081335.jpg"/>
          <p:cNvPicPr>
            <a:picLocks noChangeAspect="1" noChangeArrowheads="1"/>
          </p:cNvPicPr>
          <p:nvPr/>
        </p:nvPicPr>
        <p:blipFill>
          <a:blip r:embed="rId3" cstate="print">
            <a:lum bright="-30000"/>
          </a:blip>
          <a:srcRect/>
          <a:stretch>
            <a:fillRect/>
          </a:stretch>
        </p:blipFill>
        <p:spPr bwMode="auto">
          <a:xfrm>
            <a:off x="0" y="1124744"/>
            <a:ext cx="9144000" cy="6052700"/>
          </a:xfrm>
          <a:prstGeom prst="rect">
            <a:avLst/>
          </a:prstGeom>
          <a:noFill/>
          <a:effectLst>
            <a:softEdge rad="635000"/>
          </a:effectLst>
        </p:spPr>
      </p:pic>
      <p:sp>
        <p:nvSpPr>
          <p:cNvPr id="6147" name="Rectangle 1041"/>
          <p:cNvSpPr>
            <a:spLocks noGrp="1" noRot="1" noChangeArrowheads="1"/>
          </p:cNvSpPr>
          <p:nvPr>
            <p:ph type="body" sz="half" idx="1"/>
          </p:nvPr>
        </p:nvSpPr>
        <p:spPr>
          <a:xfrm>
            <a:off x="685800" y="333375"/>
            <a:ext cx="4822825" cy="5762625"/>
          </a:xfrm>
        </p:spPr>
        <p:txBody>
          <a:bodyPr/>
          <a:lstStyle/>
          <a:p>
            <a:pPr>
              <a:buClr>
                <a:srgbClr val="000099"/>
              </a:buClr>
            </a:pPr>
            <a:r>
              <a:rPr lang="ru-RU" sz="3200" b="1" i="1" smtClean="0">
                <a:solidFill>
                  <a:srgbClr val="0000FF"/>
                </a:solidFill>
                <a:latin typeface="Times New Roman" pitchFamily="18" charset="0"/>
              </a:rPr>
              <a:t>Природный газ</a:t>
            </a:r>
          </a:p>
        </p:txBody>
      </p:sp>
      <p:sp>
        <p:nvSpPr>
          <p:cNvPr id="6148" name="Rectangle 1042"/>
          <p:cNvSpPr>
            <a:spLocks noGrp="1" noRot="1" noChangeArrowheads="1"/>
          </p:cNvSpPr>
          <p:nvPr>
            <p:ph type="body" sz="half" idx="2"/>
          </p:nvPr>
        </p:nvSpPr>
        <p:spPr>
          <a:xfrm>
            <a:off x="5076825" y="333375"/>
            <a:ext cx="3381375" cy="5762625"/>
          </a:xfrm>
        </p:spPr>
        <p:txBody>
          <a:bodyPr/>
          <a:lstStyle/>
          <a:p>
            <a:pPr>
              <a:buClr>
                <a:srgbClr val="000099"/>
              </a:buClr>
            </a:pPr>
            <a:r>
              <a:rPr lang="ru-RU" sz="3200" b="1" i="1" smtClean="0">
                <a:solidFill>
                  <a:srgbClr val="0000FF"/>
                </a:solidFill>
                <a:latin typeface="Times New Roman" pitchFamily="18" charset="0"/>
              </a:rPr>
              <a:t>Попутный газ</a:t>
            </a:r>
          </a:p>
        </p:txBody>
      </p:sp>
      <p:sp>
        <p:nvSpPr>
          <p:cNvPr id="6149" name="AutoShape 1040"/>
          <p:cNvSpPr>
            <a:spLocks noChangeArrowheads="1"/>
          </p:cNvSpPr>
          <p:nvPr/>
        </p:nvSpPr>
        <p:spPr bwMode="auto">
          <a:xfrm rot="-5537975">
            <a:off x="268288" y="1709738"/>
            <a:ext cx="4535487" cy="4103687"/>
          </a:xfrm>
          <a:prstGeom prst="cloudCallout">
            <a:avLst>
              <a:gd name="adj1" fmla="val -54657"/>
              <a:gd name="adj2" fmla="val 25894"/>
            </a:avLst>
          </a:prstGeom>
          <a:solidFill>
            <a:schemeClr val="bg1">
              <a:alpha val="0"/>
            </a:schemeClr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vert="eaVert"/>
          <a:lstStyle/>
          <a:p>
            <a:pPr algn="ctr"/>
            <a:endParaRPr lang="ru-RU" sz="2400">
              <a:latin typeface="Times New Roman" pitchFamily="18" charset="0"/>
            </a:endParaRPr>
          </a:p>
        </p:txBody>
      </p:sp>
      <p:sp>
        <p:nvSpPr>
          <p:cNvPr id="6150" name="Text Box 1043"/>
          <p:cNvSpPr txBox="1">
            <a:spLocks noChangeArrowheads="1"/>
          </p:cNvSpPr>
          <p:nvPr/>
        </p:nvSpPr>
        <p:spPr bwMode="auto">
          <a:xfrm flipV="1">
            <a:off x="1958975" y="3238500"/>
            <a:ext cx="16049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10800000">
            <a:spAutoFit/>
          </a:bodyPr>
          <a:lstStyle/>
          <a:p>
            <a:endParaRPr lang="ru-RU" sz="2400">
              <a:latin typeface="Times New Roman" pitchFamily="18" charset="0"/>
            </a:endParaRPr>
          </a:p>
        </p:txBody>
      </p:sp>
      <p:sp>
        <p:nvSpPr>
          <p:cNvPr id="6151" name="Text Box 1044"/>
          <p:cNvSpPr txBox="1">
            <a:spLocks noChangeArrowheads="1"/>
          </p:cNvSpPr>
          <p:nvPr/>
        </p:nvSpPr>
        <p:spPr bwMode="auto">
          <a:xfrm>
            <a:off x="1258888" y="2420938"/>
            <a:ext cx="2208212" cy="304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>
                <a:solidFill>
                  <a:schemeClr val="bg1"/>
                </a:solidFill>
                <a:latin typeface="Times New Roman" pitchFamily="18" charset="0"/>
              </a:rPr>
              <a:t>СН</a:t>
            </a:r>
            <a:r>
              <a:rPr lang="ru-RU" sz="2400" baseline="-25000">
                <a:solidFill>
                  <a:schemeClr val="bg1"/>
                </a:solidFill>
                <a:latin typeface="Times New Roman" pitchFamily="18" charset="0"/>
              </a:rPr>
              <a:t>4</a:t>
            </a:r>
            <a:r>
              <a:rPr lang="ru-RU" sz="2400">
                <a:solidFill>
                  <a:schemeClr val="bg1"/>
                </a:solidFill>
                <a:latin typeface="Times New Roman" pitchFamily="18" charset="0"/>
              </a:rPr>
              <a:t>- 80-98%</a:t>
            </a:r>
          </a:p>
          <a:p>
            <a:r>
              <a:rPr lang="ru-RU" sz="2400">
                <a:solidFill>
                  <a:schemeClr val="bg1"/>
                </a:solidFill>
                <a:latin typeface="Times New Roman" pitchFamily="18" charset="0"/>
              </a:rPr>
              <a:t>С</a:t>
            </a:r>
            <a:r>
              <a:rPr lang="ru-RU" sz="2400" baseline="-25000">
                <a:solidFill>
                  <a:schemeClr val="bg1"/>
                </a:solidFill>
                <a:latin typeface="Times New Roman" pitchFamily="18" charset="0"/>
              </a:rPr>
              <a:t>2</a:t>
            </a:r>
            <a:r>
              <a:rPr lang="ru-RU" sz="2400">
                <a:solidFill>
                  <a:schemeClr val="bg1"/>
                </a:solidFill>
                <a:latin typeface="Times New Roman" pitchFamily="18" charset="0"/>
              </a:rPr>
              <a:t>Н</a:t>
            </a:r>
            <a:r>
              <a:rPr lang="ru-RU" sz="2400" baseline="-25000">
                <a:solidFill>
                  <a:schemeClr val="bg1"/>
                </a:solidFill>
                <a:latin typeface="Times New Roman" pitchFamily="18" charset="0"/>
              </a:rPr>
              <a:t>6</a:t>
            </a:r>
            <a:r>
              <a:rPr lang="ru-RU" sz="2400">
                <a:solidFill>
                  <a:schemeClr val="bg1"/>
                </a:solidFill>
                <a:latin typeface="Times New Roman" pitchFamily="18" charset="0"/>
              </a:rPr>
              <a:t> – 0,5-4%</a:t>
            </a:r>
          </a:p>
          <a:p>
            <a:r>
              <a:rPr lang="ru-RU" sz="2400">
                <a:solidFill>
                  <a:schemeClr val="bg1"/>
                </a:solidFill>
                <a:latin typeface="Times New Roman" pitchFamily="18" charset="0"/>
              </a:rPr>
              <a:t>С</a:t>
            </a:r>
            <a:r>
              <a:rPr lang="ru-RU" sz="2400" baseline="-25000">
                <a:solidFill>
                  <a:schemeClr val="bg1"/>
                </a:solidFill>
                <a:latin typeface="Times New Roman" pitchFamily="18" charset="0"/>
              </a:rPr>
              <a:t>3</a:t>
            </a:r>
            <a:r>
              <a:rPr lang="ru-RU" sz="2400">
                <a:solidFill>
                  <a:schemeClr val="bg1"/>
                </a:solidFill>
                <a:latin typeface="Times New Roman" pitchFamily="18" charset="0"/>
              </a:rPr>
              <a:t>Н</a:t>
            </a:r>
            <a:r>
              <a:rPr lang="ru-RU" sz="2400" baseline="-25000">
                <a:solidFill>
                  <a:schemeClr val="bg1"/>
                </a:solidFill>
                <a:latin typeface="Times New Roman" pitchFamily="18" charset="0"/>
              </a:rPr>
              <a:t>8 </a:t>
            </a:r>
            <a:r>
              <a:rPr lang="ru-RU" sz="2400">
                <a:solidFill>
                  <a:schemeClr val="bg1"/>
                </a:solidFill>
                <a:latin typeface="Times New Roman" pitchFamily="18" charset="0"/>
              </a:rPr>
              <a:t>– 0,2-1,5%</a:t>
            </a:r>
          </a:p>
          <a:p>
            <a:r>
              <a:rPr lang="ru-RU" sz="2400">
                <a:solidFill>
                  <a:schemeClr val="bg1"/>
                </a:solidFill>
                <a:latin typeface="Times New Roman" pitchFamily="18" charset="0"/>
              </a:rPr>
              <a:t>С</a:t>
            </a:r>
            <a:r>
              <a:rPr lang="ru-RU" sz="2400" baseline="-25000">
                <a:solidFill>
                  <a:schemeClr val="bg1"/>
                </a:solidFill>
                <a:latin typeface="Times New Roman" pitchFamily="18" charset="0"/>
              </a:rPr>
              <a:t>4</a:t>
            </a:r>
            <a:r>
              <a:rPr lang="ru-RU" sz="2400">
                <a:solidFill>
                  <a:schemeClr val="bg1"/>
                </a:solidFill>
                <a:latin typeface="Times New Roman" pitchFamily="18" charset="0"/>
              </a:rPr>
              <a:t>Н</a:t>
            </a:r>
            <a:r>
              <a:rPr lang="ru-RU" sz="2400" baseline="-25000">
                <a:solidFill>
                  <a:schemeClr val="bg1"/>
                </a:solidFill>
                <a:latin typeface="Times New Roman" pitchFamily="18" charset="0"/>
              </a:rPr>
              <a:t>10</a:t>
            </a:r>
            <a:r>
              <a:rPr lang="ru-RU" sz="2400">
                <a:solidFill>
                  <a:schemeClr val="bg1"/>
                </a:solidFill>
                <a:latin typeface="Times New Roman" pitchFamily="18" charset="0"/>
              </a:rPr>
              <a:t> – 0,1-1%</a:t>
            </a:r>
          </a:p>
          <a:p>
            <a:r>
              <a:rPr lang="ru-RU" sz="2400">
                <a:solidFill>
                  <a:schemeClr val="bg1"/>
                </a:solidFill>
                <a:latin typeface="Times New Roman" pitchFamily="18" charset="0"/>
              </a:rPr>
              <a:t>С</a:t>
            </a:r>
            <a:r>
              <a:rPr lang="ru-RU" sz="2400" baseline="-25000">
                <a:solidFill>
                  <a:schemeClr val="bg1"/>
                </a:solidFill>
                <a:latin typeface="Times New Roman" pitchFamily="18" charset="0"/>
              </a:rPr>
              <a:t>5</a:t>
            </a:r>
            <a:r>
              <a:rPr lang="ru-RU" sz="2400">
                <a:solidFill>
                  <a:schemeClr val="bg1"/>
                </a:solidFill>
                <a:latin typeface="Times New Roman" pitchFamily="18" charset="0"/>
              </a:rPr>
              <a:t>Н</a:t>
            </a:r>
            <a:r>
              <a:rPr lang="ru-RU" sz="2400" baseline="-25000">
                <a:solidFill>
                  <a:schemeClr val="bg1"/>
                </a:solidFill>
                <a:latin typeface="Times New Roman" pitchFamily="18" charset="0"/>
              </a:rPr>
              <a:t>12</a:t>
            </a:r>
            <a:r>
              <a:rPr lang="ru-RU" sz="2400">
                <a:solidFill>
                  <a:schemeClr val="bg1"/>
                </a:solidFill>
                <a:latin typeface="Times New Roman" pitchFamily="18" charset="0"/>
              </a:rPr>
              <a:t> -1%</a:t>
            </a:r>
            <a:endParaRPr lang="en-US" sz="2400">
              <a:solidFill>
                <a:schemeClr val="bg1"/>
              </a:solidFill>
              <a:latin typeface="Times New Roman" pitchFamily="18" charset="0"/>
            </a:endParaRPr>
          </a:p>
          <a:p>
            <a:pPr algn="ctr"/>
            <a:r>
              <a:rPr lang="en-US" sz="2400">
                <a:solidFill>
                  <a:schemeClr val="bg1"/>
                </a:solidFill>
                <a:latin typeface="Times New Roman" pitchFamily="18" charset="0"/>
              </a:rPr>
              <a:t>N</a:t>
            </a:r>
            <a:r>
              <a:rPr lang="en-US" sz="2400" baseline="-25000">
                <a:solidFill>
                  <a:schemeClr val="bg1"/>
                </a:solidFill>
                <a:latin typeface="Times New Roman" pitchFamily="18" charset="0"/>
              </a:rPr>
              <a:t>2</a:t>
            </a:r>
          </a:p>
          <a:p>
            <a:pPr algn="ctr"/>
            <a:r>
              <a:rPr lang="en-US" sz="2400">
                <a:solidFill>
                  <a:schemeClr val="bg1"/>
                </a:solidFill>
                <a:latin typeface="Times New Roman" pitchFamily="18" charset="0"/>
              </a:rPr>
              <a:t>CO</a:t>
            </a:r>
            <a:r>
              <a:rPr lang="en-US" sz="2400" baseline="-25000">
                <a:solidFill>
                  <a:schemeClr val="bg1"/>
                </a:solidFill>
                <a:latin typeface="Times New Roman" pitchFamily="18" charset="0"/>
              </a:rPr>
              <a:t>2</a:t>
            </a:r>
            <a:endParaRPr lang="ru-RU" sz="2400" baseline="-25000">
              <a:solidFill>
                <a:schemeClr val="bg1"/>
              </a:solidFill>
              <a:latin typeface="Times New Roman" pitchFamily="18" charset="0"/>
            </a:endParaRPr>
          </a:p>
          <a:p>
            <a:pPr algn="ctr"/>
            <a:r>
              <a:rPr lang="en-US" sz="2400">
                <a:solidFill>
                  <a:schemeClr val="bg1"/>
                </a:solidFill>
                <a:latin typeface="Times New Roman" pitchFamily="18" charset="0"/>
              </a:rPr>
              <a:t>H</a:t>
            </a:r>
            <a:r>
              <a:rPr lang="en-US" sz="2400" baseline="-25000">
                <a:solidFill>
                  <a:schemeClr val="bg1"/>
                </a:solidFill>
                <a:latin typeface="Times New Roman" pitchFamily="18" charset="0"/>
              </a:rPr>
              <a:t>2</a:t>
            </a:r>
            <a:r>
              <a:rPr lang="en-US" sz="2400">
                <a:solidFill>
                  <a:schemeClr val="bg1"/>
                </a:solidFill>
                <a:latin typeface="Times New Roman" pitchFamily="18" charset="0"/>
              </a:rPr>
              <a:t>S</a:t>
            </a:r>
            <a:endParaRPr lang="ru-RU" sz="2400">
              <a:solidFill>
                <a:schemeClr val="bg1"/>
              </a:solidFill>
              <a:latin typeface="Times New Roman" pitchFamily="18" charset="0"/>
            </a:endParaRPr>
          </a:p>
        </p:txBody>
      </p:sp>
      <p:sp>
        <p:nvSpPr>
          <p:cNvPr id="6152" name="AutoShape 1046"/>
          <p:cNvSpPr>
            <a:spLocks noChangeArrowheads="1"/>
          </p:cNvSpPr>
          <p:nvPr/>
        </p:nvSpPr>
        <p:spPr bwMode="auto">
          <a:xfrm rot="-3558439">
            <a:off x="4453731" y="1850232"/>
            <a:ext cx="4492625" cy="3455988"/>
          </a:xfrm>
          <a:prstGeom prst="cloudCallout">
            <a:avLst>
              <a:gd name="adj1" fmla="val -72157"/>
              <a:gd name="adj2" fmla="val -10241"/>
            </a:avLst>
          </a:prstGeom>
          <a:solidFill>
            <a:schemeClr val="bg1">
              <a:alpha val="0"/>
            </a:schemeClr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vert="eaVert"/>
          <a:lstStyle/>
          <a:p>
            <a:pPr algn="ctr"/>
            <a:endParaRPr lang="ru-RU" sz="2400">
              <a:latin typeface="Times New Roman" pitchFamily="18" charset="0"/>
            </a:endParaRPr>
          </a:p>
        </p:txBody>
      </p:sp>
      <p:sp>
        <p:nvSpPr>
          <p:cNvPr id="6153" name="Text Box 1047"/>
          <p:cNvSpPr txBox="1">
            <a:spLocks noChangeArrowheads="1"/>
          </p:cNvSpPr>
          <p:nvPr/>
        </p:nvSpPr>
        <p:spPr bwMode="auto">
          <a:xfrm>
            <a:off x="5643563" y="2205038"/>
            <a:ext cx="1792287" cy="2678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endParaRPr lang="ru-RU" sz="2400">
              <a:latin typeface="Times New Roman" pitchFamily="18" charset="0"/>
            </a:endParaRPr>
          </a:p>
          <a:p>
            <a:pPr algn="ctr"/>
            <a:r>
              <a:rPr lang="ru-RU" sz="2400">
                <a:solidFill>
                  <a:schemeClr val="bg1"/>
                </a:solidFill>
                <a:latin typeface="Times New Roman" pitchFamily="18" charset="0"/>
              </a:rPr>
              <a:t>СН</a:t>
            </a:r>
            <a:r>
              <a:rPr lang="ru-RU" sz="2400" baseline="-25000">
                <a:solidFill>
                  <a:schemeClr val="bg1"/>
                </a:solidFill>
                <a:latin typeface="Times New Roman" pitchFamily="18" charset="0"/>
              </a:rPr>
              <a:t>4</a:t>
            </a:r>
            <a:r>
              <a:rPr lang="ru-RU" sz="2400">
                <a:solidFill>
                  <a:schemeClr val="bg1"/>
                </a:solidFill>
                <a:latin typeface="Times New Roman" pitchFamily="18" charset="0"/>
              </a:rPr>
              <a:t>-40%</a:t>
            </a:r>
          </a:p>
          <a:p>
            <a:pPr algn="ctr"/>
            <a:r>
              <a:rPr lang="ru-RU" sz="2400">
                <a:solidFill>
                  <a:schemeClr val="bg1"/>
                </a:solidFill>
                <a:latin typeface="Times New Roman" pitchFamily="18" charset="0"/>
              </a:rPr>
              <a:t>С</a:t>
            </a:r>
            <a:r>
              <a:rPr lang="ru-RU" sz="2400" baseline="-25000">
                <a:solidFill>
                  <a:schemeClr val="bg1"/>
                </a:solidFill>
                <a:latin typeface="Times New Roman" pitchFamily="18" charset="0"/>
              </a:rPr>
              <a:t>2</a:t>
            </a:r>
            <a:r>
              <a:rPr lang="ru-RU" sz="2400">
                <a:solidFill>
                  <a:schemeClr val="bg1"/>
                </a:solidFill>
                <a:latin typeface="Times New Roman" pitchFamily="18" charset="0"/>
              </a:rPr>
              <a:t>Н</a:t>
            </a:r>
            <a:r>
              <a:rPr lang="ru-RU" sz="2400" baseline="-25000">
                <a:solidFill>
                  <a:schemeClr val="bg1"/>
                </a:solidFill>
                <a:latin typeface="Times New Roman" pitchFamily="18" charset="0"/>
              </a:rPr>
              <a:t>6</a:t>
            </a:r>
            <a:r>
              <a:rPr lang="ru-RU" sz="2400">
                <a:solidFill>
                  <a:schemeClr val="bg1"/>
                </a:solidFill>
                <a:latin typeface="Times New Roman" pitchFamily="18" charset="0"/>
              </a:rPr>
              <a:t> – 20%</a:t>
            </a:r>
          </a:p>
          <a:p>
            <a:pPr algn="ctr"/>
            <a:r>
              <a:rPr lang="ru-RU" sz="2400">
                <a:solidFill>
                  <a:schemeClr val="bg1"/>
                </a:solidFill>
                <a:latin typeface="Times New Roman" pitchFamily="18" charset="0"/>
              </a:rPr>
              <a:t>С</a:t>
            </a:r>
            <a:r>
              <a:rPr lang="ru-RU" sz="2400" baseline="-25000">
                <a:solidFill>
                  <a:schemeClr val="bg1"/>
                </a:solidFill>
                <a:latin typeface="Times New Roman" pitchFamily="18" charset="0"/>
              </a:rPr>
              <a:t>3</a:t>
            </a:r>
            <a:r>
              <a:rPr lang="ru-RU" sz="2400">
                <a:solidFill>
                  <a:schemeClr val="bg1"/>
                </a:solidFill>
                <a:latin typeface="Times New Roman" pitchFamily="18" charset="0"/>
              </a:rPr>
              <a:t>Н</a:t>
            </a:r>
            <a:r>
              <a:rPr lang="ru-RU" sz="2400" baseline="-25000">
                <a:solidFill>
                  <a:schemeClr val="bg1"/>
                </a:solidFill>
                <a:latin typeface="Times New Roman" pitchFamily="18" charset="0"/>
              </a:rPr>
              <a:t>8</a:t>
            </a:r>
            <a:r>
              <a:rPr lang="ru-RU" sz="2400">
                <a:solidFill>
                  <a:schemeClr val="bg1"/>
                </a:solidFill>
                <a:latin typeface="Times New Roman" pitchFamily="18" charset="0"/>
              </a:rPr>
              <a:t> – 20%</a:t>
            </a:r>
          </a:p>
          <a:p>
            <a:pPr algn="ctr"/>
            <a:r>
              <a:rPr lang="ru-RU" sz="2400">
                <a:solidFill>
                  <a:schemeClr val="bg1"/>
                </a:solidFill>
                <a:latin typeface="Times New Roman" pitchFamily="18" charset="0"/>
              </a:rPr>
              <a:t>С</a:t>
            </a:r>
            <a:r>
              <a:rPr lang="ru-RU" sz="2400" baseline="-25000">
                <a:solidFill>
                  <a:schemeClr val="bg1"/>
                </a:solidFill>
                <a:latin typeface="Times New Roman" pitchFamily="18" charset="0"/>
              </a:rPr>
              <a:t>4</a:t>
            </a:r>
            <a:r>
              <a:rPr lang="ru-RU" sz="2400">
                <a:solidFill>
                  <a:schemeClr val="bg1"/>
                </a:solidFill>
                <a:latin typeface="Times New Roman" pitchFamily="18" charset="0"/>
              </a:rPr>
              <a:t>Н</a:t>
            </a:r>
            <a:r>
              <a:rPr lang="ru-RU" sz="2400" baseline="-25000">
                <a:solidFill>
                  <a:schemeClr val="bg1"/>
                </a:solidFill>
                <a:latin typeface="Times New Roman" pitchFamily="18" charset="0"/>
              </a:rPr>
              <a:t>10</a:t>
            </a:r>
            <a:r>
              <a:rPr lang="ru-RU" sz="2400">
                <a:solidFill>
                  <a:schemeClr val="bg1"/>
                </a:solidFill>
                <a:latin typeface="Times New Roman" pitchFamily="18" charset="0"/>
              </a:rPr>
              <a:t> – 20%</a:t>
            </a:r>
          </a:p>
          <a:p>
            <a:pPr algn="ctr"/>
            <a:r>
              <a:rPr lang="ru-RU" sz="2400">
                <a:solidFill>
                  <a:schemeClr val="bg1"/>
                </a:solidFill>
                <a:latin typeface="Times New Roman" pitchFamily="18" charset="0"/>
              </a:rPr>
              <a:t>С</a:t>
            </a:r>
            <a:r>
              <a:rPr lang="ru-RU" sz="2400" baseline="-25000">
                <a:solidFill>
                  <a:schemeClr val="bg1"/>
                </a:solidFill>
                <a:latin typeface="Times New Roman" pitchFamily="18" charset="0"/>
              </a:rPr>
              <a:t>5</a:t>
            </a:r>
            <a:r>
              <a:rPr lang="ru-RU" sz="2400">
                <a:solidFill>
                  <a:schemeClr val="bg1"/>
                </a:solidFill>
                <a:latin typeface="Times New Roman" pitchFamily="18" charset="0"/>
              </a:rPr>
              <a:t>Н</a:t>
            </a:r>
            <a:r>
              <a:rPr lang="ru-RU" sz="2400" baseline="-25000">
                <a:solidFill>
                  <a:schemeClr val="bg1"/>
                </a:solidFill>
                <a:latin typeface="Times New Roman" pitchFamily="18" charset="0"/>
              </a:rPr>
              <a:t>12</a:t>
            </a:r>
            <a:r>
              <a:rPr lang="ru-RU" sz="2400">
                <a:solidFill>
                  <a:schemeClr val="bg1"/>
                </a:solidFill>
                <a:latin typeface="Times New Roman" pitchFamily="18" charset="0"/>
              </a:rPr>
              <a:t> </a:t>
            </a:r>
          </a:p>
          <a:p>
            <a:pPr algn="ctr"/>
            <a:r>
              <a:rPr lang="ru-RU" sz="2400">
                <a:solidFill>
                  <a:schemeClr val="bg1"/>
                </a:solidFill>
                <a:latin typeface="Times New Roman" pitchFamily="18" charset="0"/>
              </a:rPr>
              <a:t>С</a:t>
            </a:r>
            <a:r>
              <a:rPr lang="ru-RU" sz="2400" baseline="-25000">
                <a:solidFill>
                  <a:schemeClr val="bg1"/>
                </a:solidFill>
                <a:latin typeface="Times New Roman" pitchFamily="18" charset="0"/>
              </a:rPr>
              <a:t>6</a:t>
            </a:r>
            <a:r>
              <a:rPr lang="ru-RU" sz="2400">
                <a:solidFill>
                  <a:schemeClr val="bg1"/>
                </a:solidFill>
                <a:latin typeface="Times New Roman" pitchFamily="18" charset="0"/>
              </a:rPr>
              <a:t>Н</a:t>
            </a:r>
            <a:r>
              <a:rPr lang="ru-RU" sz="2400" baseline="-25000">
                <a:solidFill>
                  <a:schemeClr val="bg1"/>
                </a:solidFill>
                <a:latin typeface="Times New Roman" pitchFamily="18" charset="0"/>
              </a:rPr>
              <a:t>14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1258888" y="476250"/>
            <a:ext cx="6553200" cy="508000"/>
          </a:xfrm>
        </p:spPr>
        <p:txBody>
          <a:bodyPr/>
          <a:lstStyle/>
          <a:p>
            <a:pPr algn="ctr"/>
            <a:r>
              <a:rPr lang="ru-RU" sz="5400" smtClean="0">
                <a:solidFill>
                  <a:srgbClr val="000099"/>
                </a:solidFill>
              </a:rPr>
              <a:t>Добыча</a:t>
            </a:r>
            <a:endParaRPr lang="ru-RU" sz="5400" smtClean="0">
              <a:solidFill>
                <a:srgbClr val="00206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284663" y="1989138"/>
            <a:ext cx="4572000" cy="397033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dirty="0">
                <a:latin typeface="Arial" pitchFamily="34" charset="0"/>
              </a:rPr>
              <a:t>   </a:t>
            </a:r>
            <a:r>
              <a:rPr lang="ru-RU" sz="2400" dirty="0">
                <a:latin typeface="Arial" pitchFamily="34" charset="0"/>
              </a:rPr>
              <a:t> </a:t>
            </a:r>
            <a:r>
              <a:rPr lang="ru-RU" sz="2800" dirty="0">
                <a:solidFill>
                  <a:schemeClr val="accent4">
                    <a:lumMod val="50000"/>
                  </a:schemeClr>
                </a:solidFill>
                <a:latin typeface="Arial" pitchFamily="34" charset="0"/>
              </a:rPr>
              <a:t>Известный</a:t>
            </a:r>
            <a:br>
              <a:rPr lang="ru-RU" sz="2800" dirty="0">
                <a:solidFill>
                  <a:schemeClr val="accent4">
                    <a:lumMod val="50000"/>
                  </a:schemeClr>
                </a:solidFill>
                <a:latin typeface="Arial" pitchFamily="34" charset="0"/>
              </a:rPr>
            </a:br>
            <a:r>
              <a:rPr lang="ru-RU" sz="2800" dirty="0">
                <a:solidFill>
                  <a:schemeClr val="accent4">
                    <a:lumMod val="50000"/>
                  </a:schemeClr>
                </a:solidFill>
                <a:latin typeface="Arial" pitchFamily="34" charset="0"/>
              </a:rPr>
              <a:t>район добычи газа в нашей стране - </a:t>
            </a:r>
            <a:r>
              <a:rPr lang="ru-RU" sz="2800" dirty="0" err="1">
                <a:solidFill>
                  <a:schemeClr val="accent4">
                    <a:lumMod val="50000"/>
                  </a:schemeClr>
                </a:solidFill>
                <a:latin typeface="Arial" pitchFamily="34" charset="0"/>
              </a:rPr>
              <a:t>Западно-Сибирская</a:t>
            </a:r>
            <a:r>
              <a:rPr lang="ru-RU" sz="2800" dirty="0">
                <a:solidFill>
                  <a:schemeClr val="accent4">
                    <a:lumMod val="50000"/>
                  </a:schemeClr>
                </a:solidFill>
                <a:latin typeface="Arial" pitchFamily="34" charset="0"/>
              </a:rPr>
              <a:t> платформа. В числе газовых</a:t>
            </a:r>
            <a:br>
              <a:rPr lang="ru-RU" sz="2800" dirty="0">
                <a:solidFill>
                  <a:schemeClr val="accent4">
                    <a:lumMod val="50000"/>
                  </a:schemeClr>
                </a:solidFill>
                <a:latin typeface="Arial" pitchFamily="34" charset="0"/>
              </a:rPr>
            </a:br>
            <a:r>
              <a:rPr lang="ru-RU" sz="2800" dirty="0">
                <a:solidFill>
                  <a:schemeClr val="accent4">
                    <a:lumMod val="50000"/>
                  </a:schemeClr>
                </a:solidFill>
                <a:latin typeface="Arial" pitchFamily="34" charset="0"/>
              </a:rPr>
              <a:t>месторождений в этом районе - </a:t>
            </a:r>
            <a:r>
              <a:rPr lang="ru-RU" sz="2800" dirty="0" err="1">
                <a:solidFill>
                  <a:schemeClr val="accent4">
                    <a:lumMod val="50000"/>
                  </a:schemeClr>
                </a:solidFill>
                <a:latin typeface="Arial" pitchFamily="34" charset="0"/>
              </a:rPr>
              <a:t>Уренгойское</a:t>
            </a:r>
            <a:r>
              <a:rPr lang="ru-RU" sz="2800" dirty="0">
                <a:solidFill>
                  <a:schemeClr val="accent4">
                    <a:lumMod val="50000"/>
                  </a:schemeClr>
                </a:solidFill>
                <a:latin typeface="Arial" pitchFamily="34" charset="0"/>
              </a:rPr>
              <a:t>, Медвежье, Заполярное и др.</a:t>
            </a:r>
          </a:p>
        </p:txBody>
      </p:sp>
      <p:pic>
        <p:nvPicPr>
          <p:cNvPr id="6" name="Содержимое 3" descr="tehnologii_06.07_111Zap_Sib_karta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79388" y="1268413"/>
            <a:ext cx="3779837" cy="5383212"/>
          </a:xfrm>
          <a:ln w="57150">
            <a:solidFill>
              <a:schemeClr val="accent4">
                <a:lumMod val="50000"/>
              </a:schemeClr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140200" y="1989138"/>
            <a:ext cx="4859338" cy="415448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dirty="0">
                <a:latin typeface="Arial" pitchFamily="34" charset="0"/>
              </a:rPr>
              <a:t> </a:t>
            </a:r>
            <a:r>
              <a:rPr lang="ru-RU" sz="2400" dirty="0">
                <a:solidFill>
                  <a:schemeClr val="accent4">
                    <a:lumMod val="50000"/>
                  </a:schemeClr>
                </a:solidFill>
                <a:latin typeface="Arial" pitchFamily="34" charset="0"/>
              </a:rPr>
              <a:t>Очень</a:t>
            </a:r>
            <a:br>
              <a:rPr lang="ru-RU" sz="2400" dirty="0">
                <a:solidFill>
                  <a:schemeClr val="accent4">
                    <a:lumMod val="50000"/>
                  </a:schemeClr>
                </a:solidFill>
                <a:latin typeface="Arial" pitchFamily="34" charset="0"/>
              </a:rPr>
            </a:br>
            <a:r>
              <a:rPr lang="ru-RU" sz="2400" dirty="0">
                <a:solidFill>
                  <a:schemeClr val="accent4">
                    <a:lumMod val="50000"/>
                  </a:schemeClr>
                </a:solidFill>
                <a:latin typeface="Arial" pitchFamily="34" charset="0"/>
              </a:rPr>
              <a:t>важно и ценно, что природный газ можно транспортировать на значительные</a:t>
            </a:r>
            <a:br>
              <a:rPr lang="ru-RU" sz="2400" dirty="0">
                <a:solidFill>
                  <a:schemeClr val="accent4">
                    <a:lumMod val="50000"/>
                  </a:schemeClr>
                </a:solidFill>
                <a:latin typeface="Arial" pitchFamily="34" charset="0"/>
              </a:rPr>
            </a:br>
            <a:r>
              <a:rPr lang="ru-RU" sz="2400" dirty="0">
                <a:solidFill>
                  <a:schemeClr val="accent4">
                    <a:lumMod val="50000"/>
                  </a:schemeClr>
                </a:solidFill>
                <a:latin typeface="Arial" pitchFamily="34" charset="0"/>
              </a:rPr>
              <a:t>расстояния с</a:t>
            </a:r>
            <a:br>
              <a:rPr lang="ru-RU" sz="2400" dirty="0">
                <a:solidFill>
                  <a:schemeClr val="accent4">
                    <a:lumMod val="50000"/>
                  </a:schemeClr>
                </a:solidFill>
                <a:latin typeface="Arial" pitchFamily="34" charset="0"/>
              </a:rPr>
            </a:br>
            <a:r>
              <a:rPr lang="ru-RU" sz="2400" dirty="0">
                <a:solidFill>
                  <a:schemeClr val="accent4">
                    <a:lumMod val="50000"/>
                  </a:schemeClr>
                </a:solidFill>
                <a:latin typeface="Arial" pitchFamily="34" charset="0"/>
              </a:rPr>
              <a:t>относительно небольшими затратами - по газопроводам. Первый в</a:t>
            </a:r>
            <a:br>
              <a:rPr lang="ru-RU" sz="2400" dirty="0">
                <a:solidFill>
                  <a:schemeClr val="accent4">
                    <a:lumMod val="50000"/>
                  </a:schemeClr>
                </a:solidFill>
                <a:latin typeface="Arial" pitchFamily="34" charset="0"/>
              </a:rPr>
            </a:br>
            <a:r>
              <a:rPr lang="ru-RU" sz="2400" dirty="0">
                <a:solidFill>
                  <a:schemeClr val="accent4">
                    <a:lumMod val="50000"/>
                  </a:schemeClr>
                </a:solidFill>
                <a:latin typeface="Arial" pitchFamily="34" charset="0"/>
              </a:rPr>
              <a:t>СССР газопровод Саратов-Москва был</a:t>
            </a:r>
            <a:br>
              <a:rPr lang="ru-RU" sz="2400" dirty="0">
                <a:solidFill>
                  <a:schemeClr val="accent4">
                    <a:lumMod val="50000"/>
                  </a:schemeClr>
                </a:solidFill>
                <a:latin typeface="Arial" pitchFamily="34" charset="0"/>
              </a:rPr>
            </a:br>
            <a:r>
              <a:rPr lang="ru-RU" sz="2400" dirty="0">
                <a:solidFill>
                  <a:schemeClr val="accent4">
                    <a:lumMod val="50000"/>
                  </a:schemeClr>
                </a:solidFill>
                <a:latin typeface="Arial" pitchFamily="34" charset="0"/>
              </a:rPr>
              <a:t>введён в эксплуатацию в 1946 г.</a:t>
            </a:r>
          </a:p>
        </p:txBody>
      </p:sp>
      <p:sp>
        <p:nvSpPr>
          <p:cNvPr id="8195" name="Прямоугольник 4"/>
          <p:cNvSpPr>
            <a:spLocks noChangeArrowheads="1"/>
          </p:cNvSpPr>
          <p:nvPr/>
        </p:nvSpPr>
        <p:spPr bwMode="auto">
          <a:xfrm>
            <a:off x="2411413" y="260350"/>
            <a:ext cx="43037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4000">
                <a:solidFill>
                  <a:srgbClr val="000099"/>
                </a:solidFill>
              </a:rPr>
              <a:t>Транспортировка</a:t>
            </a:r>
            <a:endParaRPr lang="ru-RU" sz="4000"/>
          </a:p>
        </p:txBody>
      </p:sp>
      <p:pic>
        <p:nvPicPr>
          <p:cNvPr id="119810" name="Picture 2" descr="http://invest.astrobl.ru/uploads/image/%D0%93%D0%B0%D0%B7%D0%BE%D0%BF%D1%80%D0%BE%D0%B2%D0%BE%D0%B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780928"/>
            <a:ext cx="4184839" cy="3136008"/>
          </a:xfrm>
          <a:prstGeom prst="rect">
            <a:avLst/>
          </a:prstGeom>
          <a:noFill/>
          <a:effectLst>
            <a:softEdge rad="1270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1331913" y="549275"/>
            <a:ext cx="6553200" cy="508000"/>
          </a:xfrm>
        </p:spPr>
        <p:txBody>
          <a:bodyPr/>
          <a:lstStyle/>
          <a:p>
            <a:pPr algn="ctr"/>
            <a:r>
              <a:rPr lang="ru-RU" sz="4000" b="1" smtClean="0">
                <a:solidFill>
                  <a:srgbClr val="000099"/>
                </a:solidFill>
                <a:latin typeface="Arbat" pitchFamily="2" charset="0"/>
              </a:rPr>
              <a:t>Переработка природного газа</a:t>
            </a:r>
          </a:p>
        </p:txBody>
      </p:sp>
      <p:sp>
        <p:nvSpPr>
          <p:cNvPr id="260104" name="Rectangle 8"/>
          <p:cNvSpPr>
            <a:spLocks noGrp="1" noRot="1" noChangeArrowheads="1"/>
          </p:cNvSpPr>
          <p:nvPr>
            <p:ph type="body" idx="1"/>
          </p:nvPr>
        </p:nvSpPr>
        <p:spPr>
          <a:xfrm>
            <a:off x="468313" y="1700213"/>
            <a:ext cx="8280400" cy="2520950"/>
          </a:xfrm>
        </p:spPr>
        <p:txBody>
          <a:bodyPr/>
          <a:lstStyle/>
          <a:p>
            <a:pPr>
              <a:lnSpc>
                <a:spcPct val="90000"/>
              </a:lnSpc>
              <a:buFontTx/>
              <a:buNone/>
              <a:defRPr/>
            </a:pPr>
            <a:r>
              <a:rPr lang="ru-RU" sz="2400" dirty="0" smtClean="0">
                <a:solidFill>
                  <a:schemeClr val="accent4">
                    <a:lumMod val="50000"/>
                  </a:schemeClr>
                </a:solidFill>
              </a:rPr>
              <a:t>     С каждым годом все больше расширяется химическая переработка природного газа, и из ценного энергетического средства газ становится не менее важным химическим сырьем. Он служит для получения ацетилена, метилового спирта, сажи, хлорированных углеводородов и различных растворителей.</a:t>
            </a:r>
          </a:p>
        </p:txBody>
      </p:sp>
      <p:pic>
        <p:nvPicPr>
          <p:cNvPr id="9220" name="Picture 9" descr="img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1913" y="4221163"/>
            <a:ext cx="6840537" cy="2087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1258888" y="476250"/>
            <a:ext cx="6553200" cy="508000"/>
          </a:xfrm>
        </p:spPr>
        <p:txBody>
          <a:bodyPr/>
          <a:lstStyle/>
          <a:p>
            <a:pPr algn="ctr"/>
            <a:r>
              <a:rPr lang="ru-RU" smtClean="0">
                <a:solidFill>
                  <a:srgbClr val="0000FF"/>
                </a:solidFill>
              </a:rPr>
              <a:t>Переработка попутных нефтяных газов</a:t>
            </a:r>
          </a:p>
        </p:txBody>
      </p:sp>
      <p:sp>
        <p:nvSpPr>
          <p:cNvPr id="261123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250825" y="2681288"/>
            <a:ext cx="8893175" cy="4176712"/>
          </a:xfrm>
        </p:spPr>
        <p:txBody>
          <a:bodyPr/>
          <a:lstStyle/>
          <a:p>
            <a:pPr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2400" dirty="0" smtClean="0">
                <a:solidFill>
                  <a:schemeClr val="accent4">
                    <a:lumMod val="50000"/>
                  </a:schemeClr>
                </a:solidFill>
              </a:rPr>
              <a:t>Попутные газы перерабатывают на газоперерабатывающих заводах. Из них получают метан, этан, пропан, бутан и "газовый бензин", содержащий углеводороды с С5 и выше. Этан и пропан подвергают дегидрированию и получают этилен и пропилен. Смесь пропана и бутана применяют в качестве бытового топлива. Продукт, содержащий легколетучие углеводороды ("газовый бензин"), добавляют к обычному бензину для ускорения его воспламенения при запуске двигателей внутреннего сгорания.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3908" name="Picture 4" descr="http://www.sunhome.ru/UsersGallery/042010/416301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64088" y="-315416"/>
            <a:ext cx="3552825" cy="4762500"/>
          </a:xfrm>
          <a:prstGeom prst="rect">
            <a:avLst/>
          </a:prstGeom>
          <a:noFill/>
          <a:effectLst>
            <a:softEdge rad="635000"/>
          </a:effectLst>
        </p:spPr>
      </p:pic>
      <p:sp>
        <p:nvSpPr>
          <p:cNvPr id="11267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1258888" y="476250"/>
            <a:ext cx="6553200" cy="508000"/>
          </a:xfrm>
        </p:spPr>
        <p:txBody>
          <a:bodyPr/>
          <a:lstStyle/>
          <a:p>
            <a:pPr algn="ctr"/>
            <a:r>
              <a:rPr lang="ru-RU" smtClean="0">
                <a:solidFill>
                  <a:srgbClr val="0000FF"/>
                </a:solidFill>
              </a:rPr>
              <a:t>Продукты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250825" y="1773238"/>
            <a:ext cx="8642350" cy="156845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None/>
              <a:defRPr/>
            </a:pPr>
            <a:r>
              <a:rPr lang="ru-RU" sz="2400" dirty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</a:rPr>
              <a:t>Лаки, краски, растворители, резина, </a:t>
            </a:r>
            <a:r>
              <a:rPr lang="ru-RU" sz="2400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</a:rPr>
              <a:t>пластмасса,</a:t>
            </a:r>
            <a:r>
              <a:rPr lang="ru-RU" sz="2400" dirty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</a:rPr>
              <a:t> антифризы</a:t>
            </a:r>
            <a:r>
              <a:rPr lang="ru-RU" sz="2400" dirty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</a:rPr>
              <a:t>, </a:t>
            </a:r>
            <a:r>
              <a:rPr lang="ru-RU" sz="2400" dirty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</a:rPr>
              <a:t>искусственные </a:t>
            </a:r>
            <a:r>
              <a:rPr lang="ru-RU" sz="2400" dirty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</a:rPr>
              <a:t>волокна, </a:t>
            </a:r>
            <a:r>
              <a:rPr lang="ru-RU" sz="2400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</a:rPr>
              <a:t>лекарства</a:t>
            </a:r>
            <a:r>
              <a:rPr lang="ru-RU" sz="2400" dirty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</a:rPr>
              <a:t> </a:t>
            </a:r>
            <a:r>
              <a:rPr lang="ru-RU" sz="2400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</a:rPr>
              <a:t>и … все </a:t>
            </a:r>
            <a:r>
              <a:rPr lang="ru-RU" sz="2400" dirty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</a:rPr>
              <a:t>это продукты получаемые в </a:t>
            </a:r>
            <a:r>
              <a:rPr lang="ru-RU" sz="2400" dirty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</a:rPr>
              <a:t>ходе </a:t>
            </a:r>
            <a:r>
              <a:rPr lang="ru-RU" sz="2400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</a:rPr>
              <a:t>синтеза </a:t>
            </a:r>
            <a:r>
              <a:rPr lang="ru-RU" sz="2400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</a:rPr>
              <a:t>из </a:t>
            </a:r>
            <a:r>
              <a:rPr lang="ru-RU" sz="2400" b="1" i="1" dirty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</a:rPr>
              <a:t>углеводородов</a:t>
            </a:r>
            <a:r>
              <a:rPr lang="ru-RU" sz="2400" b="1" i="1" dirty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</a:rPr>
              <a:t>.</a:t>
            </a:r>
          </a:p>
        </p:txBody>
      </p:sp>
      <p:pic>
        <p:nvPicPr>
          <p:cNvPr id="11269" name="Picture 2" descr="http://www.muskovit.com/wp-content/uploads/2010/05/alm_title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705225"/>
            <a:ext cx="4629150" cy="3152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3910" name="Picture 6" descr="http://www.freeoboi.ru/images/99725654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4788025" y="3761656"/>
            <a:ext cx="4355976" cy="3096344"/>
          </a:xfrm>
          <a:prstGeom prst="rect">
            <a:avLst/>
          </a:prstGeom>
          <a:noFill/>
          <a:effectLst>
            <a:softEdge rad="317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0.2"/>
</p:tagLst>
</file>

<file path=ppt/theme/theme1.xml><?xml version="1.0" encoding="utf-8"?>
<a:theme xmlns:a="http://schemas.openxmlformats.org/drawingml/2006/main" name="template">
  <a:themeElements>
    <a:clrScheme name="template 3">
      <a:dk1>
        <a:srgbClr val="4D4D4D"/>
      </a:dk1>
      <a:lt1>
        <a:srgbClr val="FFFFFF"/>
      </a:lt1>
      <a:dk2>
        <a:srgbClr val="666633"/>
      </a:dk2>
      <a:lt2>
        <a:srgbClr val="660033"/>
      </a:lt2>
      <a:accent1>
        <a:srgbClr val="990033"/>
      </a:accent1>
      <a:accent2>
        <a:srgbClr val="FF6699"/>
      </a:accent2>
      <a:accent3>
        <a:srgbClr val="FFFFFF"/>
      </a:accent3>
      <a:accent4>
        <a:srgbClr val="404040"/>
      </a:accent4>
      <a:accent5>
        <a:srgbClr val="CAAAAD"/>
      </a:accent5>
      <a:accent6>
        <a:srgbClr val="E75C8A"/>
      </a:accent6>
      <a:hlink>
        <a:srgbClr val="FF9966"/>
      </a:hlink>
      <a:folHlink>
        <a:srgbClr val="EAEAEA"/>
      </a:folHlink>
    </a:clrScheme>
    <a:fontScheme name="templat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template 1">
        <a:dk1>
          <a:srgbClr val="4D4D4D"/>
        </a:dk1>
        <a:lt1>
          <a:srgbClr val="FFFFFF"/>
        </a:lt1>
        <a:dk2>
          <a:srgbClr val="000000"/>
        </a:dk2>
        <a:lt2>
          <a:srgbClr val="800000"/>
        </a:lt2>
        <a:accent1>
          <a:srgbClr val="CC3300"/>
        </a:accent1>
        <a:accent2>
          <a:srgbClr val="FF9900"/>
        </a:accent2>
        <a:accent3>
          <a:srgbClr val="FFFFFF"/>
        </a:accent3>
        <a:accent4>
          <a:srgbClr val="404040"/>
        </a:accent4>
        <a:accent5>
          <a:srgbClr val="E2ADAA"/>
        </a:accent5>
        <a:accent6>
          <a:srgbClr val="E78A00"/>
        </a:accent6>
        <a:hlink>
          <a:srgbClr val="FFCC00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plate 2">
        <a:dk1>
          <a:srgbClr val="4D4D4D"/>
        </a:dk1>
        <a:lt1>
          <a:srgbClr val="FFFFFF"/>
        </a:lt1>
        <a:dk2>
          <a:srgbClr val="666633"/>
        </a:dk2>
        <a:lt2>
          <a:srgbClr val="CCCC00"/>
        </a:lt2>
        <a:accent1>
          <a:srgbClr val="FF9933"/>
        </a:accent1>
        <a:accent2>
          <a:srgbClr val="663300"/>
        </a:accent2>
        <a:accent3>
          <a:srgbClr val="FFFFFF"/>
        </a:accent3>
        <a:accent4>
          <a:srgbClr val="404040"/>
        </a:accent4>
        <a:accent5>
          <a:srgbClr val="FFCAAD"/>
        </a:accent5>
        <a:accent6>
          <a:srgbClr val="5C2D00"/>
        </a:accent6>
        <a:hlink>
          <a:srgbClr val="FFCC66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plate 3">
        <a:dk1>
          <a:srgbClr val="4D4D4D"/>
        </a:dk1>
        <a:lt1>
          <a:srgbClr val="FFFFFF"/>
        </a:lt1>
        <a:dk2>
          <a:srgbClr val="666633"/>
        </a:dk2>
        <a:lt2>
          <a:srgbClr val="660033"/>
        </a:lt2>
        <a:accent1>
          <a:srgbClr val="990033"/>
        </a:accent1>
        <a:accent2>
          <a:srgbClr val="FF6699"/>
        </a:accent2>
        <a:accent3>
          <a:srgbClr val="FFFFFF"/>
        </a:accent3>
        <a:accent4>
          <a:srgbClr val="404040"/>
        </a:accent4>
        <a:accent5>
          <a:srgbClr val="CAAAAD"/>
        </a:accent5>
        <a:accent6>
          <a:srgbClr val="E75C8A"/>
        </a:accent6>
        <a:hlink>
          <a:srgbClr val="FF9966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template</Template>
  <TotalTime>70</TotalTime>
  <Words>313</Words>
  <Application>Microsoft Office PowerPoint</Application>
  <PresentationFormat>Экран (4:3)</PresentationFormat>
  <Paragraphs>40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7" baseType="lpstr">
      <vt:lpstr>Arial</vt:lpstr>
      <vt:lpstr>Arial Black</vt:lpstr>
      <vt:lpstr>Times New Roman</vt:lpstr>
      <vt:lpstr>Arbat</vt:lpstr>
      <vt:lpstr>Wingdings</vt:lpstr>
      <vt:lpstr>template</vt:lpstr>
      <vt:lpstr>Природный газ</vt:lpstr>
      <vt:lpstr>Природный газ</vt:lpstr>
      <vt:lpstr>Попутный газ</vt:lpstr>
      <vt:lpstr>Слайд 4</vt:lpstr>
      <vt:lpstr>Добыча</vt:lpstr>
      <vt:lpstr>Слайд 6</vt:lpstr>
      <vt:lpstr>Переработка природного газа</vt:lpstr>
      <vt:lpstr>Переработка попутных нефтяных газов</vt:lpstr>
      <vt:lpstr>Продукты</vt:lpstr>
      <vt:lpstr>Применение</vt:lpstr>
      <vt:lpstr>Экологические проблемы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Природный и попутный  газ</dc:title>
  <dc:creator>lisica</dc:creator>
  <cp:lastModifiedBy>Admin</cp:lastModifiedBy>
  <cp:revision>9</cp:revision>
  <dcterms:created xsi:type="dcterms:W3CDTF">2011-11-23T17:44:53Z</dcterms:created>
  <dcterms:modified xsi:type="dcterms:W3CDTF">2012-03-01T19:44:47Z</dcterms:modified>
</cp:coreProperties>
</file>