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7" r:id="rId17"/>
    <p:sldId id="28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36029-ECAE-44AB-869A-6CE8EE4B4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1E0B8-B32A-4265-96FF-801570D41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CCDEE-1AA4-4025-AC27-8037FA3DB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AFFFF-34CC-41D1-8D61-652B29A60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6F981-5632-4F48-A5ED-18EC07436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1FE7A-4A4E-44AB-9899-B98FD9CB5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9D2F5-EF65-4799-A64C-0A9E0321D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AEB2B-E9A0-4115-A393-81E9B0982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BD024-A7C9-43D7-8F10-96924990E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A8237-7F86-4955-8904-CA35EDF13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9D3E5-8E04-4DC9-ABAF-B7D402D63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1CA5A-6E22-4C6C-A040-B259DCC3D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9779563-0884-4BC1-A327-3AB49787F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915400" cy="6278563"/>
          </a:xfrm>
        </p:spPr>
        <p:txBody>
          <a:bodyPr/>
          <a:lstStyle/>
          <a:p>
            <a:pPr eaLnBrk="1" hangingPunct="1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ПАСПОРТ БЕЗОПАСНОСТИ</a:t>
            </a:r>
            <a:br>
              <a:rPr lang="ru-RU" sz="1800" b="1" dirty="0" smtClean="0"/>
            </a:br>
            <a:r>
              <a:rPr lang="ru-RU" sz="1800" b="1" dirty="0" smtClean="0"/>
              <a:t>муниципального общеобразовательного учреждения </a:t>
            </a:r>
            <a:br>
              <a:rPr lang="ru-RU" sz="1800" b="1" dirty="0" smtClean="0"/>
            </a:br>
            <a:r>
              <a:rPr lang="en-US" sz="1800" b="1" dirty="0" smtClean="0"/>
              <a:t> </a:t>
            </a:r>
            <a:br>
              <a:rPr lang="en-US" sz="1800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ru-RU" sz="1800" b="1" dirty="0" smtClean="0"/>
              <a:t> __________________________________________________________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i="1" dirty="0" smtClean="0"/>
              <a:t>(Наименование образовательного учреждения)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  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                                                                                                    </a:t>
            </a:r>
            <a:r>
              <a:rPr lang="ru-RU" sz="1800" b="1" dirty="0" smtClean="0">
                <a:solidFill>
                  <a:srgbClr val="FF3300"/>
                </a:solidFill>
              </a:rPr>
              <a:t>ДСП</a:t>
            </a:r>
            <a:br>
              <a:rPr lang="ru-RU" sz="1800" b="1" dirty="0" smtClean="0">
                <a:solidFill>
                  <a:srgbClr val="FF3300"/>
                </a:solidFill>
              </a:rPr>
            </a:br>
            <a:r>
              <a:rPr lang="ru-RU" sz="1800" b="1" dirty="0" smtClean="0"/>
              <a:t>                                                                                                            Экз. № </a:t>
            </a:r>
            <a:r>
              <a:rPr lang="ru-RU" sz="1800" b="1" u="sng" dirty="0" smtClean="0"/>
              <a:t>  1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endParaRPr lang="ru-RU" sz="1800" b="1" dirty="0" smtClean="0"/>
          </a:p>
        </p:txBody>
      </p:sp>
      <p:sp>
        <p:nvSpPr>
          <p:cNvPr id="3" name="Двойные круглые скобки 2"/>
          <p:cNvSpPr/>
          <p:nvPr/>
        </p:nvSpPr>
        <p:spPr>
          <a:xfrm>
            <a:off x="3276600" y="3352800"/>
            <a:ext cx="2743200" cy="4572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1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b="1" smtClean="0"/>
              <a:t>Раздел 6. Силы и средства охраны объектов образовательного учреждения</a:t>
            </a:r>
          </a:p>
        </p:txBody>
      </p:sp>
      <p:graphicFrame>
        <p:nvGraphicFramePr>
          <p:cNvPr id="31032" name="Group 312"/>
          <p:cNvGraphicFramePr>
            <a:graphicFrameLocks noGrp="1"/>
          </p:cNvGraphicFramePr>
          <p:nvPr>
            <p:ph type="tbl" idx="1"/>
          </p:nvPr>
        </p:nvGraphicFramePr>
        <p:xfrm>
          <a:off x="152400" y="1066800"/>
          <a:ext cx="8686800" cy="5578475"/>
        </p:xfrm>
        <a:graphic>
          <a:graphicData uri="http://schemas.openxmlformats.org/drawingml/2006/table">
            <a:tbl>
              <a:tblPr/>
              <a:tblGrid>
                <a:gridCol w="457200"/>
                <a:gridCol w="3810000"/>
                <a:gridCol w="44196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Параметры охраняемой территории, в т.ч.: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площадь (кв.м)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периметр (м)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Данные берутся с технического паспорта территории, кадастрового плана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режимных зон, в т.ч.: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площадь (кв.м)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протяженность границ (м)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Отсутствуют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0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Краткая характеристика местности в районе расположения образовательного учреждения (рельеф, прилегающие лесные массивы, возможность скрытого подхода к объектам)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Образовательное учреждение расположено на песчаном мысу, прилегающему с южной и западной стороны к акватории Кольского залива, и высотой над уровнем моря 25 м. На территории земельного участка возвышенности и лесной массив отсутствуют. Возможен скрытый подход к объекту из-за близко расположенных к объекту жилых домов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инженерных заграждений (конструкция, параметры: высота (м), общая протяженность (м))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Инженерные ограждения отсутствуют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об оборудовании ограждения дополнительными защитными средствами (металлические прутья, шипы и др.)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Отсутствуют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Технические средства обнаружения и сигнализации периметра, их характеристики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Отсутствуют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Раздел 6. Силы и средства охраны объектов образовательного учреждения</a:t>
            </a:r>
          </a:p>
        </p:txBody>
      </p:sp>
      <p:graphicFrame>
        <p:nvGraphicFramePr>
          <p:cNvPr id="33896" name="Group 104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5032375"/>
        </p:xfrm>
        <a:graphic>
          <a:graphicData uri="http://schemas.openxmlformats.org/drawingml/2006/table">
            <a:tbl>
              <a:tblPr/>
              <a:tblGrid>
                <a:gridCol w="568325"/>
                <a:gridCol w="3405188"/>
                <a:gridCol w="4256087"/>
              </a:tblGrid>
              <a:tr h="166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Организационная основа охраны (подразделение Управления вневедомственной охраны УВД Мурманской области, частные охранные предприятия, сторожа и вахтеры), в случае частного охранного  предприятия - его наименование, адрес, а также номер, дата выдачи и срок действия лицензии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Отсутствуют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охраны (мужчин/женщин, до 50 лет/старше 50 лет)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Отсутствуют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8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нештатных аварийно-спасательных формирований (численность, техническая оснащенность, продолжительность сбора по поступлению команды, оценка уровня подготовленности)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Данные берутся из ежегодного доклада по гражданской обороне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плана охраны образовательного учреждения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Имеется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оперативных документов по охране объектов образовательного учреждения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Имеется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Раздел 6. Силы и средства охраны объектов образовательного учреждения</a:t>
            </a:r>
          </a:p>
        </p:txBody>
      </p:sp>
      <p:graphicFrame>
        <p:nvGraphicFramePr>
          <p:cNvPr id="35922" name="Group 82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68325"/>
                <a:gridCol w="3405188"/>
                <a:gridCol w="4256087"/>
              </a:tblGrid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Положения об органе управления антитеррористической безопасностью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Имеется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Местоположение и оборудование (оснащение) помещения для персонала охраны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этаж ком. № б/н у центрального входа в учебный корпус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4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охраны (газовое или пневматическое оружие, защитные средства, специальные средства - тип и количество; служебные собаки - количество и порода)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Отсутствуют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2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связи (между постами, между постами и центральным пунктом охраны, между центральным пунктом охраны и дежурными частями подразделений УВД, МЧС)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Кнопка тревожной сигнализации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Раздел 6. Силы и средства охраны объектов образовательного учреждения</a:t>
            </a:r>
          </a:p>
        </p:txBody>
      </p:sp>
      <p:graphicFrame>
        <p:nvGraphicFramePr>
          <p:cNvPr id="37951" name="Group 63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68325"/>
                <a:gridCol w="3405188"/>
                <a:gridCol w="4256087"/>
              </a:tblGrid>
              <a:tr h="1084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плана мероприятий по ликвидации возможной аварии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Имеется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8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функциональных обязанностей членов нештатных аварийно-спасательных формирований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Имеются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надежности охраны объектов образовательного учреждения и способности противостоять попыткам проникновения на них террористической группы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Удовлетворительное (протокол проверки антитеррористической комиссии органа местного самоуправления от 00.00.2007 №__)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eaLnBrk="1" hangingPunct="1"/>
            <a:r>
              <a:rPr lang="ru-RU" sz="2000" b="1" smtClean="0"/>
              <a:t>Раздел 7. Осуществляемые (планируемые) мероприятия по усилению антитеррористической устойчивости</a:t>
            </a:r>
            <a:r>
              <a:rPr lang="ru-RU" sz="4000" smtClean="0"/>
              <a:t> </a:t>
            </a:r>
          </a:p>
        </p:txBody>
      </p:sp>
      <p:graphicFrame>
        <p:nvGraphicFramePr>
          <p:cNvPr id="40038" name="Group 102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867275"/>
        </p:xfrm>
        <a:graphic>
          <a:graphicData uri="http://schemas.openxmlformats.org/drawingml/2006/table">
            <a:tbl>
              <a:tblPr/>
              <a:tblGrid>
                <a:gridCol w="568325"/>
                <a:gridCol w="3405188"/>
                <a:gridCol w="4256087"/>
              </a:tblGrid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Замена вахтеров и сторожей охранниками подразделений Управления вневедомственной охраны УВД Мурманской области и частных охранных предприятий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Планируется в 2008 году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Установка кнопки тревожной сигнализации с подключением к пульту централизованной охраны подразделений вневедомственной охраны при горрайорганах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Установлена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0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Установка современных инженерно-технических средств охраны (систем видео наблюдения внешнего периметра территории образовательного учреждения, турникетов)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Установка систем видео наблюдения в 2008 году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1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Введение личных карточек обучающихся (фотография ученика, фамилия, имя, отчество, индекс класса)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планируется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/>
              <a:t>Раздел 8. Ситуационные планы</a:t>
            </a:r>
            <a:r>
              <a:rPr lang="ru-RU" smtClean="0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Ситуационные планы должны содержать обозначения: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участков повышенной опасности, путей возможных подходов к ним, в т.ч. по скрытым и подземным коммуникациям;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размещения инженерных сооружений охраны объектов образовательного учреждения;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подходящих инженерных коммуникаций (теплотрасс, проходных тоннелей с коммуникациями, канализации, водоподводящих каналов, электрических и телефонных кабелей и др.) с указанием наиболее уязвимых мест;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зон возможного поражения с указанием численности людей в этих зонах (при пожаре, взрыве в складском помещении, котельной, на газопроводе и т.д. как на объектах образовательного учреждения, так на соседних опасных объектах с указанием места сосредоточения соседних опасных объектов, расстояний до данных объектов (м) и обозначением поражающего фактора чрезвычайной ситуации).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381000" y="228600"/>
            <a:ext cx="84899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933450" algn="l"/>
              </a:tabLst>
            </a:pPr>
            <a:r>
              <a:rPr lang="ru-RU" b="1"/>
              <a:t>Схема </a:t>
            </a:r>
            <a:endParaRPr lang="ru-RU"/>
          </a:p>
          <a:p>
            <a:pPr algn="ctr">
              <a:tabLst>
                <a:tab pos="933450" algn="l"/>
              </a:tabLst>
            </a:pPr>
            <a:r>
              <a:rPr lang="ru-RU" b="1"/>
              <a:t>наиболее вероятного проникновения на территорию образовательного </a:t>
            </a:r>
          </a:p>
          <a:p>
            <a:pPr algn="ctr">
              <a:tabLst>
                <a:tab pos="933450" algn="l"/>
              </a:tabLst>
            </a:pPr>
            <a:r>
              <a:rPr lang="ru-RU" b="1"/>
              <a:t>учреждения школы № 20 г. Мурманска </a:t>
            </a:r>
          </a:p>
          <a:p>
            <a:pPr algn="ctr">
              <a:tabLst>
                <a:tab pos="933450" algn="l"/>
              </a:tabLst>
            </a:pPr>
            <a:r>
              <a:rPr lang="ru-RU" b="1"/>
              <a:t>и отхода террористов во время проведения террористической акции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3820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AutoShape 6"/>
          <p:cNvSpPr>
            <a:spLocks noChangeArrowheads="1"/>
          </p:cNvSpPr>
          <p:nvPr/>
        </p:nvSpPr>
        <p:spPr bwMode="auto">
          <a:xfrm>
            <a:off x="533400" y="5867400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AutoShape 7"/>
          <p:cNvSpPr>
            <a:spLocks noChangeArrowheads="1"/>
          </p:cNvSpPr>
          <p:nvPr/>
        </p:nvSpPr>
        <p:spPr bwMode="auto">
          <a:xfrm>
            <a:off x="533400" y="6324600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1143000" y="5791200"/>
            <a:ext cx="6210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/>
              <a:t>- ОБОЗНАЧЕНИЕ НАПРАВЛЕНИЯ ПРОНИКНОВЕНИЯ</a:t>
            </a:r>
            <a:r>
              <a:rPr lang="ru-RU"/>
              <a:t> </a:t>
            </a:r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1143000" y="6248400"/>
            <a:ext cx="5078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/>
              <a:t>- ОБОЗНАЧЕНИЯ НАПРАВЛЕНИЯ ОТХОДА</a:t>
            </a:r>
            <a:r>
              <a:rPr lang="ru-RU"/>
              <a:t> </a:t>
            </a:r>
          </a:p>
        </p:txBody>
      </p:sp>
      <p:sp>
        <p:nvSpPr>
          <p:cNvPr id="17416" name="AutoShape 10"/>
          <p:cNvSpPr>
            <a:spLocks noChangeArrowheads="1"/>
          </p:cNvSpPr>
          <p:nvPr/>
        </p:nvSpPr>
        <p:spPr bwMode="auto">
          <a:xfrm>
            <a:off x="1905000" y="3048000"/>
            <a:ext cx="990600" cy="342900"/>
          </a:xfrm>
          <a:prstGeom prst="wedgeRectCallout">
            <a:avLst>
              <a:gd name="adj1" fmla="val 67306"/>
              <a:gd name="adj2" fmla="val 191204"/>
            </a:avLst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 b="1"/>
              <a:t>Рынок</a:t>
            </a:r>
            <a:endParaRPr lang="ru-RU" b="1"/>
          </a:p>
        </p:txBody>
      </p:sp>
      <p:sp>
        <p:nvSpPr>
          <p:cNvPr id="17417" name="AutoShape 11"/>
          <p:cNvSpPr>
            <a:spLocks noChangeArrowheads="1"/>
          </p:cNvSpPr>
          <p:nvPr/>
        </p:nvSpPr>
        <p:spPr bwMode="auto">
          <a:xfrm>
            <a:off x="4876800" y="3124200"/>
            <a:ext cx="1066800" cy="571500"/>
          </a:xfrm>
          <a:prstGeom prst="wedgeRectCallout">
            <a:avLst>
              <a:gd name="adj1" fmla="val -101190"/>
              <a:gd name="adj2" fmla="val 125278"/>
            </a:avLst>
          </a:prstGeom>
          <a:solidFill>
            <a:srgbClr val="CCFF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/>
              <a:t>Школа № 20</a:t>
            </a:r>
            <a:endParaRPr lang="ru-RU" b="1"/>
          </a:p>
        </p:txBody>
      </p:sp>
      <p:sp>
        <p:nvSpPr>
          <p:cNvPr id="17418" name="AutoShape 12"/>
          <p:cNvSpPr>
            <a:spLocks noChangeArrowheads="1"/>
          </p:cNvSpPr>
          <p:nvPr/>
        </p:nvSpPr>
        <p:spPr bwMode="auto">
          <a:xfrm rot="1841471">
            <a:off x="3505200" y="3657600"/>
            <a:ext cx="571500" cy="2286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9" name="AutoShape 13"/>
          <p:cNvSpPr>
            <a:spLocks noChangeArrowheads="1"/>
          </p:cNvSpPr>
          <p:nvPr/>
        </p:nvSpPr>
        <p:spPr bwMode="auto">
          <a:xfrm rot="953230">
            <a:off x="4267200" y="4419600"/>
            <a:ext cx="228600" cy="342900"/>
          </a:xfrm>
          <a:prstGeom prst="up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0" name="AutoShape 14"/>
          <p:cNvSpPr>
            <a:spLocks noChangeArrowheads="1"/>
          </p:cNvSpPr>
          <p:nvPr/>
        </p:nvSpPr>
        <p:spPr bwMode="auto">
          <a:xfrm>
            <a:off x="3200400" y="4267200"/>
            <a:ext cx="571500" cy="206375"/>
          </a:xfrm>
          <a:prstGeom prst="leftArrow">
            <a:avLst>
              <a:gd name="adj1" fmla="val 50000"/>
              <a:gd name="adj2" fmla="val 69231"/>
            </a:avLst>
          </a:prstGeom>
          <a:solidFill>
            <a:srgbClr val="99CC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1" name="AutoShape 15"/>
          <p:cNvSpPr>
            <a:spLocks noChangeArrowheads="1"/>
          </p:cNvSpPr>
          <p:nvPr/>
        </p:nvSpPr>
        <p:spPr bwMode="auto">
          <a:xfrm>
            <a:off x="4876800" y="4038600"/>
            <a:ext cx="1600200" cy="228600"/>
          </a:xfrm>
          <a:prstGeom prst="rightArrow">
            <a:avLst>
              <a:gd name="adj1" fmla="val 50000"/>
              <a:gd name="adj2" fmla="val 175000"/>
            </a:avLst>
          </a:prstGeom>
          <a:solidFill>
            <a:srgbClr val="99CC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2" name="AutoShape 16"/>
          <p:cNvSpPr>
            <a:spLocks noChangeArrowheads="1"/>
          </p:cNvSpPr>
          <p:nvPr/>
        </p:nvSpPr>
        <p:spPr bwMode="auto">
          <a:xfrm rot="1819624">
            <a:off x="4724400" y="4572000"/>
            <a:ext cx="1028700" cy="228600"/>
          </a:xfrm>
          <a:prstGeom prst="rightArrow">
            <a:avLst>
              <a:gd name="adj1" fmla="val 50000"/>
              <a:gd name="adj2" fmla="val 112500"/>
            </a:avLst>
          </a:prstGeom>
          <a:solidFill>
            <a:srgbClr val="99CC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1219200" y="152400"/>
            <a:ext cx="686593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933450" algn="l"/>
              </a:tabLst>
            </a:pPr>
            <a:r>
              <a:rPr lang="ru-RU" b="1"/>
              <a:t>Схема </a:t>
            </a:r>
            <a:endParaRPr lang="ru-RU"/>
          </a:p>
          <a:p>
            <a:pPr algn="ctr">
              <a:tabLst>
                <a:tab pos="933450" algn="l"/>
              </a:tabLst>
            </a:pPr>
            <a:r>
              <a:rPr lang="ru-RU" b="1"/>
              <a:t>наиболее вероятного проникновения на территорию </a:t>
            </a:r>
          </a:p>
          <a:p>
            <a:pPr algn="ctr">
              <a:tabLst>
                <a:tab pos="933450" algn="l"/>
              </a:tabLst>
            </a:pPr>
            <a:r>
              <a:rPr lang="ru-RU" b="1"/>
              <a:t>образовательного учреждения школы № 21 </a:t>
            </a:r>
          </a:p>
          <a:p>
            <a:pPr algn="ctr">
              <a:tabLst>
                <a:tab pos="933450" algn="l"/>
              </a:tabLst>
            </a:pPr>
            <a:r>
              <a:rPr lang="ru-RU" b="1"/>
              <a:t>г. Мурманска и отхода террористов во время проведения </a:t>
            </a:r>
          </a:p>
          <a:p>
            <a:pPr algn="ctr">
              <a:tabLst>
                <a:tab pos="933450" algn="l"/>
              </a:tabLst>
            </a:pPr>
            <a:r>
              <a:rPr lang="ru-RU" b="1"/>
              <a:t>террористической акции</a:t>
            </a:r>
          </a:p>
        </p:txBody>
      </p:sp>
      <p:pic>
        <p:nvPicPr>
          <p:cNvPr id="1843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AutoShape 6"/>
          <p:cNvSpPr>
            <a:spLocks noChangeArrowheads="1"/>
          </p:cNvSpPr>
          <p:nvPr/>
        </p:nvSpPr>
        <p:spPr bwMode="auto">
          <a:xfrm>
            <a:off x="2768600" y="2133600"/>
            <a:ext cx="965200" cy="822325"/>
          </a:xfrm>
          <a:prstGeom prst="wedgeRectCallout">
            <a:avLst>
              <a:gd name="adj1" fmla="val 67764"/>
              <a:gd name="adj2" fmla="val 130310"/>
            </a:avLst>
          </a:prstGeom>
          <a:solidFill>
            <a:srgbClr val="CCFF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FF0000"/>
                </a:solidFill>
              </a:rPr>
              <a:t>Школа № 21</a:t>
            </a:r>
            <a:endParaRPr lang="ru-RU" b="1"/>
          </a:p>
        </p:txBody>
      </p:sp>
      <p:sp>
        <p:nvSpPr>
          <p:cNvPr id="18437" name="AutoShape 7"/>
          <p:cNvSpPr>
            <a:spLocks noChangeArrowheads="1"/>
          </p:cNvSpPr>
          <p:nvPr/>
        </p:nvSpPr>
        <p:spPr bwMode="auto">
          <a:xfrm rot="-4456338">
            <a:off x="3638550" y="2686050"/>
            <a:ext cx="1028700" cy="228600"/>
          </a:xfrm>
          <a:prstGeom prst="leftArrow">
            <a:avLst>
              <a:gd name="adj1" fmla="val 50000"/>
              <a:gd name="adj2" fmla="val 112500"/>
            </a:avLst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AutoShape 8"/>
          <p:cNvSpPr>
            <a:spLocks noChangeArrowheads="1"/>
          </p:cNvSpPr>
          <p:nvPr/>
        </p:nvSpPr>
        <p:spPr bwMode="auto">
          <a:xfrm rot="-2512185">
            <a:off x="3886200" y="2590800"/>
            <a:ext cx="2286000" cy="228600"/>
          </a:xfrm>
          <a:prstGeom prst="rightArrow">
            <a:avLst>
              <a:gd name="adj1" fmla="val 50000"/>
              <a:gd name="adj2" fmla="val 250000"/>
            </a:avLst>
          </a:prstGeom>
          <a:solidFill>
            <a:srgbClr val="99CC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AutoShape 9"/>
          <p:cNvSpPr>
            <a:spLocks noChangeArrowheads="1"/>
          </p:cNvSpPr>
          <p:nvPr/>
        </p:nvSpPr>
        <p:spPr bwMode="auto">
          <a:xfrm>
            <a:off x="6477000" y="1828800"/>
            <a:ext cx="2286000" cy="990600"/>
          </a:xfrm>
          <a:prstGeom prst="wedgeRectCallout">
            <a:avLst>
              <a:gd name="adj1" fmla="val -87639"/>
              <a:gd name="adj2" fmla="val -16028"/>
            </a:avLst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 b="1"/>
              <a:t>Выход на трассу Мурманск – С.Петербург 1,2 км</a:t>
            </a:r>
          </a:p>
          <a:p>
            <a:endParaRPr lang="ru-RU" sz="1600"/>
          </a:p>
        </p:txBody>
      </p:sp>
      <p:sp>
        <p:nvSpPr>
          <p:cNvPr id="18440" name="AutoShape 10"/>
          <p:cNvSpPr>
            <a:spLocks noChangeArrowheads="1"/>
          </p:cNvSpPr>
          <p:nvPr/>
        </p:nvSpPr>
        <p:spPr bwMode="auto">
          <a:xfrm>
            <a:off x="2819400" y="34290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AutoShape 11"/>
          <p:cNvSpPr>
            <a:spLocks noChangeArrowheads="1"/>
          </p:cNvSpPr>
          <p:nvPr/>
        </p:nvSpPr>
        <p:spPr bwMode="auto">
          <a:xfrm rot="2153654">
            <a:off x="4343400" y="4267200"/>
            <a:ext cx="2286000" cy="228600"/>
          </a:xfrm>
          <a:prstGeom prst="rightArrow">
            <a:avLst>
              <a:gd name="adj1" fmla="val 50000"/>
              <a:gd name="adj2" fmla="val 250000"/>
            </a:avLst>
          </a:prstGeom>
          <a:solidFill>
            <a:srgbClr val="99CC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2" name="AutoShape 12"/>
          <p:cNvSpPr>
            <a:spLocks noChangeArrowheads="1"/>
          </p:cNvSpPr>
          <p:nvPr/>
        </p:nvSpPr>
        <p:spPr bwMode="auto">
          <a:xfrm rot="2063648">
            <a:off x="4038600" y="4800600"/>
            <a:ext cx="3086100" cy="228600"/>
          </a:xfrm>
          <a:prstGeom prst="leftArrow">
            <a:avLst>
              <a:gd name="adj1" fmla="val 50000"/>
              <a:gd name="adj2" fmla="val 337500"/>
            </a:avLst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3" name="AutoShape 13"/>
          <p:cNvSpPr>
            <a:spLocks noChangeArrowheads="1"/>
          </p:cNvSpPr>
          <p:nvPr/>
        </p:nvSpPr>
        <p:spPr bwMode="auto">
          <a:xfrm>
            <a:off x="5486400" y="4953000"/>
            <a:ext cx="2514600" cy="914400"/>
          </a:xfrm>
          <a:prstGeom prst="wedgeRectCallout">
            <a:avLst>
              <a:gd name="adj1" fmla="val 80116"/>
              <a:gd name="adj2" fmla="val 16843"/>
            </a:avLst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 b="1"/>
              <a:t>Расстояние от трассы Кола – трасса М 18 до школы 0,5 км</a:t>
            </a:r>
          </a:p>
          <a:p>
            <a:endParaRPr lang="ru-RU" sz="1600"/>
          </a:p>
        </p:txBody>
      </p:sp>
      <p:sp>
        <p:nvSpPr>
          <p:cNvPr id="18444" name="AutoShape 14"/>
          <p:cNvSpPr>
            <a:spLocks noChangeArrowheads="1"/>
          </p:cNvSpPr>
          <p:nvPr/>
        </p:nvSpPr>
        <p:spPr bwMode="auto">
          <a:xfrm rot="-1346948">
            <a:off x="2438400" y="4267200"/>
            <a:ext cx="1257300" cy="228600"/>
          </a:xfrm>
          <a:prstGeom prst="leftArrow">
            <a:avLst>
              <a:gd name="adj1" fmla="val 50000"/>
              <a:gd name="adj2" fmla="val 137500"/>
            </a:avLst>
          </a:prstGeom>
          <a:solidFill>
            <a:srgbClr val="99CC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5" name="AutoShape 15"/>
          <p:cNvSpPr>
            <a:spLocks noChangeArrowheads="1"/>
          </p:cNvSpPr>
          <p:nvPr/>
        </p:nvSpPr>
        <p:spPr bwMode="auto">
          <a:xfrm>
            <a:off x="381000" y="5943600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6" name="AutoShape 16"/>
          <p:cNvSpPr>
            <a:spLocks noChangeArrowheads="1"/>
          </p:cNvSpPr>
          <p:nvPr/>
        </p:nvSpPr>
        <p:spPr bwMode="auto">
          <a:xfrm>
            <a:off x="381000" y="6400800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7" name="Rectangle 17"/>
          <p:cNvSpPr>
            <a:spLocks noChangeArrowheads="1"/>
          </p:cNvSpPr>
          <p:nvPr/>
        </p:nvSpPr>
        <p:spPr bwMode="auto">
          <a:xfrm>
            <a:off x="990600" y="5943600"/>
            <a:ext cx="6210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/>
              <a:t>- ОБОЗНАЧЕНИЕ НАПРАВЛЕНИЯ ПРОНИКНОВЕНИЯ</a:t>
            </a:r>
            <a:r>
              <a:rPr lang="ru-RU"/>
              <a:t> </a:t>
            </a:r>
          </a:p>
        </p:txBody>
      </p:sp>
      <p:sp>
        <p:nvSpPr>
          <p:cNvPr id="18448" name="Rectangle 18"/>
          <p:cNvSpPr>
            <a:spLocks noChangeArrowheads="1"/>
          </p:cNvSpPr>
          <p:nvPr/>
        </p:nvSpPr>
        <p:spPr bwMode="auto">
          <a:xfrm>
            <a:off x="990600" y="6324600"/>
            <a:ext cx="5078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/>
              <a:t>- ОБОЗНАЧЕНИЯ НАПРАВЛЕНИЯ ОТХОДА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b="1" smtClean="0"/>
              <a:t>Раздел 1. Общие сведения об образовательном учреждении</a:t>
            </a:r>
          </a:p>
        </p:txBody>
      </p:sp>
      <p:graphicFrame>
        <p:nvGraphicFramePr>
          <p:cNvPr id="9731" name="Group 515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704716"/>
        </p:xfrm>
        <a:graphic>
          <a:graphicData uri="http://schemas.openxmlformats.org/drawingml/2006/table">
            <a:tbl>
              <a:tblPr/>
              <a:tblGrid>
                <a:gridCol w="568325"/>
                <a:gridCol w="3405188"/>
                <a:gridCol w="4256087"/>
              </a:tblGrid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2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Полное и сокращенное наименование образовательного учреждения в соответствии с его уставом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 общеобразовательное учреждение Кольская основная общеобразовательная школа № 3 Муниципального образования Кольский район Мурманской области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МОУ Кольская ООШ № 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Почтовый адрес, телефон, факс, электронная почта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184380, г. Кола Кольского района, ул. Приморская, д. 28,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</a:t>
                      </a: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(881553) 34387,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факс</a:t>
                      </a: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(881553) 34387 , E-mail: school3kola@yandex.ru</a:t>
                      </a: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Ведомственная принадлежность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Система образования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Вышестоящая руководящая организация (полное наименование, почтовый адрес, телефон, факс, электронная почта)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образования администрации муниципального образования Кольский район, 184381, г.Кола, пр. Советский, д. 50, тел. (881553) 33409, факс: (881553) 33408, </a:t>
                      </a: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mail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_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kr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@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mail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собственности (областная, муниципальная, частная)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sz="2000" b="1" smtClean="0"/>
              <a:t>Раздел 1. Общие сведения об образовательном учреждении</a:t>
            </a:r>
          </a:p>
        </p:txBody>
      </p:sp>
      <p:graphicFrame>
        <p:nvGraphicFramePr>
          <p:cNvPr id="16470" name="Group 86"/>
          <p:cNvGraphicFramePr>
            <a:graphicFrameLocks noGrp="1"/>
          </p:cNvGraphicFramePr>
          <p:nvPr>
            <p:ph type="tbl" idx="1"/>
          </p:nvPr>
        </p:nvGraphicFramePr>
        <p:xfrm>
          <a:off x="381000" y="1143000"/>
          <a:ext cx="8229600" cy="5273040"/>
        </p:xfrm>
        <a:graphic>
          <a:graphicData uri="http://schemas.openxmlformats.org/drawingml/2006/table">
            <a:tbl>
              <a:tblPr/>
              <a:tblGrid>
                <a:gridCol w="568325"/>
                <a:gridCol w="3405188"/>
                <a:gridCol w="4256087"/>
              </a:tblGrid>
              <a:tr h="2605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603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Должностные лица, отвечающие за безопасность образовательного учреждения, с указанием фамилии, имени, отчества, рабочих и домашних телефонов: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руководителя образовательного учреждения;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специально уполномоченного лицо для решения в сфере его деятельности задач в области защиты работников и обучающихся от чрезвычайных ситуаций и гражданской обороны;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специалиста по охране труда и безопасности образовательного процесса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Майзерова Елена Георгиевна – директор школы,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Подольская Валентина Александровна – учитель географии, ОБЖ, специально уполномоченное лицо по вопросам ГО и ЧС,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Андрушкив Елена Вячеславовна –  заведующий хозяйством, специалист по охране труда и безопасности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 численность обучающихся (воспитанников)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 численность работников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5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Размещение образовательного учреждения по отношению к транспортным коммуникациям (ближайшая ж.-д. станция, аэродром, морской или речной порт и расстояние от них (км))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Железнодорожная станция Кола – 0,5 км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Кольский залив – 0,3 км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Раздел 2. Возможные аварийные ситуации на объектах образовательного учреждения в результате чрезвычайных ситуаций</a:t>
            </a:r>
          </a:p>
        </p:txBody>
      </p:sp>
      <p:graphicFrame>
        <p:nvGraphicFramePr>
          <p:cNvPr id="18511" name="Group 79"/>
          <p:cNvGraphicFramePr>
            <a:graphicFrameLocks noGrp="1"/>
          </p:cNvGraphicFramePr>
          <p:nvPr>
            <p:ph type="tbl" idx="1"/>
          </p:nvPr>
        </p:nvGraphicFramePr>
        <p:xfrm>
          <a:off x="228600" y="1600200"/>
          <a:ext cx="8534400" cy="4968240"/>
        </p:xfrm>
        <a:graphic>
          <a:graphicData uri="http://schemas.openxmlformats.org/drawingml/2006/table">
            <a:tbl>
              <a:tblPr/>
              <a:tblGrid>
                <a:gridCol w="568325"/>
                <a:gridCol w="4079875"/>
                <a:gridCol w="38862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Взрыв, пожар, приведение в критическое состояние установок или сооружений (водо-газопроводы, трансформаторные, электрощитовые, котельные и т.п.); приблизительная оценка радиуса (м) и площади (кв. м) зоны поражения, образующейся в результате чрезвычайной ситуации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Возникновение пожара в учебном корпусе учреждения: в подвале, на 1 этаже, на 2 этаже, в левом крыле, в правом крыле, в центре учебного корпуса – зона поражения для каждого случая отдельно: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Критическое состояние теплового узла – зона поражения: радиус 3 м, площадь 20 кв.м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Критическое состояние трубопровода для подачи тепловой энергии – зона поражения: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Критическое состояние водопровода – зона поражения: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Критическое состояние электрощитовой – зона поражения: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Критическое состояние канализационных трубопроводов – зона поражения: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Наименование, характеристика, общее количество используемых или хранящихся опасных и вредных веществ (ЛВЖ, ГСМ, газовые баллоны и др.) (далее – ОВВ).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применяются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b="1" smtClean="0"/>
              <a:t>Раздел 2. Возможные аварийные ситуации на объектах образовательного учреждения в результате чрезвычайных ситуаций</a:t>
            </a:r>
          </a:p>
        </p:txBody>
      </p:sp>
      <p:graphicFrame>
        <p:nvGraphicFramePr>
          <p:cNvPr id="20586" name="Group 106"/>
          <p:cNvGraphicFramePr>
            <a:graphicFrameLocks noGrp="1"/>
          </p:cNvGraphicFramePr>
          <p:nvPr>
            <p:ph type="tbl" idx="1"/>
          </p:nvPr>
        </p:nvGraphicFramePr>
        <p:xfrm>
          <a:off x="228600" y="1295400"/>
          <a:ext cx="8686800" cy="5394960"/>
        </p:xfrm>
        <a:graphic>
          <a:graphicData uri="http://schemas.openxmlformats.org/drawingml/2006/table">
            <a:tbl>
              <a:tblPr/>
              <a:tblGrid>
                <a:gridCol w="796925"/>
                <a:gridCol w="3405188"/>
                <a:gridCol w="4484687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Краткое описание технологического процесса, на котором основано функционирование нагревательных установок котельных (с указанием количества и физико-химических параметров используемого опасного вещества)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применяются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возможного числа пострадавших (в т.ч. смертельных случаев) в случае возникновения чрезвычайной ситуации среди персонала и обучающихся (воспитанников)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(делаются расчёты в зависимости от вида ЧС, пропускной способности эвакуационных выходов, места расположения укрытий и убежищ и др.)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Обеспеченность персонала и обучающихся (воспитанников) средствами индивидуальной защиты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Персонал – 10%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Обучающиеся – 5%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укрытий и убежищ для персонала и обучающихся (воспитанников), их краткая характеристика, готовность к приему укрываемых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Укрытия и убежища в учреждении отсутствуют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7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Условия возникновения и сценарии развития аварийных ситуаций на объектах образовательного учреждения в результате внезапного прекращения функционирования  сооружений и установок жизнеобеспечения (иллюстрируются ситуационными планами) (прилагаются)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Прекращение подачи тепла  - выход из строя трубопровода для подачи тепловой энергии (сценарий – приложение №__).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Прекращение подачи холодной воды – выход из строя водопровода (сценарий – приложение №__).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Прекращение функционирования канализационных трубопроводов – обрушение грунта, проорав трубопровода, засорение канализационных колодцев (сценарий – приложение №__).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Прекращение подачи электрической энергии – порыв электрических сетей с высокой стороны, выход из строя электрощитовой учебного заведения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Раздел 3. Возможные чрезвычайные ситуации на объектах образовательного учреждения в результате диверсионно-террористических акций</a:t>
            </a:r>
          </a:p>
        </p:txBody>
      </p:sp>
      <p:graphicFrame>
        <p:nvGraphicFramePr>
          <p:cNvPr id="22591" name="Group 63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68325"/>
                <a:gridCol w="3405188"/>
                <a:gridCol w="4256087"/>
              </a:tblGrid>
              <a:tr h="611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24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Возможные сценарии несанкционированного проникновения посторонних лиц на объекты образовательного учреждения, захвата персонала, обучающихся и воспитанников в заложники, вывода из строя объектов, оборудования (иллюстрируются ситуационными планами) (прилагаются)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Сценарий несанкционированного проникновения посторонних лиц в учебный корпус образовательного учреждения, захвата персонала, обучающихся и воспитанников в заложники – приложение №__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Сценарий вывода из строя объектов, оборудования – приложение №__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9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возможного числа пострадавших (в т.ч. смертельных случаев) в случае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диверсионно-террористической акции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(аварии) среди персонала и обучающихся (воспитанников)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(делаются расчёты в зависимости от вида ДТА (аварии)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b="1" smtClean="0"/>
              <a:t>Раздел 4. Обучающиеся и воспитанники</a:t>
            </a:r>
          </a:p>
        </p:txBody>
      </p:sp>
      <p:graphicFrame>
        <p:nvGraphicFramePr>
          <p:cNvPr id="25205" name="Group 629"/>
          <p:cNvGraphicFramePr>
            <a:graphicFrameLocks noGrp="1"/>
          </p:cNvGraphicFramePr>
          <p:nvPr>
            <p:ph type="tbl" idx="1"/>
          </p:nvPr>
        </p:nvGraphicFramePr>
        <p:xfrm>
          <a:off x="457200" y="1219200"/>
          <a:ext cx="8229600" cy="5273040"/>
        </p:xfrm>
        <a:graphic>
          <a:graphicData uri="http://schemas.openxmlformats.org/drawingml/2006/table">
            <a:tbl>
              <a:tblPr/>
              <a:tblGrid>
                <a:gridCol w="568325"/>
                <a:gridCol w="3405188"/>
                <a:gridCol w="4256087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Общее количество обучающихся (воспитанников), в т.ч.: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количество воспитанников дошкольного возраста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младшего школьного возраста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среднего школьного возраста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г) старшего школьного возраста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Общее количество обучающихся начального и среднего профессионального образования, в т.ч. на базе: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основного общего образования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среднего (полного) общего образования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обучающихся во вторую смену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воспитанников с круглосуточным пребыванием в образовательном учреждении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/>
              <a:t>Раздел 4. Обучающиеся и воспитанники</a:t>
            </a:r>
          </a:p>
        </p:txBody>
      </p:sp>
      <p:graphicFrame>
        <p:nvGraphicFramePr>
          <p:cNvPr id="26669" name="Group 45"/>
          <p:cNvGraphicFramePr>
            <a:graphicFrameLocks noGrp="1"/>
          </p:cNvGraphicFramePr>
          <p:nvPr>
            <p:ph type="tbl" idx="1"/>
          </p:nvPr>
        </p:nvGraphicFramePr>
        <p:xfrm>
          <a:off x="457200" y="1295400"/>
          <a:ext cx="8229600" cy="5303520"/>
        </p:xfrm>
        <a:graphic>
          <a:graphicData uri="http://schemas.openxmlformats.org/drawingml/2006/table">
            <a:tbl>
              <a:tblPr/>
              <a:tblGrid>
                <a:gridCol w="568325"/>
                <a:gridCol w="3405188"/>
                <a:gridCol w="4256087"/>
              </a:tblGrid>
              <a:tr h="217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603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и персональные данные (ф.и.о., дата рождения, возраст, место жительства, ф.и.о. родителей, их место жительства, место работы, телефоны: дом., раб.) обучающихся (воспитанников), состоящих на учете в: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наркодиспансере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психодиспансере 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правоохранительных органах 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Прилагаются отдельными списками в соответствии с п. 1,2,3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603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и персональные данные (ф.и.о., дата рождения, возраст, место жительства, ф.и.о. родителей, их место жительства, место работы, телефоны: дом., раб.) иногородних обучающихся: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из других городов и районов Мурманской области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из других регионов России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из стран СНГ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из стран ближнего и дальнего зарубежья 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Прилагаются отдельными списками в соответствии с п. 1,2,3,4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Раздел 5. Персонал образовательного учреждения</a:t>
            </a:r>
          </a:p>
        </p:txBody>
      </p:sp>
      <p:graphicFrame>
        <p:nvGraphicFramePr>
          <p:cNvPr id="28783" name="Group 111"/>
          <p:cNvGraphicFramePr>
            <a:graphicFrameLocks noGrp="1"/>
          </p:cNvGraphicFramePr>
          <p:nvPr>
            <p:ph type="tbl" idx="1"/>
          </p:nvPr>
        </p:nvGraphicFramePr>
        <p:xfrm>
          <a:off x="228600" y="1295400"/>
          <a:ext cx="8534400" cy="5151120"/>
        </p:xfrm>
        <a:graphic>
          <a:graphicData uri="http://schemas.openxmlformats.org/drawingml/2006/table">
            <a:tbl>
              <a:tblPr/>
              <a:tblGrid>
                <a:gridCol w="533400"/>
                <a:gridCol w="4343400"/>
                <a:gridCol w="36576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показателя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 численность работников,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технического персонала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7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603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и персональные данные (ф.и.о., дата рождения, возраст, место жительства, телефоны: дом., раб.) работников, состоящих на учете в: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наркодиспансере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психодиспансере 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правоохранительных органах 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Прилагаются отдельными списками в соответствии с п. 1,2,3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603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и персональные данные (ф.и.о., дата рождения, возраст, место жительства, телефоны: дом., раб.) иногородних работников: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из других городов и районов Мурманской области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из других регионов России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из стран СНГ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из стран ближнего и дальнего зарубежья </a:t>
                      </a:r>
                    </a:p>
                    <a:p>
                      <a:pPr marL="0" marR="0" lvl="0" indent="1603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Прилагаются отдельными списками в соответствии с п. 1,2,3,4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2022</Words>
  <Application>Microsoft Office PowerPoint</Application>
  <PresentationFormat>Экран (4:3)</PresentationFormat>
  <Paragraphs>298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Оформление по умолчанию</vt:lpstr>
      <vt:lpstr>  ПАСПОРТ БЕЗОПАСНОСТИ муниципального общеобразовательного учреждения      __________________________________________________________ (Наименование образовательного учреждения)                                                                                                          ДСП                                                                                                             Экз. №   1       </vt:lpstr>
      <vt:lpstr>Раздел 1. Общие сведения об образовательном учреждении</vt:lpstr>
      <vt:lpstr>Раздел 1. Общие сведения об образовательном учреждении</vt:lpstr>
      <vt:lpstr>Раздел 2. Возможные аварийные ситуации на объектах образовательного учреждения в результате чрезвычайных ситуаций</vt:lpstr>
      <vt:lpstr>Раздел 2. Возможные аварийные ситуации на объектах образовательного учреждения в результате чрезвычайных ситуаций</vt:lpstr>
      <vt:lpstr>Раздел 3. Возможные чрезвычайные ситуации на объектах образовательного учреждения в результате диверсионно-террористических акций</vt:lpstr>
      <vt:lpstr>Раздел 4. Обучающиеся и воспитанники</vt:lpstr>
      <vt:lpstr>Раздел 4. Обучающиеся и воспитанники</vt:lpstr>
      <vt:lpstr>Раздел 5. Персонал образовательного учреждения</vt:lpstr>
      <vt:lpstr>Раздел 6. Силы и средства охраны объектов образовательного учреждения</vt:lpstr>
      <vt:lpstr>Раздел 6. Силы и средства охраны объектов образовательного учреждения</vt:lpstr>
      <vt:lpstr>Раздел 6. Силы и средства охраны объектов образовательного учреждения</vt:lpstr>
      <vt:lpstr>Раздел 6. Силы и средства охраны объектов образовательного учреждения</vt:lpstr>
      <vt:lpstr>Раздел 7. Осуществляемые (планируемые) мероприятия по усилению антитеррористической устойчивости </vt:lpstr>
      <vt:lpstr>Раздел 8. Ситуационные планы 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49</cp:revision>
  <cp:lastPrinted>1601-01-01T00:00:00Z</cp:lastPrinted>
  <dcterms:created xsi:type="dcterms:W3CDTF">1601-01-01T00:00:00Z</dcterms:created>
  <dcterms:modified xsi:type="dcterms:W3CDTF">2012-02-06T13:35:46Z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