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4" r:id="rId18"/>
    <p:sldId id="273"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60" r:id="rId3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9A8A3D-E570-48E1-8575-55CD568D0B3D}" type="datetimeFigureOut">
              <a:rPr lang="ru-RU" smtClean="0"/>
              <a:pPr/>
              <a:t>01.05.2013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31467F-329E-4491-A393-D1001D2CD669}"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B106E36-FD25-4E2D-B0AA-010F637433A0}" type="datetimeFigureOut">
              <a:rPr lang="ru-RU" smtClean="0"/>
              <a:pPr/>
              <a:t>01.05.2013</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p:whee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01.05.2013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01.05.2013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B106E36-FD25-4E2D-B0AA-010F637433A0}" type="datetimeFigureOut">
              <a:rPr lang="ru-RU" smtClean="0"/>
              <a:pPr/>
              <a:t>01.05.2013</a:t>
            </a:fld>
            <a:endParaRPr lang="ru-RU"/>
          </a:p>
        </p:txBody>
      </p:sp>
      <p:sp>
        <p:nvSpPr>
          <p:cNvPr id="9" name="Номер слайда 8"/>
          <p:cNvSpPr>
            <a:spLocks noGrp="1"/>
          </p:cNvSpPr>
          <p:nvPr>
            <p:ph type="sldNum" sz="quarter" idx="15"/>
          </p:nvPr>
        </p:nvSpPr>
        <p:spPr/>
        <p:txBody>
          <a:bodyPr rtlCol="0"/>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transition>
    <p:whee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01.05.2013</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whee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01.05.2013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whee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01.05.2013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transition>
    <p:whee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B106E36-FD25-4E2D-B0AA-010F637433A0}" type="datetimeFigureOut">
              <a:rPr lang="ru-RU" smtClean="0"/>
              <a:pPr/>
              <a:t>01.05.2013</a:t>
            </a:fld>
            <a:endParaRPr lang="ru-RU"/>
          </a:p>
        </p:txBody>
      </p:sp>
      <p:sp>
        <p:nvSpPr>
          <p:cNvPr id="7" name="Номер слайда 6"/>
          <p:cNvSpPr>
            <a:spLocks noGrp="1"/>
          </p:cNvSpPr>
          <p:nvPr>
            <p:ph type="sldNum" sz="quarter" idx="11"/>
          </p:nvPr>
        </p:nvSpPr>
        <p:spPr/>
        <p:txBody>
          <a:bodyPr rtlCol="0"/>
          <a:lstStyle/>
          <a:p>
            <a:fld id="{725C68B6-61C2-468F-89AB-4B9F7531AA6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transition>
    <p:whee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01.05.2013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B106E36-FD25-4E2D-B0AA-010F637433A0}" type="datetimeFigureOut">
              <a:rPr lang="ru-RU" smtClean="0"/>
              <a:pPr/>
              <a:t>01.05.2013</a:t>
            </a:fld>
            <a:endParaRPr lang="ru-RU"/>
          </a:p>
        </p:txBody>
      </p:sp>
      <p:sp>
        <p:nvSpPr>
          <p:cNvPr id="22" name="Номер слайда 21"/>
          <p:cNvSpPr>
            <a:spLocks noGrp="1"/>
          </p:cNvSpPr>
          <p:nvPr>
            <p:ph type="sldNum" sz="quarter" idx="15"/>
          </p:nvPr>
        </p:nvSpPr>
        <p:spPr/>
        <p:txBody>
          <a:bodyPr rtlCol="0"/>
          <a:lstStyle/>
          <a:p>
            <a:fld id="{725C68B6-61C2-468F-89AB-4B9F7531AA6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transition>
    <p:whee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B106E36-FD25-4E2D-B0AA-010F637433A0}" type="datetimeFigureOut">
              <a:rPr lang="ru-RU" smtClean="0"/>
              <a:pPr/>
              <a:t>01.05.2013</a:t>
            </a:fld>
            <a:endParaRPr lang="ru-RU"/>
          </a:p>
        </p:txBody>
      </p:sp>
      <p:sp>
        <p:nvSpPr>
          <p:cNvPr id="18" name="Номер слайда 17"/>
          <p:cNvSpPr>
            <a:spLocks noGrp="1"/>
          </p:cNvSpPr>
          <p:nvPr>
            <p:ph type="sldNum" sz="quarter" idx="11"/>
          </p:nvPr>
        </p:nvSpPr>
        <p:spPr/>
        <p:txBody>
          <a:bodyPr rtlCol="0"/>
          <a:lstStyle/>
          <a:p>
            <a:fld id="{725C68B6-61C2-468F-89AB-4B9F7531AA6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transition>
    <p:whee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01.05.2013</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heel/>
  </p:transition>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cs5790.vkontakte.ru/u146906454/-14/x_3a2c5e89.jp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0.gif"/><Relationship Id="rId1" Type="http://schemas.openxmlformats.org/officeDocument/2006/relationships/slideLayout" Target="../slideLayouts/slideLayout7.xml"/><Relationship Id="rId4" Type="http://schemas.openxmlformats.org/officeDocument/2006/relationships/image" Target="../media/image22.gif"/></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images.yandex.ru/yandsearch?text=%D0%BA%D0%B0%D1%80%D1%82%D0%B8%D0%BD%D0%BA%D0%B8%20%D0%B4%D0%B5%D1%82%D0%B8%20%D0%B2%D0%B5%D0%BB%D0%BE%D1%81%D0%B8%D0%BF%D0%B5%D0%B4%D0%B8%D1%81%D1%82%D0%BE%D0%B2&amp;noreask=1&amp;img_url=www.severinform.ru/media/img/800x600_1320647684_velosiped-www-ipcoder-ru.jpg&amp;pos=25&amp;rpt=simage&amp;lr=237&amp;nojs=1" TargetMode="External"/><Relationship Id="rId2" Type="http://schemas.openxmlformats.org/officeDocument/2006/relationships/image" Target="../media/image25.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images.yandex.ru/yandsearch?text=%D0%BA%D0%B0%D1%80%D1%82%D0%B8%D0%BD%D0%BA%D0%B8%20%D0%BF%D0%B4%D0%B4&amp;noreask=1&amp;img_url=1vbspb.caduk.ru/images/svetoforchik.gif&amp;pos=10&amp;rpt=simage&amp;lr=237&amp;nojs=1"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www.bankreceptov.ru/pic/skazki-0043.jpg"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orshatut.by/wp-content/uploads/2012/01/33810e682165.jpg"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www.propaganda-bdd.ru/images/image/knigi/18.jpg"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60.radikal.ru/i169/0911/96/b45504595360.jpg"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www.silvitablanco.com.ar/conducta-vial/d541467aec6b.jpg"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img0.liveinternet.ru/images/attach/b/3/20/887/20887025_55.jpg"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edu.of.ru/attach/17/96192.jpg"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indiecitizen.files.wordpress.com/2008/04/ttc.jpg" TargetMode="External"/><Relationship Id="rId1" Type="http://schemas.openxmlformats.org/officeDocument/2006/relationships/slideLayout" Target="../slideLayouts/slideLayout7.xml"/><Relationship Id="rId5" Type="http://schemas.openxmlformats.org/officeDocument/2006/relationships/image" Target="../media/image36.jpeg"/><Relationship Id="rId4" Type="http://schemas.openxmlformats.org/officeDocument/2006/relationships/hyperlink" Target="http://900igr.net/datai/religii-i-etika/Istorija-etiketa/0020-015-Kto-pervym-zakhodit-v-transport.jpg"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hyperlink" Target="http://www.signbusiness.ru/upload/blog/4d6/04.jpg"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hyperlink" Target="http://www.knigge.ru/images/transport-01.jpg" TargetMode="External"/><Relationship Id="rId1" Type="http://schemas.openxmlformats.org/officeDocument/2006/relationships/slideLayout" Target="../slideLayouts/slideLayout7.xml"/><Relationship Id="rId5" Type="http://schemas.openxmlformats.org/officeDocument/2006/relationships/image" Target="../media/image40.jpeg"/><Relationship Id="rId4" Type="http://schemas.openxmlformats.org/officeDocument/2006/relationships/hyperlink" Target="http://www.knigge.ru/images/transport-04.jpg"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hyperlink" Target="http://www.knigge.ru/images/obshestvenni_transport-05.jpg" TargetMode="External"/><Relationship Id="rId1" Type="http://schemas.openxmlformats.org/officeDocument/2006/relationships/slideLayout" Target="../slideLayouts/slideLayout7.xml"/><Relationship Id="rId5" Type="http://schemas.openxmlformats.org/officeDocument/2006/relationships/image" Target="../media/image42.jpeg"/><Relationship Id="rId4" Type="http://schemas.openxmlformats.org/officeDocument/2006/relationships/hyperlink" Target="http://images.yandex.ru/yandsearch?text=%D0%BA%D0%B0%D1%80%D1%82%D0%B8%D0%BD%D0%BA%D0%B8%20%D0%B4%D0%B5%D1%82%D0%B8%20%D0%B2%20%D0%B0%D0%B2%D1%82%D0%BE%D0%B1%D1%83%D1%81%D0%B5&amp;noreask=1&amp;img_url=mystatic.ru/m/xpeCRdZR7O.jpg&amp;pos=27&amp;rpt=simage&amp;lr=237&amp;nojs=1"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6.jpeg"/><Relationship Id="rId2" Type="http://schemas.openxmlformats.org/officeDocument/2006/relationships/hyperlink" Target="http://www.zarulem.ws/forum/uploads/post-742-1336939038.jpg" TargetMode="External"/><Relationship Id="rId1" Type="http://schemas.openxmlformats.org/officeDocument/2006/relationships/slideLayout" Target="../slideLayouts/slideLayout7.xml"/><Relationship Id="rId6" Type="http://schemas.openxmlformats.org/officeDocument/2006/relationships/hyperlink" Target="http://www.media-kuban.ru/images/thumbs/6/0/3/87306_original.jpg" TargetMode="External"/><Relationship Id="rId5" Type="http://schemas.openxmlformats.org/officeDocument/2006/relationships/image" Target="../media/image5.jpeg"/><Relationship Id="rId4" Type="http://schemas.openxmlformats.org/officeDocument/2006/relationships/hyperlink" Target="http://www.zarulem.ws/forum/uploads/post-742-1336939021.jpg"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hyperlink" Target="http://images.yandex.ru/yandsearch?text=%D0%BA%D0%B0%D1%80%D1%82%D0%B8%D0%BD%D0%BA%D0%B8%20%D0%BF%D0%BE%D0%B6%D0%B0%D1%80%20%D0%B2%20%D0%B0%D0%B2%D1%82%D0%BE%D0%B1%D1%83%D1%81%D0%B5&amp;noreask=1&amp;img_url=englishrussia.com/images/bus_on_fire/0.jpg&amp;pos=3&amp;rpt=simage&amp;lr=237&amp;nojs=1" TargetMode="External"/><Relationship Id="rId1" Type="http://schemas.openxmlformats.org/officeDocument/2006/relationships/slideLayout" Target="../slideLayouts/slideLayout7.xml"/><Relationship Id="rId5" Type="http://schemas.openxmlformats.org/officeDocument/2006/relationships/image" Target="../media/image44.jpeg"/><Relationship Id="rId4" Type="http://schemas.openxmlformats.org/officeDocument/2006/relationships/hyperlink" Target="http://pogkontrol.ru/blog/wp-content/uploads/2011/12/vladzt.ru_-e1324383479301.jpeg"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45.jpeg"/><Relationship Id="rId7" Type="http://schemas.openxmlformats.org/officeDocument/2006/relationships/image" Target="../media/image47.jpeg"/><Relationship Id="rId2" Type="http://schemas.openxmlformats.org/officeDocument/2006/relationships/hyperlink" Target="http://img.board.com.ua/a/1043622450/wm/1-rul-kapot-kreslo-kovshyi-karbon-spojler-tyuning.jpg" TargetMode="External"/><Relationship Id="rId1" Type="http://schemas.openxmlformats.org/officeDocument/2006/relationships/slideLayout" Target="../slideLayouts/slideLayout7.xml"/><Relationship Id="rId6" Type="http://schemas.openxmlformats.org/officeDocument/2006/relationships/hyperlink" Target="http://images.yandex.ru/yandsearch?img_url=detki.gomel.by/images/b1003.jpg&amp;iorient=&amp;icolor=&amp;p=2&amp;site=&amp;text=%D0%BA%D0%B0%D1%80%D1%82%D0%B8%D0%BD%D0%BA%D0%B8%20%D1%80%D0%B5%D0%BC%D0%BD%D0%B8%20%D0%B1%D0%B5%D0%B7%D0%BE%D0%BF%D0%B0%D1%81%D0%BD%D0%BE%D1%81%D1%82%D0%B8%20%D0%B8%20%D0%BA%D1%80%D0%B5%D1%81%D0%BB%D0%B0%20%D0%B1%D0%B5%D0%B7%D0%BE%D0%BF%D0%B0%D1%81%D0%BD%D0%BE%D1%81%D1%82%D0%B8&amp;wp=&amp;pos=70&amp;isize=&amp;type=&amp;recent=&amp;rpt=simage&amp;itype=&amp;nojs=1" TargetMode="External"/><Relationship Id="rId5" Type="http://schemas.openxmlformats.org/officeDocument/2006/relationships/image" Target="../media/image46.jpeg"/><Relationship Id="rId4" Type="http://schemas.openxmlformats.org/officeDocument/2006/relationships/hyperlink" Target="http://www.4baby.ru/products_pictures/adapter_pop.jpg" TargetMode="External"/></Relationships>
</file>

<file path=ppt/slides/_rels/slide32.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hyperlink" Target="http://images.yandex.ru/yandsearch?text=%D0%BA%D0%B0%D1%80%D1%82%D0%B8%D0%BD%D0%BA%D0%B8%20%D0%B4%D0%B5%D1%82%D0%B8%20%D0%BD%D0%B0%20%D0%B2%D0%B5%D0%BB%D0%BE%D1%81%D0%B8%D0%BF%D0%B5%D0%B4%D0%B5&amp;noreask=1&amp;img_url=www.clipart.net.ua/images/clip7253.jpg&amp;pos=19&amp;rpt=simage&amp;lr=237&amp;nojs=1" TargetMode="Externa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42.gibdd.ru/" TargetMode="Externa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www.amic.ru/images/gallery_05-2011/640.iQgZAwIBD8.jp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1.jpeg"/><Relationship Id="rId2" Type="http://schemas.openxmlformats.org/officeDocument/2006/relationships/hyperlink" Target="http://afisha.academ.org/storage/r/2011/02/19/8c2fc75d5e942de249cd248e8e4fc7a0.jpg?w=750&amp;h=500" TargetMode="External"/><Relationship Id="rId1" Type="http://schemas.openxmlformats.org/officeDocument/2006/relationships/slideLayout" Target="../slideLayouts/slideLayout7.xml"/><Relationship Id="rId6" Type="http://schemas.openxmlformats.org/officeDocument/2006/relationships/hyperlink" Target="http://www.edu.cap.ru/Home/4590/mult41.jpg" TargetMode="External"/><Relationship Id="rId5" Type="http://schemas.openxmlformats.org/officeDocument/2006/relationships/image" Target="../media/image10.jpeg"/><Relationship Id="rId4" Type="http://schemas.openxmlformats.org/officeDocument/2006/relationships/hyperlink" Target="http://74442s012.edusite.ru/images/c09-33.jpg"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wsdot.wa.gov/NR/rdonlyres/14F7BADF-03F9-461B-BB47-D76E8C0C376D/0/Sidewalk510.jpg" TargetMode="External"/><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hyperlink" Target="http://www.bankreceptov.ru/pic/skazki-0042.jpg" TargetMode="External"/><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000232" y="1714488"/>
            <a:ext cx="6457968" cy="1428760"/>
          </a:xfrm>
        </p:spPr>
        <p:txBody>
          <a:bodyPr>
            <a:noAutofit/>
          </a:bodyPr>
          <a:lstStyle/>
          <a:p>
            <a:pPr algn="ctr"/>
            <a:r>
              <a:rPr lang="ru-RU" sz="4000" dirty="0" smtClean="0">
                <a:solidFill>
                  <a:srgbClr val="FF0000"/>
                </a:solidFill>
              </a:rPr>
              <a:t>«ОПАСНЫЕ  СИТУАЦИИ  НА  ДОРОГАХ  И  ТРОТУАРАХ»</a:t>
            </a:r>
            <a:endParaRPr lang="ru-RU" sz="4000" dirty="0">
              <a:solidFill>
                <a:srgbClr val="FF0000"/>
              </a:solidFill>
            </a:endParaRPr>
          </a:p>
        </p:txBody>
      </p:sp>
      <p:sp>
        <p:nvSpPr>
          <p:cNvPr id="3" name="Подзаголовок 2"/>
          <p:cNvSpPr>
            <a:spLocks noGrp="1"/>
          </p:cNvSpPr>
          <p:nvPr>
            <p:ph type="subTitle" idx="1"/>
          </p:nvPr>
        </p:nvSpPr>
        <p:spPr>
          <a:xfrm>
            <a:off x="4572000" y="3571876"/>
            <a:ext cx="3886200" cy="1500198"/>
          </a:xfrm>
        </p:spPr>
        <p:txBody>
          <a:bodyPr>
            <a:normAutofit lnSpcReduction="10000"/>
          </a:bodyPr>
          <a:lstStyle/>
          <a:p>
            <a:r>
              <a:rPr lang="ru-RU" sz="2000" dirty="0" smtClean="0">
                <a:solidFill>
                  <a:srgbClr val="FF0000"/>
                </a:solidFill>
              </a:rPr>
              <a:t>Уроки ОБЖ в 5 классе</a:t>
            </a:r>
          </a:p>
          <a:p>
            <a:r>
              <a:rPr lang="ru-RU" sz="2000" u="sng" dirty="0" smtClean="0">
                <a:solidFill>
                  <a:srgbClr val="FF0000"/>
                </a:solidFill>
              </a:rPr>
              <a:t>Разработала: </a:t>
            </a:r>
          </a:p>
          <a:p>
            <a:r>
              <a:rPr lang="ru-RU" sz="2000" dirty="0" smtClean="0">
                <a:solidFill>
                  <a:srgbClr val="FF0000"/>
                </a:solidFill>
              </a:rPr>
              <a:t>Аксенова Наталья Петровна,</a:t>
            </a:r>
          </a:p>
          <a:p>
            <a:r>
              <a:rPr lang="ru-RU" sz="2000" dirty="0" smtClean="0">
                <a:solidFill>
                  <a:srgbClr val="FF0000"/>
                </a:solidFill>
              </a:rPr>
              <a:t>учитель физики, ОБЖ</a:t>
            </a:r>
            <a:endParaRPr lang="ru-RU" sz="2000" dirty="0">
              <a:solidFill>
                <a:srgbClr val="FF0000"/>
              </a:solidFill>
            </a:endParaRPr>
          </a:p>
        </p:txBody>
      </p:sp>
      <p:pic>
        <p:nvPicPr>
          <p:cNvPr id="14338" name="Picture 2" descr="http://cs5790.vkontakte.ru/u146906454/-14/x_3a2c5e89.jpg">
            <a:hlinkClick r:id="rId2"/>
          </p:cNvPr>
          <p:cNvPicPr>
            <a:picLocks noChangeAspect="1" noChangeArrowheads="1"/>
          </p:cNvPicPr>
          <p:nvPr/>
        </p:nvPicPr>
        <p:blipFill>
          <a:blip r:embed="rId3"/>
          <a:srcRect/>
          <a:stretch>
            <a:fillRect/>
          </a:stretch>
        </p:blipFill>
        <p:spPr bwMode="auto">
          <a:xfrm>
            <a:off x="357158" y="2857496"/>
            <a:ext cx="3286148" cy="38100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2214546" y="357166"/>
            <a:ext cx="5040995" cy="400110"/>
          </a:xfrm>
          <a:prstGeom prst="rect">
            <a:avLst/>
          </a:prstGeom>
          <a:noFill/>
        </p:spPr>
        <p:txBody>
          <a:bodyPr wrap="none" rtlCol="0">
            <a:spAutoFit/>
          </a:bodyPr>
          <a:lstStyle/>
          <a:p>
            <a:r>
              <a:rPr lang="ru-RU" sz="2000" b="1" dirty="0" smtClean="0">
                <a:solidFill>
                  <a:srgbClr val="FF0000"/>
                </a:solidFill>
              </a:rPr>
              <a:t>МБОУ «ООШ № 100 им. С.Е.Цветкова»</a:t>
            </a:r>
            <a:endParaRPr lang="ru-RU" sz="2000" b="1" dirty="0">
              <a:solidFill>
                <a:srgbClr val="FF0000"/>
              </a:solidFill>
            </a:endParaRPr>
          </a:p>
        </p:txBody>
      </p:sp>
      <p:sp>
        <p:nvSpPr>
          <p:cNvPr id="6" name="TextBox 5"/>
          <p:cNvSpPr txBox="1"/>
          <p:nvPr/>
        </p:nvSpPr>
        <p:spPr>
          <a:xfrm>
            <a:off x="4286248" y="6143644"/>
            <a:ext cx="2698880" cy="369332"/>
          </a:xfrm>
          <a:prstGeom prst="rect">
            <a:avLst/>
          </a:prstGeom>
          <a:noFill/>
        </p:spPr>
        <p:txBody>
          <a:bodyPr wrap="none" rtlCol="0">
            <a:spAutoFit/>
          </a:bodyPr>
          <a:lstStyle/>
          <a:p>
            <a:r>
              <a:rPr lang="ru-RU" b="1" dirty="0" smtClean="0">
                <a:solidFill>
                  <a:srgbClr val="FF0000"/>
                </a:solidFill>
              </a:rPr>
              <a:t>г. Новокузнецк, 2013 </a:t>
            </a:r>
            <a:r>
              <a:rPr lang="ru-RU" b="1" dirty="0" smtClean="0">
                <a:solidFill>
                  <a:srgbClr val="FF0000"/>
                </a:solidFill>
              </a:rPr>
              <a:t>г.</a:t>
            </a:r>
            <a:endParaRPr lang="ru-RU" b="1" dirty="0">
              <a:solidFill>
                <a:srgbClr val="FF0000"/>
              </a:solidFill>
            </a:endParaRPr>
          </a:p>
        </p:txBody>
      </p:sp>
    </p:spTree>
  </p:cSld>
  <p:clrMapOvr>
    <a:masterClrMapping/>
  </p:clrMapOvr>
  <p:transition>
    <p:whee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28860" y="571480"/>
            <a:ext cx="4572032" cy="1938992"/>
          </a:xfrm>
          <a:prstGeom prst="rect">
            <a:avLst/>
          </a:prstGeom>
        </p:spPr>
        <p:txBody>
          <a:bodyPr wrap="square">
            <a:spAutoFit/>
          </a:bodyPr>
          <a:lstStyle/>
          <a:p>
            <a:r>
              <a:rPr lang="ru-RU" sz="2400" b="1" dirty="0" smtClean="0">
                <a:latin typeface="Times New Roman" pitchFamily="18" charset="0"/>
                <a:cs typeface="Times New Roman" pitchFamily="18" charset="0"/>
              </a:rPr>
              <a:t>В этом месте пешеход</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Терпеливо транспорт ждет.</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Он пешком устал шагать,</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Хочет пассажиром стать.</a:t>
            </a:r>
            <a:br>
              <a:rPr lang="ru-RU" sz="2400" b="1" dirty="0" smtClean="0">
                <a:latin typeface="Times New Roman" pitchFamily="18" charset="0"/>
                <a:cs typeface="Times New Roman" pitchFamily="18" charset="0"/>
              </a:rPr>
            </a:br>
            <a:endParaRPr lang="ru-RU" sz="2400" b="1" dirty="0">
              <a:latin typeface="Times New Roman" pitchFamily="18" charset="0"/>
              <a:cs typeface="Times New Roman" pitchFamily="18" charset="0"/>
            </a:endParaRPr>
          </a:p>
        </p:txBody>
      </p:sp>
      <p:pic>
        <p:nvPicPr>
          <p:cNvPr id="24578" name="Picture 2" descr="http://little.com.ua/images/stories/useful/1_34.gif"/>
          <p:cNvPicPr>
            <a:picLocks noChangeAspect="1" noChangeArrowheads="1"/>
          </p:cNvPicPr>
          <p:nvPr/>
        </p:nvPicPr>
        <p:blipFill>
          <a:blip r:embed="rId2"/>
          <a:srcRect/>
          <a:stretch>
            <a:fillRect/>
          </a:stretch>
        </p:blipFill>
        <p:spPr bwMode="auto">
          <a:xfrm>
            <a:off x="428596" y="0"/>
            <a:ext cx="1428750" cy="2381250"/>
          </a:xfrm>
          <a:prstGeom prst="rect">
            <a:avLst/>
          </a:prstGeom>
          <a:noFill/>
        </p:spPr>
      </p:pic>
      <p:pic>
        <p:nvPicPr>
          <p:cNvPr id="24580" name="Picture 4" descr="http://little.com.ua/images/stories/useful/1_37.gif"/>
          <p:cNvPicPr>
            <a:picLocks noChangeAspect="1" noChangeArrowheads="1"/>
          </p:cNvPicPr>
          <p:nvPr/>
        </p:nvPicPr>
        <p:blipFill>
          <a:blip r:embed="rId3"/>
          <a:srcRect/>
          <a:stretch>
            <a:fillRect/>
          </a:stretch>
        </p:blipFill>
        <p:spPr bwMode="auto">
          <a:xfrm>
            <a:off x="7143768" y="214290"/>
            <a:ext cx="1428750" cy="2028826"/>
          </a:xfrm>
          <a:prstGeom prst="rect">
            <a:avLst/>
          </a:prstGeom>
          <a:noFill/>
        </p:spPr>
      </p:pic>
      <p:sp>
        <p:nvSpPr>
          <p:cNvPr id="5" name="TextBox 4"/>
          <p:cNvSpPr txBox="1"/>
          <p:nvPr/>
        </p:nvSpPr>
        <p:spPr>
          <a:xfrm>
            <a:off x="2857488" y="2214554"/>
            <a:ext cx="4071966" cy="369332"/>
          </a:xfrm>
          <a:prstGeom prst="rect">
            <a:avLst/>
          </a:prstGeom>
          <a:noFill/>
        </p:spPr>
        <p:txBody>
          <a:bodyPr wrap="square" rtlCol="0">
            <a:spAutoFit/>
          </a:bodyPr>
          <a:lstStyle/>
          <a:p>
            <a:pPr algn="ctr"/>
            <a:r>
              <a:rPr lang="ru-RU" dirty="0" smtClean="0">
                <a:latin typeface="Times New Roman" pitchFamily="18" charset="0"/>
                <a:cs typeface="Times New Roman" pitchFamily="18" charset="0"/>
              </a:rPr>
              <a:t>«Место остановки автотранспорта»</a:t>
            </a:r>
            <a:endParaRPr lang="ru-RU" dirty="0">
              <a:latin typeface="Times New Roman" pitchFamily="18" charset="0"/>
              <a:cs typeface="Times New Roman" pitchFamily="18" charset="0"/>
            </a:endParaRPr>
          </a:p>
        </p:txBody>
      </p:sp>
      <p:sp>
        <p:nvSpPr>
          <p:cNvPr id="6" name="Прямоугольник 5"/>
          <p:cNvSpPr/>
          <p:nvPr/>
        </p:nvSpPr>
        <p:spPr>
          <a:xfrm>
            <a:off x="714348" y="3929066"/>
            <a:ext cx="4143404" cy="1938992"/>
          </a:xfrm>
          <a:prstGeom prst="rect">
            <a:avLst/>
          </a:prstGeom>
        </p:spPr>
        <p:txBody>
          <a:bodyPr wrap="square">
            <a:spAutoFit/>
          </a:bodyPr>
          <a:lstStyle/>
          <a:p>
            <a:r>
              <a:rPr lang="ru-RU" sz="2400" b="1" dirty="0" smtClean="0">
                <a:latin typeface="Times New Roman" pitchFamily="18" charset="0"/>
                <a:cs typeface="Times New Roman" pitchFamily="18" charset="0"/>
              </a:rPr>
              <a:t>Не один здесь знак, а много:</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Здесь железная дорога!</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Рельсы, шпалы и пути –</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С электричкой не шути. </a:t>
            </a:r>
            <a:br>
              <a:rPr lang="ru-RU" sz="2400" b="1" dirty="0" smtClean="0">
                <a:latin typeface="Times New Roman" pitchFamily="18" charset="0"/>
                <a:cs typeface="Times New Roman" pitchFamily="18" charset="0"/>
              </a:rPr>
            </a:br>
            <a:endParaRPr lang="ru-RU" sz="2400" b="1" dirty="0">
              <a:latin typeface="Times New Roman" pitchFamily="18" charset="0"/>
              <a:cs typeface="Times New Roman" pitchFamily="18" charset="0"/>
            </a:endParaRPr>
          </a:p>
        </p:txBody>
      </p:sp>
      <p:pic>
        <p:nvPicPr>
          <p:cNvPr id="24582" name="Picture 6" descr="http://little.com.ua/images/stories/useful/1_30.gif"/>
          <p:cNvPicPr>
            <a:picLocks noChangeAspect="1" noChangeArrowheads="1"/>
          </p:cNvPicPr>
          <p:nvPr/>
        </p:nvPicPr>
        <p:blipFill>
          <a:blip r:embed="rId4"/>
          <a:srcRect/>
          <a:stretch>
            <a:fillRect/>
          </a:stretch>
        </p:blipFill>
        <p:spPr bwMode="auto">
          <a:xfrm>
            <a:off x="5786446" y="3929066"/>
            <a:ext cx="1714512" cy="2000254"/>
          </a:xfrm>
          <a:prstGeom prst="rect">
            <a:avLst/>
          </a:prstGeom>
          <a:noFill/>
        </p:spPr>
      </p:pic>
      <p:sp>
        <p:nvSpPr>
          <p:cNvPr id="8" name="TextBox 7"/>
          <p:cNvSpPr txBox="1"/>
          <p:nvPr/>
        </p:nvSpPr>
        <p:spPr>
          <a:xfrm>
            <a:off x="2285984" y="5643578"/>
            <a:ext cx="3500462" cy="369332"/>
          </a:xfrm>
          <a:prstGeom prst="rect">
            <a:avLst/>
          </a:prstGeom>
          <a:noFill/>
        </p:spPr>
        <p:txBody>
          <a:bodyPr wrap="square" rtlCol="0">
            <a:spAutoFit/>
          </a:bodyPr>
          <a:lstStyle/>
          <a:p>
            <a:r>
              <a:rPr lang="ru-RU" dirty="0" smtClean="0">
                <a:latin typeface="Times New Roman" pitchFamily="18" charset="0"/>
                <a:cs typeface="Times New Roman" pitchFamily="18" charset="0"/>
              </a:rPr>
              <a:t>«Железнодорожный переезд»</a:t>
            </a:r>
            <a:endParaRPr lang="ru-RU" dirty="0">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4578"/>
                                        </p:tgtEl>
                                        <p:attrNameLst>
                                          <p:attrName>style.visibility</p:attrName>
                                        </p:attrNameLst>
                                      </p:cBhvr>
                                      <p:to>
                                        <p:strVal val="visible"/>
                                      </p:to>
                                    </p:set>
                                    <p:anim calcmode="lin" valueType="num">
                                      <p:cBhvr additive="base">
                                        <p:cTn id="13" dur="500" fill="hold"/>
                                        <p:tgtEl>
                                          <p:spTgt spid="24578"/>
                                        </p:tgtEl>
                                        <p:attrNameLst>
                                          <p:attrName>ppt_x</p:attrName>
                                        </p:attrNameLst>
                                      </p:cBhvr>
                                      <p:tavLst>
                                        <p:tav tm="0">
                                          <p:val>
                                            <p:strVal val="0-#ppt_w/2"/>
                                          </p:val>
                                        </p:tav>
                                        <p:tav tm="100000">
                                          <p:val>
                                            <p:strVal val="#ppt_x"/>
                                          </p:val>
                                        </p:tav>
                                      </p:tavLst>
                                    </p:anim>
                                    <p:anim calcmode="lin" valueType="num">
                                      <p:cBhvr additive="base">
                                        <p:cTn id="14" dur="500" fill="hold"/>
                                        <p:tgtEl>
                                          <p:spTgt spid="2457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4580"/>
                                        </p:tgtEl>
                                        <p:attrNameLst>
                                          <p:attrName>style.visibility</p:attrName>
                                        </p:attrNameLst>
                                      </p:cBhvr>
                                      <p:to>
                                        <p:strVal val="visible"/>
                                      </p:to>
                                    </p:set>
                                    <p:anim calcmode="lin" valueType="num">
                                      <p:cBhvr additive="base">
                                        <p:cTn id="19" dur="500" fill="hold"/>
                                        <p:tgtEl>
                                          <p:spTgt spid="24580"/>
                                        </p:tgtEl>
                                        <p:attrNameLst>
                                          <p:attrName>ppt_x</p:attrName>
                                        </p:attrNameLst>
                                      </p:cBhvr>
                                      <p:tavLst>
                                        <p:tav tm="0">
                                          <p:val>
                                            <p:strVal val="1+#ppt_w/2"/>
                                          </p:val>
                                        </p:tav>
                                        <p:tav tm="100000">
                                          <p:val>
                                            <p:strVal val="#ppt_x"/>
                                          </p:val>
                                        </p:tav>
                                      </p:tavLst>
                                    </p:anim>
                                    <p:anim calcmode="lin" valueType="num">
                                      <p:cBhvr additive="base">
                                        <p:cTn id="20" dur="500" fill="hold"/>
                                        <p:tgtEl>
                                          <p:spTgt spid="2458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24582"/>
                                        </p:tgtEl>
                                        <p:attrNameLst>
                                          <p:attrName>style.visibility</p:attrName>
                                        </p:attrNameLst>
                                      </p:cBhvr>
                                      <p:to>
                                        <p:strVal val="visible"/>
                                      </p:to>
                                    </p:set>
                                    <p:anim calcmode="lin" valueType="num">
                                      <p:cBhvr additive="base">
                                        <p:cTn id="37" dur="500" fill="hold"/>
                                        <p:tgtEl>
                                          <p:spTgt spid="24582"/>
                                        </p:tgtEl>
                                        <p:attrNameLst>
                                          <p:attrName>ppt_x</p:attrName>
                                        </p:attrNameLst>
                                      </p:cBhvr>
                                      <p:tavLst>
                                        <p:tav tm="0">
                                          <p:val>
                                            <p:strVal val="1+#ppt_w/2"/>
                                          </p:val>
                                        </p:tav>
                                        <p:tav tm="100000">
                                          <p:val>
                                            <p:strVal val="#ppt_x"/>
                                          </p:val>
                                        </p:tav>
                                      </p:tavLst>
                                    </p:anim>
                                    <p:anim calcmode="lin" valueType="num">
                                      <p:cBhvr additive="base">
                                        <p:cTn id="38" dur="500" fill="hold"/>
                                        <p:tgtEl>
                                          <p:spTgt spid="24582"/>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
                                            <p:txEl>
                                              <p:pRg st="0" end="0"/>
                                            </p:txEl>
                                          </p:spTgt>
                                        </p:tgtEl>
                                        <p:attrNameLst>
                                          <p:attrName>style.visibility</p:attrName>
                                        </p:attrNameLst>
                                      </p:cBhvr>
                                      <p:to>
                                        <p:strVal val="visible"/>
                                      </p:to>
                                    </p:set>
                                    <p:anim calcmode="lin" valueType="num">
                                      <p:cBhvr additive="base">
                                        <p:cTn id="4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build="p"/>
      <p:bldP spid="6" grpId="0" build="allAtOnce"/>
      <p:bldP spid="8"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642918"/>
            <a:ext cx="4000528" cy="1938992"/>
          </a:xfrm>
          <a:prstGeom prst="rect">
            <a:avLst/>
          </a:prstGeom>
        </p:spPr>
        <p:txBody>
          <a:bodyPr wrap="square">
            <a:spAutoFit/>
          </a:bodyPr>
          <a:lstStyle/>
          <a:p>
            <a:r>
              <a:rPr lang="ru-RU" sz="2400" b="1" dirty="0" smtClean="0">
                <a:latin typeface="Times New Roman" pitchFamily="18" charset="0"/>
                <a:cs typeface="Times New Roman" pitchFamily="18" charset="0"/>
              </a:rPr>
              <a:t>Знает каждый пешеход</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Про подземный этот ход.</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Город он не украшает,</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Но машинам не мешает!</a:t>
            </a:r>
            <a:br>
              <a:rPr lang="ru-RU" sz="2400" b="1" dirty="0" smtClean="0">
                <a:latin typeface="Times New Roman" pitchFamily="18" charset="0"/>
                <a:cs typeface="Times New Roman" pitchFamily="18" charset="0"/>
              </a:rPr>
            </a:br>
            <a:endParaRPr lang="ru-RU" sz="2400" b="1" dirty="0">
              <a:latin typeface="Times New Roman" pitchFamily="18" charset="0"/>
              <a:cs typeface="Times New Roman" pitchFamily="18" charset="0"/>
            </a:endParaRPr>
          </a:p>
        </p:txBody>
      </p:sp>
      <p:pic>
        <p:nvPicPr>
          <p:cNvPr id="25602" name="Picture 2" descr="http://little.com.ua/images/stories/useful/1_38.gif"/>
          <p:cNvPicPr>
            <a:picLocks noChangeAspect="1" noChangeArrowheads="1"/>
          </p:cNvPicPr>
          <p:nvPr/>
        </p:nvPicPr>
        <p:blipFill>
          <a:blip r:embed="rId2"/>
          <a:srcRect/>
          <a:stretch>
            <a:fillRect/>
          </a:stretch>
        </p:blipFill>
        <p:spPr bwMode="auto">
          <a:xfrm>
            <a:off x="5429256" y="571480"/>
            <a:ext cx="1785950" cy="1928826"/>
          </a:xfrm>
          <a:prstGeom prst="rect">
            <a:avLst/>
          </a:prstGeom>
          <a:noFill/>
        </p:spPr>
      </p:pic>
      <p:sp>
        <p:nvSpPr>
          <p:cNvPr id="4" name="Прямоугольник 3"/>
          <p:cNvSpPr/>
          <p:nvPr/>
        </p:nvSpPr>
        <p:spPr>
          <a:xfrm>
            <a:off x="3786182" y="4357694"/>
            <a:ext cx="4429156" cy="1938992"/>
          </a:xfrm>
          <a:prstGeom prst="rect">
            <a:avLst/>
          </a:prstGeom>
        </p:spPr>
        <p:txBody>
          <a:bodyPr wrap="square">
            <a:spAutoFit/>
          </a:bodyPr>
          <a:lstStyle/>
          <a:p>
            <a:r>
              <a:rPr lang="ru-RU" sz="2400" b="1" dirty="0" smtClean="0">
                <a:latin typeface="Times New Roman" pitchFamily="18" charset="0"/>
                <a:cs typeface="Times New Roman" pitchFamily="18" charset="0"/>
              </a:rPr>
              <a:t>Здесь наземный переход,</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Ходит целый день народ.</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Ты, водитель, не грусти,</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Пешехода пропусти!</a:t>
            </a:r>
            <a:br>
              <a:rPr lang="ru-RU" sz="2400" b="1" dirty="0" smtClean="0">
                <a:latin typeface="Times New Roman" pitchFamily="18" charset="0"/>
                <a:cs typeface="Times New Roman" pitchFamily="18" charset="0"/>
              </a:rPr>
            </a:br>
            <a:endParaRPr lang="ru-RU" sz="2400" b="1" dirty="0">
              <a:latin typeface="Times New Roman" pitchFamily="18" charset="0"/>
              <a:cs typeface="Times New Roman" pitchFamily="18" charset="0"/>
            </a:endParaRPr>
          </a:p>
        </p:txBody>
      </p:sp>
      <p:pic>
        <p:nvPicPr>
          <p:cNvPr id="25606" name="Picture 6" descr="http://upload.wikimedia.org/wikipedia/commons/thumb/b/be/5_19_1_%28Road_sign%29.svg/120px-5_19_1_%28Road_sign%29.svg.png"/>
          <p:cNvPicPr>
            <a:picLocks noChangeAspect="1" noChangeArrowheads="1"/>
          </p:cNvPicPr>
          <p:nvPr/>
        </p:nvPicPr>
        <p:blipFill>
          <a:blip r:embed="rId3"/>
          <a:srcRect/>
          <a:stretch>
            <a:fillRect/>
          </a:stretch>
        </p:blipFill>
        <p:spPr bwMode="auto">
          <a:xfrm>
            <a:off x="928662" y="3714752"/>
            <a:ext cx="1928826" cy="2071702"/>
          </a:xfrm>
          <a:prstGeom prst="rect">
            <a:avLst/>
          </a:prstGeom>
          <a:noFill/>
        </p:spPr>
      </p:pic>
      <p:sp>
        <p:nvSpPr>
          <p:cNvPr id="7" name="TextBox 6"/>
          <p:cNvSpPr txBox="1"/>
          <p:nvPr/>
        </p:nvSpPr>
        <p:spPr>
          <a:xfrm>
            <a:off x="2143108" y="2285992"/>
            <a:ext cx="2363276" cy="369332"/>
          </a:xfrm>
          <a:prstGeom prst="rect">
            <a:avLst/>
          </a:prstGeom>
          <a:noFill/>
        </p:spPr>
        <p:txBody>
          <a:bodyPr wrap="square" rtlCol="0">
            <a:spAutoFit/>
          </a:bodyPr>
          <a:lstStyle/>
          <a:p>
            <a:r>
              <a:rPr lang="ru-RU" dirty="0" smtClean="0">
                <a:latin typeface="Times New Roman" pitchFamily="18" charset="0"/>
                <a:cs typeface="Times New Roman" pitchFamily="18" charset="0"/>
              </a:rPr>
              <a:t>«Подземный переход»</a:t>
            </a:r>
            <a:endParaRPr lang="ru-RU" dirty="0">
              <a:latin typeface="Times New Roman" pitchFamily="18" charset="0"/>
              <a:cs typeface="Times New Roman" pitchFamily="18" charset="0"/>
            </a:endParaRPr>
          </a:p>
        </p:txBody>
      </p:sp>
      <p:sp>
        <p:nvSpPr>
          <p:cNvPr id="8" name="TextBox 7"/>
          <p:cNvSpPr txBox="1"/>
          <p:nvPr/>
        </p:nvSpPr>
        <p:spPr>
          <a:xfrm>
            <a:off x="1071538" y="6143644"/>
            <a:ext cx="5221997" cy="369332"/>
          </a:xfrm>
          <a:prstGeom prst="rect">
            <a:avLst/>
          </a:prstGeom>
          <a:noFill/>
        </p:spPr>
        <p:txBody>
          <a:bodyPr wrap="square" rtlCol="0">
            <a:spAutoFit/>
          </a:bodyPr>
          <a:lstStyle/>
          <a:p>
            <a:r>
              <a:rPr lang="ru-RU" dirty="0" smtClean="0">
                <a:latin typeface="Times New Roman" pitchFamily="18" charset="0"/>
                <a:cs typeface="Times New Roman" pitchFamily="18" charset="0"/>
              </a:rPr>
              <a:t>«Пешеходный переход»</a:t>
            </a:r>
            <a:endParaRPr lang="ru-RU" dirty="0">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5602"/>
                                        </p:tgtEl>
                                        <p:attrNameLst>
                                          <p:attrName>style.visibility</p:attrName>
                                        </p:attrNameLst>
                                      </p:cBhvr>
                                      <p:to>
                                        <p:strVal val="visible"/>
                                      </p:to>
                                    </p:set>
                                    <p:anim calcmode="lin" valueType="num">
                                      <p:cBhvr additive="base">
                                        <p:cTn id="13" dur="500" fill="hold"/>
                                        <p:tgtEl>
                                          <p:spTgt spid="25602"/>
                                        </p:tgtEl>
                                        <p:attrNameLst>
                                          <p:attrName>ppt_x</p:attrName>
                                        </p:attrNameLst>
                                      </p:cBhvr>
                                      <p:tavLst>
                                        <p:tav tm="0">
                                          <p:val>
                                            <p:strVal val="1+#ppt_w/2"/>
                                          </p:val>
                                        </p:tav>
                                        <p:tav tm="100000">
                                          <p:val>
                                            <p:strVal val="#ppt_x"/>
                                          </p:val>
                                        </p:tav>
                                      </p:tavLst>
                                    </p:anim>
                                    <p:anim calcmode="lin" valueType="num">
                                      <p:cBhvr additive="base">
                                        <p:cTn id="14" dur="500" fill="hold"/>
                                        <p:tgtEl>
                                          <p:spTgt spid="2560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 calcmode="lin" valueType="num">
                                      <p:cBhvr additive="base">
                                        <p:cTn id="25"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25606"/>
                                        </p:tgtEl>
                                        <p:attrNameLst>
                                          <p:attrName>style.visibility</p:attrName>
                                        </p:attrNameLst>
                                      </p:cBhvr>
                                      <p:to>
                                        <p:strVal val="visible"/>
                                      </p:to>
                                    </p:set>
                                    <p:anim calcmode="lin" valueType="num">
                                      <p:cBhvr additive="base">
                                        <p:cTn id="31" dur="500" fill="hold"/>
                                        <p:tgtEl>
                                          <p:spTgt spid="25606"/>
                                        </p:tgtEl>
                                        <p:attrNameLst>
                                          <p:attrName>ppt_x</p:attrName>
                                        </p:attrNameLst>
                                      </p:cBhvr>
                                      <p:tavLst>
                                        <p:tav tm="0">
                                          <p:val>
                                            <p:strVal val="0-#ppt_w/2"/>
                                          </p:val>
                                        </p:tav>
                                        <p:tav tm="100000">
                                          <p:val>
                                            <p:strVal val="#ppt_x"/>
                                          </p:val>
                                        </p:tav>
                                      </p:tavLst>
                                    </p:anim>
                                    <p:anim calcmode="lin" valueType="num">
                                      <p:cBhvr additive="base">
                                        <p:cTn id="32" dur="500" fill="hold"/>
                                        <p:tgtEl>
                                          <p:spTgt spid="2560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 calcmode="lin" valueType="num">
                                      <p:cBhvr additive="base">
                                        <p:cTn id="3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4" grpId="0" build="p"/>
      <p:bldP spid="7" grpId="0" build="p"/>
      <p:bldP spid="8"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00166" y="500042"/>
            <a:ext cx="6715172" cy="584775"/>
          </a:xfrm>
          <a:prstGeom prst="rect">
            <a:avLst/>
          </a:prstGeom>
          <a:noFill/>
        </p:spPr>
        <p:txBody>
          <a:bodyPr wrap="square" rtlCol="0">
            <a:spAutoFit/>
          </a:bodyPr>
          <a:lstStyle/>
          <a:p>
            <a:pPr algn="ctr"/>
            <a:r>
              <a:rPr lang="ru-RU" sz="3200" b="1" u="sng" dirty="0" smtClean="0">
                <a:latin typeface="Times New Roman" pitchFamily="18" charset="0"/>
                <a:cs typeface="Times New Roman" pitchFamily="18" charset="0"/>
              </a:rPr>
              <a:t>НЕМНОГО  СТАТИСТИКИ:</a:t>
            </a:r>
            <a:endParaRPr lang="ru-RU" sz="3200" b="1" u="sng" dirty="0">
              <a:latin typeface="Times New Roman" pitchFamily="18" charset="0"/>
              <a:cs typeface="Times New Roman" pitchFamily="18" charset="0"/>
            </a:endParaRPr>
          </a:p>
        </p:txBody>
      </p:sp>
      <p:sp>
        <p:nvSpPr>
          <p:cNvPr id="3" name="TextBox 2"/>
          <p:cNvSpPr txBox="1"/>
          <p:nvPr/>
        </p:nvSpPr>
        <p:spPr>
          <a:xfrm flipH="1">
            <a:off x="285720" y="1285860"/>
            <a:ext cx="8358246" cy="2554545"/>
          </a:xfrm>
          <a:prstGeom prst="rect">
            <a:avLst/>
          </a:prstGeom>
          <a:noFill/>
        </p:spPr>
        <p:txBody>
          <a:bodyPr wrap="square" rtlCol="0">
            <a:spAutoFit/>
          </a:bodyPr>
          <a:lstStyle/>
          <a:p>
            <a:pPr>
              <a:buFont typeface="Wingdings" pitchFamily="2" charset="2"/>
              <a:buChar char="Ø"/>
            </a:pPr>
            <a:r>
              <a:rPr lang="ru-RU" sz="2400" dirty="0" smtClean="0">
                <a:latin typeface="Times New Roman" pitchFamily="18" charset="0"/>
                <a:cs typeface="Times New Roman" pitchFamily="18" charset="0"/>
              </a:rPr>
              <a:t> </a:t>
            </a:r>
            <a:r>
              <a:rPr lang="ru-RU" sz="3200" dirty="0" smtClean="0">
                <a:latin typeface="Times New Roman" pitchFamily="18" charset="0"/>
                <a:cs typeface="Times New Roman" pitchFamily="18" charset="0"/>
              </a:rPr>
              <a:t>Виновниками дорожных происшествий с велосипедистами в 70 случаях из 100 оказываются сами велосипедисты!</a:t>
            </a:r>
          </a:p>
          <a:p>
            <a:pPr>
              <a:buFont typeface="Wingdings" pitchFamily="2" charset="2"/>
              <a:buChar char="Ø"/>
            </a:pPr>
            <a:r>
              <a:rPr lang="ru-RU" sz="3200" dirty="0" smtClean="0">
                <a:latin typeface="Times New Roman" pitchFamily="18" charset="0"/>
                <a:cs typeface="Times New Roman" pitchFamily="18" charset="0"/>
              </a:rPr>
              <a:t>До 70% уличных травм дети получают по дороге из школы домой! </a:t>
            </a:r>
            <a:endParaRPr lang="ru-RU" sz="3200" dirty="0">
              <a:latin typeface="Times New Roman" pitchFamily="18" charset="0"/>
              <a:cs typeface="Times New Roman" pitchFamily="18" charset="0"/>
            </a:endParaRPr>
          </a:p>
        </p:txBody>
      </p:sp>
      <p:pic>
        <p:nvPicPr>
          <p:cNvPr id="26626" name="Picture 2" descr="Правила маленького пешехода"/>
          <p:cNvPicPr>
            <a:picLocks noChangeAspect="1" noChangeArrowheads="1"/>
          </p:cNvPicPr>
          <p:nvPr/>
        </p:nvPicPr>
        <p:blipFill>
          <a:blip r:embed="rId2"/>
          <a:srcRect/>
          <a:stretch>
            <a:fillRect/>
          </a:stretch>
        </p:blipFill>
        <p:spPr bwMode="auto">
          <a:xfrm>
            <a:off x="5643570" y="4572008"/>
            <a:ext cx="3071834" cy="2019301"/>
          </a:xfrm>
          <a:prstGeom prst="rect">
            <a:avLst/>
          </a:prstGeom>
          <a:noFill/>
        </p:spPr>
      </p:pic>
      <p:pic>
        <p:nvPicPr>
          <p:cNvPr id="26630" name="Picture 6" descr="http://im0-tub-ru.yandex.net/i?id=136611236-18-72&amp;n=21">
            <a:hlinkClick r:id="rId3"/>
          </p:cNvPr>
          <p:cNvPicPr>
            <a:picLocks noChangeAspect="1" noChangeArrowheads="1"/>
          </p:cNvPicPr>
          <p:nvPr/>
        </p:nvPicPr>
        <p:blipFill>
          <a:blip r:embed="rId4"/>
          <a:srcRect/>
          <a:stretch>
            <a:fillRect/>
          </a:stretch>
        </p:blipFill>
        <p:spPr bwMode="auto">
          <a:xfrm>
            <a:off x="571472" y="4143380"/>
            <a:ext cx="3429024" cy="2214578"/>
          </a:xfrm>
          <a:prstGeom prst="rect">
            <a:avLst/>
          </a:prstGeom>
          <a:noFill/>
        </p:spPr>
      </p:pic>
    </p:spTree>
  </p:cSld>
  <p:clrMapOvr>
    <a:masterClrMapping/>
  </p:clrMapOvr>
  <p:transition>
    <p:whee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5720" y="928670"/>
            <a:ext cx="8501122" cy="5262979"/>
          </a:xfrm>
          <a:prstGeom prst="rect">
            <a:avLst/>
          </a:prstGeom>
        </p:spPr>
        <p:txBody>
          <a:bodyPr wrap="square">
            <a:spAutoFit/>
          </a:bodyPr>
          <a:lstStyle/>
          <a:p>
            <a:pPr>
              <a:buFont typeface="Wingdings" pitchFamily="2" charset="2"/>
              <a:buChar char="Ø"/>
            </a:pPr>
            <a:r>
              <a:rPr lang="ru-RU" sz="2400" dirty="0" smtClean="0">
                <a:latin typeface="Times New Roman" pitchFamily="18" charset="0"/>
                <a:cs typeface="Times New Roman" pitchFamily="18" charset="0"/>
              </a:rPr>
              <a:t>Пешеходы должны двигаться по тротуарам или пешеходным дорожкам, а при их отсутствии — по обочинам.</a:t>
            </a:r>
          </a:p>
          <a:p>
            <a:pPr>
              <a:buFont typeface="Wingdings" pitchFamily="2" charset="2"/>
              <a:buChar char="Ø"/>
            </a:pPr>
            <a:r>
              <a:rPr lang="ru-RU" sz="2400" dirty="0" smtClean="0">
                <a:latin typeface="Times New Roman" pitchFamily="18" charset="0"/>
                <a:cs typeface="Times New Roman" pitchFamily="18" charset="0"/>
              </a:rPr>
              <a:t>При отсутствии тротуаров, пешеходных дорожек или обочин, а также в случае невозможности двигаться по ним пешеходы могут двигаться по велосипедной дорожке или идти в один ряд по краю проезжей части (на дорогах с разделительной полосой — по внешнему краю проезжей части).</a:t>
            </a:r>
          </a:p>
          <a:p>
            <a:pPr>
              <a:buFont typeface="Wingdings" pitchFamily="2" charset="2"/>
              <a:buChar char="Ø"/>
            </a:pPr>
            <a:r>
              <a:rPr lang="ru-RU" sz="2400" dirty="0" smtClean="0">
                <a:latin typeface="Times New Roman" pitchFamily="18" charset="0"/>
                <a:cs typeface="Times New Roman" pitchFamily="18" charset="0"/>
              </a:rPr>
              <a:t>При движении по краю проезжей части пешеходы должны идти навстречу движению транспортных средств.</a:t>
            </a:r>
          </a:p>
          <a:p>
            <a:pPr>
              <a:buFont typeface="Wingdings" pitchFamily="2" charset="2"/>
              <a:buChar char="Ø"/>
            </a:pPr>
            <a:r>
              <a:rPr lang="ru-RU" sz="2400" dirty="0" smtClean="0">
                <a:latin typeface="Times New Roman" pitchFamily="18" charset="0"/>
                <a:cs typeface="Times New Roman" pitchFamily="18" charset="0"/>
              </a:rPr>
              <a:t>При движении по обочинам или краю проезжей части в темное время суток или в условиях недостаточной видимости пешеходам рекомендуется иметь при себе предметы со </a:t>
            </a:r>
            <a:r>
              <a:rPr lang="ru-RU" sz="2400" dirty="0" err="1" smtClean="0">
                <a:latin typeface="Times New Roman" pitchFamily="18" charset="0"/>
                <a:cs typeface="Times New Roman" pitchFamily="18" charset="0"/>
              </a:rPr>
              <a:t>световозвращающими</a:t>
            </a:r>
            <a:r>
              <a:rPr lang="ru-RU" sz="2400" dirty="0" smtClean="0">
                <a:latin typeface="Times New Roman" pitchFamily="18" charset="0"/>
                <a:cs typeface="Times New Roman" pitchFamily="18" charset="0"/>
              </a:rPr>
              <a:t> элементами и обеспечивать видимость этих предметов водителями транспортных средств</a:t>
            </a:r>
          </a:p>
        </p:txBody>
      </p:sp>
      <p:sp>
        <p:nvSpPr>
          <p:cNvPr id="5" name="TextBox 4"/>
          <p:cNvSpPr txBox="1"/>
          <p:nvPr/>
        </p:nvSpPr>
        <p:spPr>
          <a:xfrm>
            <a:off x="1142976" y="285728"/>
            <a:ext cx="7143800" cy="584775"/>
          </a:xfrm>
          <a:prstGeom prst="rect">
            <a:avLst/>
          </a:prstGeom>
          <a:noFill/>
        </p:spPr>
        <p:txBody>
          <a:bodyPr wrap="square" rtlCol="0">
            <a:spAutoFit/>
          </a:bodyPr>
          <a:lstStyle/>
          <a:p>
            <a:pPr algn="ctr"/>
            <a:r>
              <a:rPr lang="ru-RU" sz="3200" b="1" dirty="0" smtClean="0">
                <a:solidFill>
                  <a:srgbClr val="FF0000"/>
                </a:solidFill>
                <a:latin typeface="Times New Roman" pitchFamily="18" charset="0"/>
                <a:cs typeface="Times New Roman" pitchFamily="18" charset="0"/>
              </a:rPr>
              <a:t>Правила</a:t>
            </a:r>
            <a:r>
              <a:rPr lang="ru-RU" sz="3200" b="1" dirty="0" smtClean="0">
                <a:latin typeface="Times New Roman" pitchFamily="18" charset="0"/>
                <a:cs typeface="Times New Roman" pitchFamily="18" charset="0"/>
              </a:rPr>
              <a:t> </a:t>
            </a:r>
            <a:r>
              <a:rPr lang="ru-RU" sz="3200" b="1" dirty="0" smtClean="0">
                <a:solidFill>
                  <a:schemeClr val="bg2">
                    <a:lumMod val="75000"/>
                  </a:schemeClr>
                </a:solidFill>
                <a:latin typeface="Times New Roman" pitchFamily="18" charset="0"/>
                <a:cs typeface="Times New Roman" pitchFamily="18" charset="0"/>
              </a:rPr>
              <a:t>Дорожного</a:t>
            </a:r>
            <a:r>
              <a:rPr lang="ru-RU" sz="3200" b="1" dirty="0" smtClean="0">
                <a:latin typeface="Times New Roman" pitchFamily="18" charset="0"/>
                <a:cs typeface="Times New Roman" pitchFamily="18" charset="0"/>
              </a:rPr>
              <a:t> </a:t>
            </a:r>
            <a:r>
              <a:rPr lang="ru-RU" sz="3200" b="1" dirty="0" smtClean="0">
                <a:solidFill>
                  <a:srgbClr val="00B050"/>
                </a:solidFill>
                <a:latin typeface="Times New Roman" pitchFamily="18" charset="0"/>
                <a:cs typeface="Times New Roman" pitchFamily="18" charset="0"/>
              </a:rPr>
              <a:t>Движения:</a:t>
            </a:r>
            <a:endParaRPr lang="ru-RU" sz="3200" b="1" dirty="0">
              <a:solidFill>
                <a:srgbClr val="00B050"/>
              </a:solidFill>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1142984"/>
            <a:ext cx="7858180" cy="4893647"/>
          </a:xfrm>
          <a:prstGeom prst="rect">
            <a:avLst/>
          </a:prstGeom>
        </p:spPr>
        <p:txBody>
          <a:bodyPr wrap="square">
            <a:spAutoFit/>
          </a:bodyPr>
          <a:lstStyle/>
          <a:p>
            <a:pPr>
              <a:buFont typeface="Wingdings" pitchFamily="2" charset="2"/>
              <a:buChar char="Ø"/>
            </a:pPr>
            <a:r>
              <a:rPr lang="ru-RU" sz="2400" dirty="0" smtClean="0">
                <a:latin typeface="Times New Roman" pitchFamily="18" charset="0"/>
                <a:cs typeface="Times New Roman" pitchFamily="18" charset="0"/>
              </a:rPr>
              <a:t>Группы детей разрешается водить только по тротуарам и пешеходным дорожкам, а при их отсутствии — и по обочинам, но лишь в светлое время суток и только в сопровождении взрослых.</a:t>
            </a:r>
          </a:p>
          <a:p>
            <a:pPr>
              <a:buFont typeface="Wingdings" pitchFamily="2" charset="2"/>
              <a:buChar char="Ø"/>
            </a:pPr>
            <a:r>
              <a:rPr lang="ru-RU" sz="2400" dirty="0" smtClean="0">
                <a:latin typeface="Times New Roman" pitchFamily="18" charset="0"/>
                <a:cs typeface="Times New Roman" pitchFamily="18" charset="0"/>
              </a:rPr>
              <a:t>Пешеходы должны пересекать проезжую часть по пешеходным переходам, в том числе по подземным и надземным, а при их отсутствии — на перекрестках по линии тротуаров или обочин.</a:t>
            </a:r>
          </a:p>
          <a:p>
            <a:pPr>
              <a:buFont typeface="Wingdings" pitchFamily="2" charset="2"/>
              <a:buChar char="Ø"/>
            </a:pPr>
            <a:r>
              <a:rPr lang="ru-RU" sz="2400" dirty="0" smtClean="0">
                <a:latin typeface="Times New Roman" pitchFamily="18" charset="0"/>
                <a:cs typeface="Times New Roman" pitchFamily="18" charset="0"/>
              </a:rPr>
              <a:t>При отсутствии в зоне видимости перехода или перекрестка разрешается переходить дорогу под прямым углом к краю проезжей части на участках без разделительной полосы и ограждений там, где она хорошо просматривается в обе стороны.</a:t>
            </a:r>
          </a:p>
        </p:txBody>
      </p:sp>
      <p:sp>
        <p:nvSpPr>
          <p:cNvPr id="4" name="Прямоугольник 3"/>
          <p:cNvSpPr/>
          <p:nvPr/>
        </p:nvSpPr>
        <p:spPr>
          <a:xfrm>
            <a:off x="1428728" y="428604"/>
            <a:ext cx="6572296" cy="584775"/>
          </a:xfrm>
          <a:prstGeom prst="rect">
            <a:avLst/>
          </a:prstGeom>
        </p:spPr>
        <p:txBody>
          <a:bodyPr wrap="square">
            <a:spAutoFit/>
          </a:bodyPr>
          <a:lstStyle/>
          <a:p>
            <a:pPr algn="ctr"/>
            <a:r>
              <a:rPr lang="ru-RU" sz="3200" b="1" dirty="0" smtClean="0">
                <a:solidFill>
                  <a:srgbClr val="FF0000"/>
                </a:solidFill>
                <a:latin typeface="Times New Roman" pitchFamily="18" charset="0"/>
                <a:cs typeface="Times New Roman" pitchFamily="18" charset="0"/>
              </a:rPr>
              <a:t>Правила</a:t>
            </a:r>
            <a:r>
              <a:rPr lang="ru-RU" sz="3200" b="1" dirty="0" smtClean="0">
                <a:latin typeface="Times New Roman" pitchFamily="18" charset="0"/>
                <a:cs typeface="Times New Roman" pitchFamily="18" charset="0"/>
              </a:rPr>
              <a:t> </a:t>
            </a:r>
            <a:r>
              <a:rPr lang="ru-RU" sz="3200" b="1" dirty="0" smtClean="0">
                <a:solidFill>
                  <a:schemeClr val="bg2">
                    <a:lumMod val="75000"/>
                  </a:schemeClr>
                </a:solidFill>
                <a:latin typeface="Times New Roman" pitchFamily="18" charset="0"/>
                <a:cs typeface="Times New Roman" pitchFamily="18" charset="0"/>
              </a:rPr>
              <a:t>Дорожного</a:t>
            </a:r>
            <a:r>
              <a:rPr lang="ru-RU" sz="3200" b="1" dirty="0" smtClean="0">
                <a:latin typeface="Times New Roman" pitchFamily="18" charset="0"/>
                <a:cs typeface="Times New Roman" pitchFamily="18" charset="0"/>
              </a:rPr>
              <a:t> </a:t>
            </a:r>
            <a:r>
              <a:rPr lang="ru-RU" sz="3200" b="1" dirty="0" smtClean="0">
                <a:solidFill>
                  <a:srgbClr val="00B050"/>
                </a:solidFill>
                <a:latin typeface="Times New Roman" pitchFamily="18" charset="0"/>
                <a:cs typeface="Times New Roman" pitchFamily="18" charset="0"/>
              </a:rPr>
              <a:t>Движения:</a:t>
            </a:r>
            <a:endParaRPr lang="ru-RU" sz="3200" b="1" dirty="0">
              <a:solidFill>
                <a:srgbClr val="00B050"/>
              </a:solidFill>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1214422"/>
            <a:ext cx="8215370" cy="5539978"/>
          </a:xfrm>
          <a:prstGeom prst="rect">
            <a:avLst/>
          </a:prstGeom>
        </p:spPr>
        <p:txBody>
          <a:bodyPr wrap="square">
            <a:spAutoFit/>
          </a:bodyPr>
          <a:lstStyle/>
          <a:p>
            <a:pPr>
              <a:buFont typeface="Wingdings" pitchFamily="2" charset="2"/>
              <a:buChar char="Ø"/>
            </a:pPr>
            <a:r>
              <a:rPr lang="ru-RU" sz="2400" dirty="0" smtClean="0">
                <a:latin typeface="Times New Roman" pitchFamily="18" charset="0"/>
                <a:cs typeface="Times New Roman" pitchFamily="18" charset="0"/>
              </a:rPr>
              <a:t>В местах, где движение регулируется, пешеходы должны руководствоваться сигналами регулировщика или пешеходного светофора, а при его отсутствии — транспортного светофора.</a:t>
            </a:r>
          </a:p>
          <a:p>
            <a:pPr>
              <a:buFont typeface="Wingdings" pitchFamily="2" charset="2"/>
              <a:buChar char="Ø"/>
            </a:pPr>
            <a:r>
              <a:rPr lang="ru-RU" sz="2400" dirty="0" smtClean="0">
                <a:latin typeface="Times New Roman" pitchFamily="18" charset="0"/>
                <a:cs typeface="Times New Roman" pitchFamily="18" charset="0"/>
              </a:rPr>
              <a:t>На нерегулируемых пешеходных переходах пешеходы могут выходить на проезжую часть после того, как оценят расстояние до приближающихся транспортных средств, их скорость и убедятся, что переход будет для них безопасен. </a:t>
            </a:r>
          </a:p>
          <a:p>
            <a:pPr>
              <a:buFont typeface="Wingdings" pitchFamily="2" charset="2"/>
              <a:buChar char="Ø"/>
            </a:pPr>
            <a:r>
              <a:rPr lang="ru-RU" sz="2400" dirty="0" smtClean="0">
                <a:latin typeface="Times New Roman" pitchFamily="18" charset="0"/>
                <a:cs typeface="Times New Roman" pitchFamily="18" charset="0"/>
              </a:rPr>
              <a:t>При пересечении проезжей части вне пешеходного перехода пешеходы, кроме того, не должны создавать помех для движения транспортных средств и выходить из-за стоящего транспортного средства или иного препятствия, ограничивающего обзорность, не убедившись в отсутствии приближающихся транспортных средств.</a:t>
            </a:r>
          </a:p>
          <a:p>
            <a:endParaRPr lang="ru-RU" dirty="0"/>
          </a:p>
        </p:txBody>
      </p:sp>
      <p:sp>
        <p:nvSpPr>
          <p:cNvPr id="3" name="Прямоугольник 2"/>
          <p:cNvSpPr/>
          <p:nvPr/>
        </p:nvSpPr>
        <p:spPr>
          <a:xfrm>
            <a:off x="1142976" y="285728"/>
            <a:ext cx="6643734" cy="584775"/>
          </a:xfrm>
          <a:prstGeom prst="rect">
            <a:avLst/>
          </a:prstGeom>
        </p:spPr>
        <p:txBody>
          <a:bodyPr wrap="square">
            <a:spAutoFit/>
          </a:bodyPr>
          <a:lstStyle/>
          <a:p>
            <a:pPr algn="ctr"/>
            <a:r>
              <a:rPr lang="ru-RU" sz="3200" b="1" dirty="0" smtClean="0">
                <a:solidFill>
                  <a:srgbClr val="FF0000"/>
                </a:solidFill>
                <a:latin typeface="Times New Roman" pitchFamily="18" charset="0"/>
                <a:cs typeface="Times New Roman" pitchFamily="18" charset="0"/>
              </a:rPr>
              <a:t>Правила</a:t>
            </a:r>
            <a:r>
              <a:rPr lang="ru-RU" sz="3200" b="1" dirty="0" smtClean="0">
                <a:latin typeface="Times New Roman" pitchFamily="18" charset="0"/>
                <a:cs typeface="Times New Roman" pitchFamily="18" charset="0"/>
              </a:rPr>
              <a:t> </a:t>
            </a:r>
            <a:r>
              <a:rPr lang="ru-RU" sz="3200" b="1" dirty="0" smtClean="0">
                <a:solidFill>
                  <a:schemeClr val="bg2">
                    <a:lumMod val="75000"/>
                  </a:schemeClr>
                </a:solidFill>
                <a:latin typeface="Times New Roman" pitchFamily="18" charset="0"/>
                <a:cs typeface="Times New Roman" pitchFamily="18" charset="0"/>
              </a:rPr>
              <a:t>Дорожного</a:t>
            </a:r>
            <a:r>
              <a:rPr lang="ru-RU" sz="3200" b="1" dirty="0" smtClean="0">
                <a:latin typeface="Times New Roman" pitchFamily="18" charset="0"/>
                <a:cs typeface="Times New Roman" pitchFamily="18" charset="0"/>
              </a:rPr>
              <a:t> </a:t>
            </a:r>
            <a:r>
              <a:rPr lang="ru-RU" sz="3200" b="1" dirty="0" smtClean="0">
                <a:solidFill>
                  <a:srgbClr val="00B050"/>
                </a:solidFill>
                <a:latin typeface="Times New Roman" pitchFamily="18" charset="0"/>
                <a:cs typeface="Times New Roman" pitchFamily="18" charset="0"/>
              </a:rPr>
              <a:t>Движения:</a:t>
            </a:r>
            <a:endParaRPr lang="ru-RU" sz="3200" b="1" dirty="0">
              <a:solidFill>
                <a:srgbClr val="00B050"/>
              </a:solidFill>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1285860"/>
            <a:ext cx="8215370" cy="3416320"/>
          </a:xfrm>
          <a:prstGeom prst="rect">
            <a:avLst/>
          </a:prstGeom>
        </p:spPr>
        <p:txBody>
          <a:bodyPr wrap="square">
            <a:spAutoFit/>
          </a:bodyPr>
          <a:lstStyle/>
          <a:p>
            <a:pPr>
              <a:buFont typeface="Wingdings" pitchFamily="2" charset="2"/>
              <a:buChar char="Ø"/>
            </a:pPr>
            <a:r>
              <a:rPr lang="ru-RU" sz="2400" dirty="0" smtClean="0">
                <a:latin typeface="Times New Roman" pitchFamily="18" charset="0"/>
                <a:cs typeface="Times New Roman" pitchFamily="18" charset="0"/>
              </a:rPr>
              <a:t>Выйдя на проезжую часть, пешеходы не должны задерживаться или останавливаться, если это не связано с обеспечением безопасности движения. </a:t>
            </a:r>
          </a:p>
          <a:p>
            <a:pPr>
              <a:buFont typeface="Wingdings" pitchFamily="2" charset="2"/>
              <a:buChar char="Ø"/>
            </a:pPr>
            <a:r>
              <a:rPr lang="ru-RU" sz="2400" dirty="0" smtClean="0">
                <a:latin typeface="Times New Roman" pitchFamily="18" charset="0"/>
                <a:cs typeface="Times New Roman" pitchFamily="18" charset="0"/>
              </a:rPr>
              <a:t>Пешеходы, не успевшие закончить переход, должны остановиться на линии, разделяющей транспортные потоки противоположных направлений. </a:t>
            </a:r>
          </a:p>
          <a:p>
            <a:pPr>
              <a:buFont typeface="Wingdings" pitchFamily="2" charset="2"/>
              <a:buChar char="Ø"/>
            </a:pPr>
            <a:r>
              <a:rPr lang="ru-RU" sz="2400" dirty="0" smtClean="0">
                <a:latin typeface="Times New Roman" pitchFamily="18" charset="0"/>
                <a:cs typeface="Times New Roman" pitchFamily="18" charset="0"/>
              </a:rPr>
              <a:t>Продолжать переход можно лишь убедившись в безопасности дальнейшего движения и с учетом сигнала светофора (регулировщика</a:t>
            </a:r>
            <a:endParaRPr lang="ru-RU" sz="2400" dirty="0">
              <a:latin typeface="Times New Roman" pitchFamily="18" charset="0"/>
              <a:cs typeface="Times New Roman" pitchFamily="18" charset="0"/>
            </a:endParaRPr>
          </a:p>
        </p:txBody>
      </p:sp>
      <p:sp>
        <p:nvSpPr>
          <p:cNvPr id="3" name="Прямоугольник 2"/>
          <p:cNvSpPr/>
          <p:nvPr/>
        </p:nvSpPr>
        <p:spPr>
          <a:xfrm>
            <a:off x="928662" y="357166"/>
            <a:ext cx="7000924" cy="584775"/>
          </a:xfrm>
          <a:prstGeom prst="rect">
            <a:avLst/>
          </a:prstGeom>
        </p:spPr>
        <p:txBody>
          <a:bodyPr wrap="square">
            <a:spAutoFit/>
          </a:bodyPr>
          <a:lstStyle/>
          <a:p>
            <a:pPr algn="ctr"/>
            <a:r>
              <a:rPr lang="ru-RU" sz="3200" b="1" dirty="0" smtClean="0">
                <a:solidFill>
                  <a:srgbClr val="FF0000"/>
                </a:solidFill>
                <a:latin typeface="Times New Roman" pitchFamily="18" charset="0"/>
                <a:cs typeface="Times New Roman" pitchFamily="18" charset="0"/>
              </a:rPr>
              <a:t>Правила</a:t>
            </a:r>
            <a:r>
              <a:rPr lang="ru-RU" sz="3200" b="1" dirty="0" smtClean="0">
                <a:latin typeface="Times New Roman" pitchFamily="18" charset="0"/>
                <a:cs typeface="Times New Roman" pitchFamily="18" charset="0"/>
              </a:rPr>
              <a:t> </a:t>
            </a:r>
            <a:r>
              <a:rPr lang="ru-RU" sz="3200" b="1" dirty="0" smtClean="0">
                <a:solidFill>
                  <a:schemeClr val="bg2">
                    <a:lumMod val="75000"/>
                  </a:schemeClr>
                </a:solidFill>
                <a:latin typeface="Times New Roman" pitchFamily="18" charset="0"/>
                <a:cs typeface="Times New Roman" pitchFamily="18" charset="0"/>
              </a:rPr>
              <a:t>Дорожного</a:t>
            </a:r>
            <a:r>
              <a:rPr lang="ru-RU" sz="3200" b="1" dirty="0" smtClean="0">
                <a:latin typeface="Times New Roman" pitchFamily="18" charset="0"/>
                <a:cs typeface="Times New Roman" pitchFamily="18" charset="0"/>
              </a:rPr>
              <a:t> </a:t>
            </a:r>
            <a:r>
              <a:rPr lang="ru-RU" sz="3200" b="1" dirty="0" smtClean="0">
                <a:solidFill>
                  <a:srgbClr val="00B050"/>
                </a:solidFill>
                <a:latin typeface="Times New Roman" pitchFamily="18" charset="0"/>
                <a:cs typeface="Times New Roman" pitchFamily="18" charset="0"/>
              </a:rPr>
              <a:t>Движения:</a:t>
            </a:r>
            <a:endParaRPr lang="ru-RU" sz="3200" b="1" dirty="0">
              <a:solidFill>
                <a:srgbClr val="00B050"/>
              </a:solidFill>
              <a:latin typeface="Times New Roman" pitchFamily="18" charset="0"/>
              <a:cs typeface="Times New Roman" pitchFamily="18" charset="0"/>
            </a:endParaRPr>
          </a:p>
        </p:txBody>
      </p:sp>
      <p:pic>
        <p:nvPicPr>
          <p:cNvPr id="28674" name="Picture 2" descr="http://im8-tub-ru.yandex.net/i?id=5331199-30-72&amp;n=21">
            <a:hlinkClick r:id="rId2"/>
          </p:cNvPr>
          <p:cNvPicPr>
            <a:picLocks noChangeAspect="1" noChangeArrowheads="1"/>
          </p:cNvPicPr>
          <p:nvPr/>
        </p:nvPicPr>
        <p:blipFill>
          <a:blip r:embed="rId3"/>
          <a:srcRect/>
          <a:stretch>
            <a:fillRect/>
          </a:stretch>
        </p:blipFill>
        <p:spPr bwMode="auto">
          <a:xfrm>
            <a:off x="6500826" y="4429132"/>
            <a:ext cx="2214578" cy="2214578"/>
          </a:xfrm>
          <a:prstGeom prst="rect">
            <a:avLst/>
          </a:prstGeom>
          <a:noFill/>
        </p:spPr>
      </p:pic>
    </p:spTree>
  </p:cSld>
  <p:clrMapOvr>
    <a:masterClrMapping/>
  </p:clrMapOvr>
  <p:transition>
    <p:whee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42910" y="1214422"/>
            <a:ext cx="7496848" cy="707886"/>
          </a:xfrm>
          <a:prstGeom prst="rect">
            <a:avLst/>
          </a:prstGeom>
          <a:noFill/>
        </p:spPr>
        <p:txBody>
          <a:bodyPr wrap="square" rtlCol="0">
            <a:spAutoFit/>
          </a:bodyPr>
          <a:lstStyle/>
          <a:p>
            <a:pPr algn="ctr"/>
            <a:r>
              <a:rPr lang="ru-RU" sz="4000" b="1" dirty="0" smtClean="0">
                <a:latin typeface="Times New Roman" pitchFamily="18" charset="0"/>
                <a:cs typeface="Times New Roman" pitchFamily="18" charset="0"/>
              </a:rPr>
              <a:t>«Семь правил ПДД для детей»</a:t>
            </a:r>
            <a:endParaRPr lang="ru-RU" sz="4000" b="1" dirty="0">
              <a:latin typeface="Times New Roman" pitchFamily="18" charset="0"/>
              <a:cs typeface="Times New Roman" pitchFamily="18" charset="0"/>
            </a:endParaRPr>
          </a:p>
        </p:txBody>
      </p:sp>
      <p:pic>
        <p:nvPicPr>
          <p:cNvPr id="34818" name="Picture 2" descr="http://www.bankreceptov.ru/pic/skazki-0043.jpg">
            <a:hlinkClick r:id="rId2"/>
          </p:cNvPr>
          <p:cNvPicPr>
            <a:picLocks noChangeAspect="1" noChangeArrowheads="1"/>
          </p:cNvPicPr>
          <p:nvPr/>
        </p:nvPicPr>
        <p:blipFill>
          <a:blip r:embed="rId3"/>
          <a:srcRect/>
          <a:stretch>
            <a:fillRect/>
          </a:stretch>
        </p:blipFill>
        <p:spPr bwMode="auto">
          <a:xfrm>
            <a:off x="1785918" y="2714620"/>
            <a:ext cx="5076825" cy="3448051"/>
          </a:xfrm>
          <a:prstGeom prst="rect">
            <a:avLst/>
          </a:prstGeom>
          <a:noFill/>
        </p:spPr>
      </p:pic>
    </p:spTree>
  </p:cSld>
  <p:clrMapOvr>
    <a:masterClrMapping/>
  </p:clrMapOvr>
  <p:transition>
    <p:whee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28596" y="214291"/>
            <a:ext cx="8215370" cy="3693319"/>
          </a:xfrm>
          <a:prstGeom prst="rect">
            <a:avLst/>
          </a:prstGeom>
        </p:spPr>
        <p:txBody>
          <a:bodyPr wrap="square">
            <a:spAutoFit/>
          </a:bodyPr>
          <a:lstStyle/>
          <a:p>
            <a:r>
              <a:rPr lang="ru-RU" sz="2400" b="1" dirty="0" smtClean="0">
                <a:latin typeface="Times New Roman" pitchFamily="18" charset="0"/>
                <a:cs typeface="Times New Roman" pitchFamily="18" charset="0"/>
              </a:rPr>
              <a:t>                                     Правило первое.</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Выберите безопасное место для перехода.</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Если вблизи нет пешеходного перехода или перехода со светофором, выберите место, откуда хорошо видно дорогу во всех направлениях. Не пытайтесь пробраться на дорогу между стоящими машинами. Важно, чтобы не только вы хорошо видели дорогу, но и чтобы вас хорошо было видно любому водителю. Выбрав подходящее для перехода место, постойте, осмотритесь.</a:t>
            </a:r>
            <a:br>
              <a:rPr lang="ru-RU" sz="2400"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pic>
        <p:nvPicPr>
          <p:cNvPr id="35842" name="Picture 2" descr="http://orshatut.by/wp-content/uploads/2012/01/33810e682165.jpg">
            <a:hlinkClick r:id="rId2"/>
          </p:cNvPr>
          <p:cNvPicPr>
            <a:picLocks noChangeAspect="1" noChangeArrowheads="1"/>
          </p:cNvPicPr>
          <p:nvPr/>
        </p:nvPicPr>
        <p:blipFill>
          <a:blip r:embed="rId3"/>
          <a:srcRect b="7968"/>
          <a:stretch>
            <a:fillRect/>
          </a:stretch>
        </p:blipFill>
        <p:spPr bwMode="auto">
          <a:xfrm>
            <a:off x="2071670" y="3643314"/>
            <a:ext cx="5076825" cy="3000396"/>
          </a:xfrm>
          <a:prstGeom prst="rect">
            <a:avLst/>
          </a:prstGeom>
          <a:noFill/>
        </p:spPr>
      </p:pic>
    </p:spTree>
  </p:cSld>
  <p:clrMapOvr>
    <a:masterClrMapping/>
  </p:clrMapOvr>
  <p:transition>
    <p:whee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357166"/>
            <a:ext cx="7929618" cy="3785652"/>
          </a:xfrm>
          <a:prstGeom prst="rect">
            <a:avLst/>
          </a:prstGeom>
        </p:spPr>
        <p:txBody>
          <a:bodyPr wrap="square">
            <a:spAutoFit/>
          </a:bodyPr>
          <a:lstStyle/>
          <a:p>
            <a:r>
              <a:rPr lang="ru-RU" sz="2400" b="1" dirty="0" smtClean="0">
                <a:latin typeface="Times New Roman" pitchFamily="18" charset="0"/>
                <a:cs typeface="Times New Roman" pitchFamily="18" charset="0"/>
              </a:rPr>
              <a:t>                                   Правило второе.</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Перед переходом обязательно остановитесь, прежде чем ступить на проезжую часть, и внимательно осмотрите дорогу. Стоять нужно у края тротуара, немного отступив от бордюра — так, чтобы видеть приближение машин.</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Правило третье.</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Осмотритесь и прислушайтесь. Машина может выехать неожиданно. Но если быть внимательным, «держать ушки на макушке», можно услышать приближение машины еще до того, как она станет видна.</a:t>
            </a:r>
            <a:endParaRPr lang="ru-RU" sz="2400" dirty="0">
              <a:latin typeface="Times New Roman" pitchFamily="18" charset="0"/>
              <a:cs typeface="Times New Roman" pitchFamily="18" charset="0"/>
            </a:endParaRPr>
          </a:p>
        </p:txBody>
      </p:sp>
      <p:pic>
        <p:nvPicPr>
          <p:cNvPr id="33796" name="Picture 4" descr="http://www.propaganda-bdd.ru/images/image/knigi/18.jpg">
            <a:hlinkClick r:id="rId2"/>
          </p:cNvPr>
          <p:cNvPicPr>
            <a:picLocks noChangeAspect="1" noChangeArrowheads="1"/>
          </p:cNvPicPr>
          <p:nvPr/>
        </p:nvPicPr>
        <p:blipFill>
          <a:blip r:embed="rId3"/>
          <a:srcRect b="13157"/>
          <a:stretch>
            <a:fillRect/>
          </a:stretch>
        </p:blipFill>
        <p:spPr bwMode="auto">
          <a:xfrm>
            <a:off x="1857356" y="4143380"/>
            <a:ext cx="5076825" cy="2500330"/>
          </a:xfrm>
          <a:prstGeom prst="rect">
            <a:avLst/>
          </a:prstGeom>
          <a:noFill/>
        </p:spPr>
      </p:pic>
    </p:spTree>
  </p:cSld>
  <p:clrMapOvr>
    <a:masterClrMapping/>
  </p:clrMapOvr>
  <p:transition>
    <p:whee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571480"/>
            <a:ext cx="7643866" cy="1077218"/>
          </a:xfrm>
          <a:prstGeom prst="rect">
            <a:avLst/>
          </a:prstGeom>
          <a:noFill/>
        </p:spPr>
        <p:txBody>
          <a:bodyPr wrap="square" rtlCol="0">
            <a:spAutoFit/>
          </a:bodyPr>
          <a:lstStyle/>
          <a:p>
            <a:pPr algn="ctr"/>
            <a:r>
              <a:rPr lang="ru-RU" sz="3200" b="1" u="sng" dirty="0" smtClean="0">
                <a:latin typeface="Times New Roman" pitchFamily="18" charset="0"/>
                <a:cs typeface="Times New Roman" pitchFamily="18" charset="0"/>
              </a:rPr>
              <a:t>Тема № 1: </a:t>
            </a:r>
          </a:p>
          <a:p>
            <a:pPr algn="ctr"/>
            <a:r>
              <a:rPr lang="ru-RU" sz="3200" b="1" dirty="0" smtClean="0">
                <a:latin typeface="Times New Roman" pitchFamily="18" charset="0"/>
                <a:cs typeface="Times New Roman" pitchFamily="18" charset="0"/>
              </a:rPr>
              <a:t>«Опасные ситуации на дорогах»</a:t>
            </a:r>
            <a:endParaRPr lang="ru-RU" sz="3200" b="1" dirty="0">
              <a:latin typeface="Times New Roman" pitchFamily="18" charset="0"/>
              <a:cs typeface="Times New Roman" pitchFamily="18" charset="0"/>
            </a:endParaRPr>
          </a:p>
        </p:txBody>
      </p:sp>
      <p:pic>
        <p:nvPicPr>
          <p:cNvPr id="1026" name="Picture 2" descr="http://s60.radikal.ru/i169/0911/96/b45504595360.jpg">
            <a:hlinkClick r:id="rId2"/>
          </p:cNvPr>
          <p:cNvPicPr>
            <a:picLocks noChangeAspect="1" noChangeArrowheads="1"/>
          </p:cNvPicPr>
          <p:nvPr/>
        </p:nvPicPr>
        <p:blipFill>
          <a:blip r:embed="rId3"/>
          <a:srcRect/>
          <a:stretch>
            <a:fillRect/>
          </a:stretch>
        </p:blipFill>
        <p:spPr bwMode="auto">
          <a:xfrm>
            <a:off x="1500166" y="2000240"/>
            <a:ext cx="6286544" cy="4214842"/>
          </a:xfrm>
          <a:prstGeom prst="rect">
            <a:avLst/>
          </a:prstGeom>
          <a:noFill/>
        </p:spPr>
      </p:pic>
    </p:spTree>
  </p:cSld>
  <p:clrMapOvr>
    <a:masterClrMapping/>
  </p:clrMapOvr>
  <p:transition>
    <p:whee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2844" y="214291"/>
            <a:ext cx="8572560" cy="4893647"/>
          </a:xfrm>
          <a:prstGeom prst="rect">
            <a:avLst/>
          </a:prstGeom>
        </p:spPr>
        <p:txBody>
          <a:bodyPr wrap="square">
            <a:spAutoFit/>
          </a:bodyPr>
          <a:lstStyle/>
          <a:p>
            <a:r>
              <a:rPr lang="ru-RU" sz="2400" b="1" dirty="0" smtClean="0">
                <a:latin typeface="Times New Roman" pitchFamily="18" charset="0"/>
                <a:cs typeface="Times New Roman" pitchFamily="18" charset="0"/>
              </a:rPr>
              <a:t>                                 Правило четвёртое.</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Если приближается машина, пропустите ее, затем снова осмотритесь и прислушайтесь, нет ли поблизости других автомобилей. Когда машина проедет, необходимо снова осмотреться. В первые секунды она может заслонить собой автомобиль, который едет ей навстречу. Не заметив его, можно попасть в «ловушку».</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Правило пятое.</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Не выходите на проезжую часть, пока не убедитесь, что у вас достаточно времени для перехода. Только удостоверившись в полной безопасности, не спеша, переходите улицу. Пересекайте ее только под прямым углом.</a:t>
            </a:r>
            <a:br>
              <a:rPr lang="ru-RU"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pic>
        <p:nvPicPr>
          <p:cNvPr id="32772" name="Picture 4" descr="http://www.silvitablanco.com.ar/conducta-vial/d541467aec6b.jpg">
            <a:hlinkClick r:id="rId2"/>
          </p:cNvPr>
          <p:cNvPicPr>
            <a:picLocks noChangeAspect="1" noChangeArrowheads="1"/>
          </p:cNvPicPr>
          <p:nvPr/>
        </p:nvPicPr>
        <p:blipFill>
          <a:blip r:embed="rId3"/>
          <a:srcRect/>
          <a:stretch>
            <a:fillRect/>
          </a:stretch>
        </p:blipFill>
        <p:spPr bwMode="auto">
          <a:xfrm>
            <a:off x="4429124" y="4357694"/>
            <a:ext cx="4286279" cy="2300278"/>
          </a:xfrm>
          <a:prstGeom prst="rect">
            <a:avLst/>
          </a:prstGeom>
          <a:noFill/>
        </p:spPr>
      </p:pic>
    </p:spTree>
  </p:cSld>
  <p:clrMapOvr>
    <a:masterClrMapping/>
  </p:clrMapOvr>
  <p:transition>
    <p:whee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2844" y="142853"/>
            <a:ext cx="8715436" cy="4595754"/>
          </a:xfrm>
          <a:prstGeom prst="rect">
            <a:avLst/>
          </a:prstGeom>
        </p:spPr>
        <p:txBody>
          <a:bodyPr wrap="square">
            <a:spAutoFit/>
          </a:bodyPr>
          <a:lstStyle/>
          <a:p>
            <a:r>
              <a:rPr lang="ru-RU" sz="2400" b="1" dirty="0" smtClean="0">
                <a:latin typeface="Times New Roman" pitchFamily="18" charset="0"/>
                <a:cs typeface="Times New Roman" pitchFamily="18" charset="0"/>
              </a:rPr>
              <a:t>                                  Правило шестое.</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Переходя улицу, продолжайте наблюдение за дорогой,</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чтобы вовремя заметить изменение обстановки.</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Обстановка на дороге быстро меняется: стоявшие машины могут поехать, ехавшие прямо — повернуть; из переулка, из двора или из-за поворота могут вынырнуть новые машины.</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Правило седьмое.</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Если во время перехода вдруг возникло препятствие для обзора (например, остановилась из-за неисправности машина), осторожно выглянув из-за нее, осмотрите остаток пути. При необходимости отступите назад. Вести себя нужно так, чтобы вас хорошо видели проезжающие водители.</a:t>
            </a:r>
            <a:endParaRPr lang="ru-RU" sz="2400" dirty="0">
              <a:latin typeface="Times New Roman" pitchFamily="18" charset="0"/>
              <a:cs typeface="Times New Roman" pitchFamily="18" charset="0"/>
            </a:endParaRPr>
          </a:p>
        </p:txBody>
      </p:sp>
      <p:pic>
        <p:nvPicPr>
          <p:cNvPr id="3" name="Picture 2" descr="http://img0.liveinternet.ru/images/attach/b/3/20/887/20887025_55.jpg">
            <a:hlinkClick r:id="rId2"/>
          </p:cNvPr>
          <p:cNvPicPr>
            <a:picLocks noChangeAspect="1" noChangeArrowheads="1"/>
          </p:cNvPicPr>
          <p:nvPr/>
        </p:nvPicPr>
        <p:blipFill>
          <a:blip r:embed="rId3"/>
          <a:srcRect/>
          <a:stretch>
            <a:fillRect/>
          </a:stretch>
        </p:blipFill>
        <p:spPr bwMode="auto">
          <a:xfrm>
            <a:off x="4857752" y="4643446"/>
            <a:ext cx="3857652" cy="2000264"/>
          </a:xfrm>
          <a:prstGeom prst="rect">
            <a:avLst/>
          </a:prstGeom>
          <a:noFill/>
        </p:spPr>
      </p:pic>
    </p:spTree>
  </p:cSld>
  <p:clrMapOvr>
    <a:masterClrMapping/>
  </p:clrMapOvr>
  <p:transition>
    <p:whee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2" y="357166"/>
            <a:ext cx="8358246" cy="2000548"/>
          </a:xfrm>
          <a:prstGeom prst="rect">
            <a:avLst/>
          </a:prstGeom>
          <a:noFill/>
        </p:spPr>
        <p:txBody>
          <a:bodyPr wrap="square" rtlCol="0">
            <a:spAutoFit/>
          </a:bodyPr>
          <a:lstStyle/>
          <a:p>
            <a:pPr algn="ctr"/>
            <a:r>
              <a:rPr lang="ru-RU" sz="2800" b="1" dirty="0" smtClean="0">
                <a:solidFill>
                  <a:srgbClr val="FF0000"/>
                </a:solidFill>
                <a:latin typeface="Times New Roman" pitchFamily="18" charset="0"/>
                <a:cs typeface="Times New Roman" pitchFamily="18" charset="0"/>
              </a:rPr>
              <a:t>ПОМНИ!</a:t>
            </a:r>
          </a:p>
          <a:p>
            <a:pPr algn="just"/>
            <a:r>
              <a:rPr lang="ru-RU" sz="2400" b="1" dirty="0" smtClean="0">
                <a:latin typeface="Times New Roman" pitchFamily="18" charset="0"/>
                <a:cs typeface="Times New Roman" pitchFamily="18" charset="0"/>
              </a:rPr>
              <a:t>Зона остановки – опасное место для ребёнка: стоящий автобус или троллейбус сокращает обзор дороги; кроме того, люди здесь часто спешат и могут случайно вытолкнуть тебя на проезжую часть! </a:t>
            </a:r>
            <a:endParaRPr lang="ru-RU" sz="2400" b="1" dirty="0">
              <a:latin typeface="Times New Roman" pitchFamily="18" charset="0"/>
              <a:cs typeface="Times New Roman" pitchFamily="18" charset="0"/>
            </a:endParaRPr>
          </a:p>
        </p:txBody>
      </p:sp>
      <p:pic>
        <p:nvPicPr>
          <p:cNvPr id="36866" name="Picture 2" descr="http://edu.of.ru/attach/17/96192.jpg">
            <a:hlinkClick r:id="rId2"/>
          </p:cNvPr>
          <p:cNvPicPr>
            <a:picLocks noChangeAspect="1" noChangeArrowheads="1"/>
          </p:cNvPicPr>
          <p:nvPr/>
        </p:nvPicPr>
        <p:blipFill>
          <a:blip r:embed="rId3"/>
          <a:srcRect/>
          <a:stretch>
            <a:fillRect/>
          </a:stretch>
        </p:blipFill>
        <p:spPr bwMode="auto">
          <a:xfrm>
            <a:off x="2143108" y="2500306"/>
            <a:ext cx="6572296" cy="4167190"/>
          </a:xfrm>
          <a:prstGeom prst="rect">
            <a:avLst/>
          </a:prstGeom>
          <a:noFill/>
        </p:spPr>
      </p:pic>
    </p:spTree>
  </p:cSld>
  <p:clrMapOvr>
    <a:masterClrMapping/>
  </p:clrMapOvr>
  <p:transition>
    <p:whee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596" y="428604"/>
            <a:ext cx="8072494" cy="2246769"/>
          </a:xfrm>
          <a:prstGeom prst="rect">
            <a:avLst/>
          </a:prstGeom>
          <a:noFill/>
        </p:spPr>
        <p:txBody>
          <a:bodyPr wrap="square" rtlCol="0">
            <a:spAutoFit/>
          </a:bodyPr>
          <a:lstStyle/>
          <a:p>
            <a:pPr algn="just"/>
            <a:r>
              <a:rPr lang="ru-RU" sz="2800" b="1" dirty="0" smtClean="0">
                <a:solidFill>
                  <a:srgbClr val="FF0000"/>
                </a:solidFill>
                <a:latin typeface="Times New Roman" pitchFamily="18" charset="0"/>
                <a:cs typeface="Times New Roman" pitchFamily="18" charset="0"/>
              </a:rPr>
              <a:t>                                   ПОМНИ!</a:t>
            </a:r>
          </a:p>
          <a:p>
            <a:pPr algn="just"/>
            <a:r>
              <a:rPr lang="ru-RU" sz="2800" b="1" dirty="0" smtClean="0">
                <a:latin typeface="Times New Roman" pitchFamily="18" charset="0"/>
                <a:cs typeface="Times New Roman" pitchFamily="18" charset="0"/>
              </a:rPr>
              <a:t>Никакое транспортное средство, набравшее скорость, не может сразу же остановиться, а будет продолжать ехать по инерции!</a:t>
            </a:r>
            <a:endParaRPr lang="ru-RU" sz="2400" b="1" dirty="0" smtClean="0">
              <a:latin typeface="Times New Roman" pitchFamily="18" charset="0"/>
              <a:cs typeface="Times New Roman" pitchFamily="18" charset="0"/>
            </a:endParaRPr>
          </a:p>
          <a:p>
            <a:pPr algn="just"/>
            <a:endParaRPr lang="ru-RU" sz="2800" b="1" dirty="0">
              <a:solidFill>
                <a:srgbClr val="FF0000"/>
              </a:solidFill>
              <a:latin typeface="Times New Roman" pitchFamily="18" charset="0"/>
              <a:cs typeface="Times New Roman" pitchFamily="18" charset="0"/>
            </a:endParaRPr>
          </a:p>
        </p:txBody>
      </p:sp>
      <p:pic>
        <p:nvPicPr>
          <p:cNvPr id="37890" name="Picture 2" descr="C:\Users\Admin\Desktop\001.jpg"/>
          <p:cNvPicPr>
            <a:picLocks noChangeAspect="1" noChangeArrowheads="1"/>
          </p:cNvPicPr>
          <p:nvPr/>
        </p:nvPicPr>
        <p:blipFill>
          <a:blip r:embed="rId2"/>
          <a:srcRect t="1365" b="4096"/>
          <a:stretch>
            <a:fillRect/>
          </a:stretch>
        </p:blipFill>
        <p:spPr bwMode="auto">
          <a:xfrm>
            <a:off x="1214414" y="2428868"/>
            <a:ext cx="6429420" cy="4143404"/>
          </a:xfrm>
          <a:prstGeom prst="rect">
            <a:avLst/>
          </a:prstGeom>
          <a:noFill/>
        </p:spPr>
      </p:pic>
    </p:spTree>
  </p:cSld>
  <p:clrMapOvr>
    <a:masterClrMapping/>
  </p:clrMapOvr>
  <p:transition>
    <p:whee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034" y="428604"/>
            <a:ext cx="7715304" cy="2677656"/>
          </a:xfrm>
          <a:prstGeom prst="rect">
            <a:avLst/>
          </a:prstGeom>
          <a:noFill/>
        </p:spPr>
        <p:txBody>
          <a:bodyPr wrap="square" rtlCol="0">
            <a:spAutoFit/>
          </a:bodyPr>
          <a:lstStyle/>
          <a:p>
            <a:pPr algn="ctr"/>
            <a:r>
              <a:rPr lang="ru-RU" sz="2400" b="1" dirty="0" smtClean="0">
                <a:latin typeface="Times New Roman" pitchFamily="18" charset="0"/>
                <a:cs typeface="Times New Roman" pitchFamily="18" charset="0"/>
              </a:rPr>
              <a:t>          </a:t>
            </a:r>
            <a:r>
              <a:rPr lang="ru-RU" sz="2400" b="1" u="sng" dirty="0" smtClean="0">
                <a:latin typeface="Times New Roman" pitchFamily="18" charset="0"/>
                <a:cs typeface="Times New Roman" pitchFamily="18" charset="0"/>
              </a:rPr>
              <a:t>ДОМАШНЕЕ  ЗАДАНИЕ:</a:t>
            </a:r>
          </a:p>
          <a:p>
            <a:endParaRPr lang="ru-RU" sz="2400" b="1" dirty="0" smtClean="0">
              <a:latin typeface="Times New Roman" pitchFamily="18" charset="0"/>
              <a:cs typeface="Times New Roman" pitchFamily="18" charset="0"/>
            </a:endParaRPr>
          </a:p>
          <a:p>
            <a:pPr>
              <a:buFont typeface="Wingdings" pitchFamily="2" charset="2"/>
              <a:buChar char="Ø"/>
            </a:pPr>
            <a:r>
              <a:rPr lang="ru-RU" sz="2400" b="1" dirty="0" smtClean="0">
                <a:latin typeface="Times New Roman" pitchFamily="18" charset="0"/>
                <a:cs typeface="Times New Roman" pitchFamily="18" charset="0"/>
              </a:rPr>
              <a:t> п.13.1</a:t>
            </a:r>
          </a:p>
          <a:p>
            <a:pPr>
              <a:buFont typeface="Wingdings" pitchFamily="2" charset="2"/>
              <a:buChar char="Ø"/>
            </a:pPr>
            <a:r>
              <a:rPr lang="ru-RU" sz="2400" b="1" dirty="0" smtClean="0">
                <a:latin typeface="Times New Roman" pitchFamily="18" charset="0"/>
                <a:cs typeface="Times New Roman" pitchFamily="18" charset="0"/>
              </a:rPr>
              <a:t> Нарисовать дорожные знаки.</a:t>
            </a:r>
          </a:p>
          <a:p>
            <a:pPr>
              <a:buFont typeface="Wingdings" pitchFamily="2" charset="2"/>
              <a:buChar char="Ø"/>
            </a:pPr>
            <a:r>
              <a:rPr lang="ru-RU" sz="2400" b="1" dirty="0" smtClean="0">
                <a:latin typeface="Times New Roman" pitchFamily="18" charset="0"/>
                <a:cs typeface="Times New Roman" pitchFamily="18" charset="0"/>
              </a:rPr>
              <a:t> Изготовить: «Памятка пешеходу»</a:t>
            </a:r>
          </a:p>
          <a:p>
            <a:r>
              <a:rPr lang="ru-RU" sz="2400" b="1" dirty="0" smtClean="0">
                <a:latin typeface="Times New Roman" pitchFamily="18" charset="0"/>
                <a:cs typeface="Times New Roman" pitchFamily="18" charset="0"/>
              </a:rPr>
              <a:t>                           «Памятка водителю»</a:t>
            </a:r>
          </a:p>
          <a:p>
            <a:endParaRPr lang="ru-RU" sz="2400" b="1" dirty="0">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428604"/>
            <a:ext cx="8429684" cy="1569660"/>
          </a:xfrm>
          <a:prstGeom prst="rect">
            <a:avLst/>
          </a:prstGeom>
        </p:spPr>
        <p:txBody>
          <a:bodyPr wrap="square">
            <a:spAutoFit/>
          </a:bodyPr>
          <a:lstStyle/>
          <a:p>
            <a:pPr algn="ctr"/>
            <a:r>
              <a:rPr lang="ru-RU" sz="3200" b="1" u="sng" dirty="0" smtClean="0">
                <a:latin typeface="Times New Roman" pitchFamily="18" charset="0"/>
                <a:cs typeface="Times New Roman" pitchFamily="18" charset="0"/>
              </a:rPr>
              <a:t>Тема № 2: </a:t>
            </a:r>
          </a:p>
          <a:p>
            <a:pPr algn="ctr"/>
            <a:r>
              <a:rPr lang="ru-RU" sz="3200" b="1" dirty="0" smtClean="0">
                <a:latin typeface="Times New Roman" pitchFamily="18" charset="0"/>
                <a:cs typeface="Times New Roman" pitchFamily="18" charset="0"/>
              </a:rPr>
              <a:t>«Безопасность в общественном </a:t>
            </a:r>
          </a:p>
          <a:p>
            <a:pPr algn="ctr"/>
            <a:r>
              <a:rPr lang="ru-RU" sz="3200" b="1" dirty="0" smtClean="0">
                <a:latin typeface="Times New Roman" pitchFamily="18" charset="0"/>
                <a:cs typeface="Times New Roman" pitchFamily="18" charset="0"/>
              </a:rPr>
              <a:t>и личном транспорте»</a:t>
            </a:r>
            <a:endParaRPr lang="ru-RU" sz="3200" b="1" dirty="0">
              <a:latin typeface="Times New Roman" pitchFamily="18" charset="0"/>
              <a:cs typeface="Times New Roman" pitchFamily="18" charset="0"/>
            </a:endParaRPr>
          </a:p>
        </p:txBody>
      </p:sp>
      <p:pic>
        <p:nvPicPr>
          <p:cNvPr id="1026" name="Picture 2" descr="http://indiecitizen.files.wordpress.com/2008/04/ttc.jpg">
            <a:hlinkClick r:id="rId2"/>
          </p:cNvPr>
          <p:cNvPicPr>
            <a:picLocks noChangeAspect="1" noChangeArrowheads="1"/>
          </p:cNvPicPr>
          <p:nvPr/>
        </p:nvPicPr>
        <p:blipFill>
          <a:blip r:embed="rId3"/>
          <a:srcRect/>
          <a:stretch>
            <a:fillRect/>
          </a:stretch>
        </p:blipFill>
        <p:spPr bwMode="auto">
          <a:xfrm>
            <a:off x="285720" y="3286124"/>
            <a:ext cx="5076825" cy="3381375"/>
          </a:xfrm>
          <a:prstGeom prst="rect">
            <a:avLst/>
          </a:prstGeom>
          <a:ln>
            <a:noFill/>
          </a:ln>
          <a:effectLst>
            <a:outerShdw blurRad="292100" dist="139700" dir="2700000" algn="tl" rotWithShape="0">
              <a:srgbClr val="333333">
                <a:alpha val="65000"/>
              </a:srgbClr>
            </a:outerShdw>
          </a:effectLst>
        </p:spPr>
      </p:pic>
      <p:pic>
        <p:nvPicPr>
          <p:cNvPr id="1028" name="Picture 4" descr="http://900igr.net/datai/religii-i-etika/Istorija-etiketa/0020-015-Kto-pervym-zakhodit-v-transport.jpg">
            <a:hlinkClick r:id="rId4"/>
          </p:cNvPr>
          <p:cNvPicPr>
            <a:picLocks noChangeAspect="1" noChangeArrowheads="1"/>
          </p:cNvPicPr>
          <p:nvPr/>
        </p:nvPicPr>
        <p:blipFill>
          <a:blip r:embed="rId5"/>
          <a:srcRect/>
          <a:stretch>
            <a:fillRect/>
          </a:stretch>
        </p:blipFill>
        <p:spPr bwMode="auto">
          <a:xfrm>
            <a:off x="5786446" y="2571744"/>
            <a:ext cx="2928958" cy="38100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heel/>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5786" y="214290"/>
            <a:ext cx="7572428" cy="954107"/>
          </a:xfrm>
          <a:prstGeom prst="rect">
            <a:avLst/>
          </a:prstGeom>
          <a:noFill/>
        </p:spPr>
        <p:txBody>
          <a:bodyPr wrap="square" rtlCol="0">
            <a:spAutoFit/>
          </a:bodyPr>
          <a:lstStyle/>
          <a:p>
            <a:pPr algn="ctr"/>
            <a:r>
              <a:rPr lang="ru-RU" sz="2800" b="1" dirty="0" smtClean="0">
                <a:solidFill>
                  <a:srgbClr val="FF0000"/>
                </a:solidFill>
                <a:latin typeface="Times New Roman" pitchFamily="18" charset="0"/>
                <a:cs typeface="Times New Roman" pitchFamily="18" charset="0"/>
              </a:rPr>
              <a:t>Вспомним правила этикета </a:t>
            </a:r>
          </a:p>
          <a:p>
            <a:pPr algn="ctr"/>
            <a:r>
              <a:rPr lang="ru-RU" sz="2800" b="1" dirty="0" smtClean="0">
                <a:solidFill>
                  <a:srgbClr val="FF0000"/>
                </a:solidFill>
                <a:latin typeface="Times New Roman" pitchFamily="18" charset="0"/>
                <a:cs typeface="Times New Roman" pitchFamily="18" charset="0"/>
              </a:rPr>
              <a:t>в общественном транспорте</a:t>
            </a:r>
            <a:endParaRPr lang="ru-RU" sz="2800" b="1" dirty="0">
              <a:solidFill>
                <a:srgbClr val="FF0000"/>
              </a:solidFill>
              <a:latin typeface="Times New Roman" pitchFamily="18" charset="0"/>
              <a:cs typeface="Times New Roman" pitchFamily="18" charset="0"/>
            </a:endParaRPr>
          </a:p>
        </p:txBody>
      </p:sp>
      <p:sp>
        <p:nvSpPr>
          <p:cNvPr id="3" name="Прямоугольник 2"/>
          <p:cNvSpPr/>
          <p:nvPr/>
        </p:nvSpPr>
        <p:spPr>
          <a:xfrm>
            <a:off x="285720" y="1214422"/>
            <a:ext cx="8215370" cy="3046988"/>
          </a:xfrm>
          <a:prstGeom prst="rect">
            <a:avLst/>
          </a:prstGeom>
        </p:spPr>
        <p:txBody>
          <a:bodyPr wrap="square">
            <a:spAutoFit/>
          </a:bodyPr>
          <a:lstStyle/>
          <a:p>
            <a:pPr algn="just"/>
            <a:r>
              <a:rPr lang="ru-RU" sz="2400" dirty="0" smtClean="0">
                <a:latin typeface="Times New Roman" pitchFamily="18" charset="0"/>
                <a:cs typeface="Times New Roman" pitchFamily="18" charset="0"/>
              </a:rPr>
              <a:t>В транспорте мы ежедневно проводим много времени. И очень часто впечатления, полученные там, портят нам настроение на целый день. Наивно думать, что в один прекрасный день все люди начнут соблюдать правила этикета, и пребывание в автобусе или метро перестанет быть для нас слишком обременительным. Но нужно начинать. И почему бы не с себя самого? Какие же правила этикета действуют в транспорте?</a:t>
            </a:r>
            <a:endParaRPr lang="ru-RU" sz="2400" dirty="0">
              <a:latin typeface="Times New Roman" pitchFamily="18" charset="0"/>
              <a:cs typeface="Times New Roman" pitchFamily="18" charset="0"/>
            </a:endParaRPr>
          </a:p>
        </p:txBody>
      </p:sp>
      <p:pic>
        <p:nvPicPr>
          <p:cNvPr id="39942" name="Picture 6" descr="http://www.signbusiness.ru/upload/blog/4d6/04.jpg">
            <a:hlinkClick r:id="rId2"/>
          </p:cNvPr>
          <p:cNvPicPr>
            <a:picLocks noChangeAspect="1" noChangeArrowheads="1"/>
          </p:cNvPicPr>
          <p:nvPr/>
        </p:nvPicPr>
        <p:blipFill>
          <a:blip r:embed="rId3"/>
          <a:srcRect/>
          <a:stretch>
            <a:fillRect/>
          </a:stretch>
        </p:blipFill>
        <p:spPr bwMode="auto">
          <a:xfrm>
            <a:off x="3714745" y="3929066"/>
            <a:ext cx="5000659" cy="278129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heel/>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28596" y="357167"/>
            <a:ext cx="5214974" cy="5632311"/>
          </a:xfrm>
          <a:prstGeom prst="rect">
            <a:avLst/>
          </a:prstGeom>
        </p:spPr>
        <p:txBody>
          <a:bodyPr wrap="square">
            <a:spAutoFit/>
          </a:bodyPr>
          <a:lstStyle/>
          <a:p>
            <a:pPr>
              <a:buFont typeface="Wingdings" pitchFamily="2" charset="2"/>
              <a:buChar char="Ø"/>
            </a:pPr>
            <a:r>
              <a:rPr lang="ru-RU" sz="2400" dirty="0" smtClean="0">
                <a:latin typeface="Times New Roman" pitchFamily="18" charset="0"/>
                <a:cs typeface="Times New Roman" pitchFamily="18" charset="0"/>
              </a:rPr>
              <a:t> Правила поведения в общественном транспорте при посадке гласят, что первыми входят: </a:t>
            </a:r>
          </a:p>
          <a:p>
            <a:pPr>
              <a:buFont typeface="Arial" pitchFamily="34" charset="0"/>
              <a:buChar char="•"/>
            </a:pPr>
            <a:r>
              <a:rPr lang="ru-RU" sz="2400" dirty="0" smtClean="0">
                <a:latin typeface="Times New Roman" pitchFamily="18" charset="0"/>
                <a:cs typeface="Times New Roman" pitchFamily="18" charset="0"/>
              </a:rPr>
              <a:t>пожилые люди, </a:t>
            </a:r>
          </a:p>
          <a:p>
            <a:pPr>
              <a:buFont typeface="Arial" pitchFamily="34" charset="0"/>
              <a:buChar char="•"/>
            </a:pPr>
            <a:r>
              <a:rPr lang="ru-RU" sz="2400" dirty="0" smtClean="0">
                <a:latin typeface="Times New Roman" pitchFamily="18" charset="0"/>
                <a:cs typeface="Times New Roman" pitchFamily="18" charset="0"/>
              </a:rPr>
              <a:t>дети, </a:t>
            </a:r>
          </a:p>
          <a:p>
            <a:pPr>
              <a:buFont typeface="Arial" pitchFamily="34" charset="0"/>
              <a:buChar char="•"/>
            </a:pPr>
            <a:r>
              <a:rPr lang="ru-RU" sz="2400" dirty="0" smtClean="0">
                <a:latin typeface="Times New Roman" pitchFamily="18" charset="0"/>
                <a:cs typeface="Times New Roman" pitchFamily="18" charset="0"/>
              </a:rPr>
              <a:t>женщины. </a:t>
            </a:r>
          </a:p>
          <a:p>
            <a:pPr>
              <a:buFont typeface="Wingdings" pitchFamily="2" charset="2"/>
              <a:buChar char="Ø"/>
            </a:pPr>
            <a:r>
              <a:rPr lang="ru-RU" sz="2400" dirty="0" smtClean="0">
                <a:latin typeface="Times New Roman" pitchFamily="18" charset="0"/>
                <a:cs typeface="Times New Roman" pitchFamily="18" charset="0"/>
              </a:rPr>
              <a:t> Если мужчина изъявляет желание помочь при посадке в общественный транспорт данным категориям граждан, то он обязательно должен попросить на это разрешения.  </a:t>
            </a:r>
          </a:p>
          <a:p>
            <a:r>
              <a:rPr lang="ru-RU" sz="2400" dirty="0" smtClean="0">
                <a:latin typeface="Times New Roman" pitchFamily="18" charset="0"/>
                <a:cs typeface="Times New Roman" pitchFamily="18" charset="0"/>
              </a:rPr>
              <a:t>При воде необходимо снимать с плеч рюкзаки и объёмные (например, спортивные) сумки, чтобы не беспокоить других пассажиров. </a:t>
            </a:r>
            <a:endParaRPr lang="ru-RU" sz="2400" dirty="0">
              <a:latin typeface="Times New Roman" pitchFamily="18" charset="0"/>
              <a:cs typeface="Times New Roman" pitchFamily="18" charset="0"/>
            </a:endParaRPr>
          </a:p>
        </p:txBody>
      </p:sp>
      <p:pic>
        <p:nvPicPr>
          <p:cNvPr id="6" name="Picture 2" descr="http://marichka.kiev.ua/publicall/2010-04-01-660964.html/$File/1.jpg"/>
          <p:cNvPicPr>
            <a:picLocks noChangeAspect="1" noChangeArrowheads="1"/>
          </p:cNvPicPr>
          <p:nvPr/>
        </p:nvPicPr>
        <p:blipFill>
          <a:blip r:embed="rId2"/>
          <a:srcRect b="5021"/>
          <a:stretch>
            <a:fillRect/>
          </a:stretch>
        </p:blipFill>
        <p:spPr bwMode="auto">
          <a:xfrm>
            <a:off x="5715008" y="2428868"/>
            <a:ext cx="3071834" cy="385765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heel/>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285728"/>
            <a:ext cx="5643602" cy="3046988"/>
          </a:xfrm>
          <a:prstGeom prst="rect">
            <a:avLst/>
          </a:prstGeom>
        </p:spPr>
        <p:txBody>
          <a:bodyPr wrap="square">
            <a:spAutoFit/>
          </a:bodyPr>
          <a:lstStyle/>
          <a:p>
            <a:pPr>
              <a:buFont typeface="Wingdings" pitchFamily="2" charset="2"/>
              <a:buChar char="Ø"/>
            </a:pPr>
            <a:r>
              <a:rPr lang="ru-RU" sz="2400" dirty="0" smtClean="0">
                <a:latin typeface="Times New Roman" pitchFamily="18" charset="0"/>
                <a:cs typeface="Times New Roman" pitchFamily="18" charset="0"/>
              </a:rPr>
              <a:t> Для того чтобы не стать виновником скандала в общественном транспорте, надо соблюдать правила этикета, по возможности не наступать людям на ноги, не толкаться, не опираться на других пассажиров, не разглядывать людей в автобусе, метро, троллейбусе, трамвае и т.д. </a:t>
            </a:r>
            <a:endParaRPr lang="ru-RU" sz="2400" dirty="0">
              <a:latin typeface="Times New Roman" pitchFamily="18" charset="0"/>
              <a:cs typeface="Times New Roman" pitchFamily="18" charset="0"/>
            </a:endParaRPr>
          </a:p>
        </p:txBody>
      </p:sp>
      <p:pic>
        <p:nvPicPr>
          <p:cNvPr id="41986" name="Picture 2" descr="http://www.knigge.ru/images/transport-01.jpg">
            <a:hlinkClick r:id="rId2"/>
          </p:cNvPr>
          <p:cNvPicPr>
            <a:picLocks noChangeAspect="1" noChangeArrowheads="1"/>
          </p:cNvPicPr>
          <p:nvPr/>
        </p:nvPicPr>
        <p:blipFill>
          <a:blip r:embed="rId3"/>
          <a:srcRect/>
          <a:stretch>
            <a:fillRect/>
          </a:stretch>
        </p:blipFill>
        <p:spPr bwMode="auto">
          <a:xfrm>
            <a:off x="6000760" y="428604"/>
            <a:ext cx="2619380" cy="2857520"/>
          </a:xfrm>
          <a:prstGeom prst="rect">
            <a:avLst/>
          </a:prstGeom>
          <a:ln>
            <a:noFill/>
          </a:ln>
          <a:effectLst>
            <a:outerShdw blurRad="292100" dist="139700" dir="2700000" algn="tl" rotWithShape="0">
              <a:srgbClr val="333333">
                <a:alpha val="65000"/>
              </a:srgbClr>
            </a:outerShdw>
          </a:effectLst>
        </p:spPr>
      </p:pic>
      <p:pic>
        <p:nvPicPr>
          <p:cNvPr id="41988" name="Picture 4" descr="http://www.knigge.ru/images/transport-04.jpg">
            <a:hlinkClick r:id="rId4"/>
          </p:cNvPr>
          <p:cNvPicPr>
            <a:picLocks noChangeAspect="1" noChangeArrowheads="1"/>
          </p:cNvPicPr>
          <p:nvPr/>
        </p:nvPicPr>
        <p:blipFill>
          <a:blip r:embed="rId5"/>
          <a:srcRect/>
          <a:stretch>
            <a:fillRect/>
          </a:stretch>
        </p:blipFill>
        <p:spPr bwMode="auto">
          <a:xfrm>
            <a:off x="6000760" y="4357694"/>
            <a:ext cx="2714644" cy="1985968"/>
          </a:xfrm>
          <a:prstGeom prst="rect">
            <a:avLst/>
          </a:prstGeom>
          <a:ln>
            <a:noFill/>
          </a:ln>
          <a:effectLst>
            <a:outerShdw blurRad="292100" dist="139700" dir="2700000" algn="tl" rotWithShape="0">
              <a:srgbClr val="333333">
                <a:alpha val="65000"/>
              </a:srgbClr>
            </a:outerShdw>
          </a:effectLst>
        </p:spPr>
      </p:pic>
      <p:sp>
        <p:nvSpPr>
          <p:cNvPr id="5" name="Прямоугольник 4"/>
          <p:cNvSpPr/>
          <p:nvPr/>
        </p:nvSpPr>
        <p:spPr>
          <a:xfrm>
            <a:off x="214282" y="3357562"/>
            <a:ext cx="5715040" cy="3416320"/>
          </a:xfrm>
          <a:prstGeom prst="rect">
            <a:avLst/>
          </a:prstGeom>
        </p:spPr>
        <p:txBody>
          <a:bodyPr wrap="square">
            <a:spAutoFit/>
          </a:bodyPr>
          <a:lstStyle/>
          <a:p>
            <a:pPr>
              <a:buFont typeface="Wingdings" pitchFamily="2" charset="2"/>
              <a:buChar char="Ø"/>
            </a:pPr>
            <a:r>
              <a:rPr lang="ru-RU" sz="2400" dirty="0" smtClean="0">
                <a:latin typeface="Times New Roman" pitchFamily="18" charset="0"/>
                <a:cs typeface="Times New Roman" pitchFamily="18" charset="0"/>
              </a:rPr>
              <a:t> Многие полагают, что мужчины обязаны уступать места в транспорте женщинам. Однако это не совсем так. Уставший мужчина, возвращающийся домой после тяжёлого рабочего дня, должен сам решить, хватит ли у него сил на благородный поступок уступить место прекрасной даме, если та вовсе не кажется измученной трудовыми буднями</a:t>
            </a:r>
            <a:endParaRPr lang="ru-RU" dirty="0">
              <a:latin typeface="Times New Roman" pitchFamily="18" charset="0"/>
              <a:cs typeface="Times New Roman" pitchFamily="18" charset="0"/>
            </a:endParaRPr>
          </a:p>
        </p:txBody>
      </p:sp>
    </p:spTree>
  </p:cSld>
  <p:clrMapOvr>
    <a:masterClrMapping/>
  </p:clrMapOvr>
  <p:transition>
    <p:wheel/>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00100" y="214290"/>
            <a:ext cx="2372206" cy="584775"/>
          </a:xfrm>
          <a:prstGeom prst="rect">
            <a:avLst/>
          </a:prstGeom>
          <a:noFill/>
        </p:spPr>
        <p:txBody>
          <a:bodyPr wrap="square" rtlCol="0">
            <a:spAutoFit/>
          </a:bodyPr>
          <a:lstStyle/>
          <a:p>
            <a:r>
              <a:rPr lang="ru-RU" sz="3200" b="1" dirty="0" smtClean="0">
                <a:solidFill>
                  <a:srgbClr val="FF0000"/>
                </a:solidFill>
                <a:latin typeface="Times New Roman" pitchFamily="18" charset="0"/>
                <a:cs typeface="Times New Roman" pitchFamily="18" charset="0"/>
              </a:rPr>
              <a:t>Нельзя:</a:t>
            </a:r>
            <a:endParaRPr lang="ru-RU" sz="3200" b="1" dirty="0">
              <a:solidFill>
                <a:srgbClr val="FF0000"/>
              </a:solidFill>
              <a:latin typeface="Times New Roman" pitchFamily="18" charset="0"/>
              <a:cs typeface="Times New Roman" pitchFamily="18" charset="0"/>
            </a:endParaRPr>
          </a:p>
        </p:txBody>
      </p:sp>
      <p:sp>
        <p:nvSpPr>
          <p:cNvPr id="3" name="TextBox 2"/>
          <p:cNvSpPr txBox="1"/>
          <p:nvPr/>
        </p:nvSpPr>
        <p:spPr>
          <a:xfrm>
            <a:off x="500034" y="857232"/>
            <a:ext cx="6085489" cy="2677656"/>
          </a:xfrm>
          <a:prstGeom prst="rect">
            <a:avLst/>
          </a:prstGeom>
          <a:noFill/>
        </p:spPr>
        <p:txBody>
          <a:bodyPr wrap="square" rtlCol="0">
            <a:spAutoFit/>
          </a:bodyPr>
          <a:lstStyle/>
          <a:p>
            <a:pPr>
              <a:buFont typeface="Wingdings" pitchFamily="2" charset="2"/>
              <a:buChar char="Ø"/>
            </a:pPr>
            <a:r>
              <a:rPr lang="ru-RU" sz="2400" dirty="0" smtClean="0">
                <a:latin typeface="Times New Roman" pitchFamily="18" charset="0"/>
                <a:cs typeface="Times New Roman" pitchFamily="18" charset="0"/>
              </a:rPr>
              <a:t>Толкаться, суетиться, запрыгивать на ходу!</a:t>
            </a:r>
          </a:p>
          <a:p>
            <a:pPr>
              <a:buFont typeface="Wingdings" pitchFamily="2" charset="2"/>
              <a:buChar char="Ø"/>
            </a:pPr>
            <a:r>
              <a:rPr lang="ru-RU" sz="2400" dirty="0" smtClean="0">
                <a:latin typeface="Times New Roman" pitchFamily="18" charset="0"/>
                <a:cs typeface="Times New Roman" pitchFamily="18" charset="0"/>
              </a:rPr>
              <a:t>Наступать людям на ноги!</a:t>
            </a:r>
          </a:p>
          <a:p>
            <a:pPr>
              <a:buFont typeface="Wingdings" pitchFamily="2" charset="2"/>
              <a:buChar char="Ø"/>
            </a:pPr>
            <a:r>
              <a:rPr lang="ru-RU" sz="2400" dirty="0" smtClean="0">
                <a:latin typeface="Times New Roman" pitchFamily="18" charset="0"/>
                <a:cs typeface="Times New Roman" pitchFamily="18" charset="0"/>
              </a:rPr>
              <a:t>Громко разговаривать, кричать!</a:t>
            </a:r>
          </a:p>
          <a:p>
            <a:pPr>
              <a:buFont typeface="Wingdings" pitchFamily="2" charset="2"/>
              <a:buChar char="Ø"/>
            </a:pPr>
            <a:r>
              <a:rPr lang="ru-RU" sz="2400" dirty="0" smtClean="0">
                <a:latin typeface="Times New Roman" pitchFamily="18" charset="0"/>
                <a:cs typeface="Times New Roman" pitchFamily="18" charset="0"/>
              </a:rPr>
              <a:t>Высовывать голову из окна!</a:t>
            </a:r>
          </a:p>
          <a:p>
            <a:endParaRPr lang="ru-RU" sz="2400" dirty="0" smtClean="0">
              <a:latin typeface="Times New Roman" pitchFamily="18" charset="0"/>
              <a:cs typeface="Times New Roman" pitchFamily="18" charset="0"/>
            </a:endParaRPr>
          </a:p>
          <a:p>
            <a:endParaRPr lang="ru-RU" sz="2400" dirty="0" smtClean="0">
              <a:latin typeface="Times New Roman" pitchFamily="18" charset="0"/>
              <a:cs typeface="Times New Roman" pitchFamily="18" charset="0"/>
            </a:endParaRPr>
          </a:p>
          <a:p>
            <a:endParaRPr lang="ru-RU" sz="2400" dirty="0">
              <a:latin typeface="Times New Roman" pitchFamily="18" charset="0"/>
              <a:cs typeface="Times New Roman" pitchFamily="18" charset="0"/>
            </a:endParaRPr>
          </a:p>
        </p:txBody>
      </p:sp>
      <p:sp>
        <p:nvSpPr>
          <p:cNvPr id="4" name="TextBox 3"/>
          <p:cNvSpPr txBox="1"/>
          <p:nvPr/>
        </p:nvSpPr>
        <p:spPr>
          <a:xfrm>
            <a:off x="1643042" y="2714620"/>
            <a:ext cx="3429024" cy="584775"/>
          </a:xfrm>
          <a:prstGeom prst="rect">
            <a:avLst/>
          </a:prstGeom>
          <a:noFill/>
        </p:spPr>
        <p:txBody>
          <a:bodyPr wrap="square" rtlCol="0">
            <a:spAutoFit/>
          </a:bodyPr>
          <a:lstStyle/>
          <a:p>
            <a:r>
              <a:rPr lang="ru-RU" sz="3200" b="1" dirty="0" smtClean="0">
                <a:solidFill>
                  <a:srgbClr val="FF0000"/>
                </a:solidFill>
                <a:latin typeface="Times New Roman" pitchFamily="18" charset="0"/>
                <a:cs typeface="Times New Roman" pitchFamily="18" charset="0"/>
              </a:rPr>
              <a:t>Посмотри:</a:t>
            </a:r>
            <a:endParaRPr lang="ru-RU" sz="3200" b="1" dirty="0">
              <a:solidFill>
                <a:srgbClr val="FF0000"/>
              </a:solidFill>
              <a:latin typeface="Times New Roman" pitchFamily="18" charset="0"/>
              <a:cs typeface="Times New Roman" pitchFamily="18" charset="0"/>
            </a:endParaRPr>
          </a:p>
        </p:txBody>
      </p:sp>
      <p:sp>
        <p:nvSpPr>
          <p:cNvPr id="5" name="TextBox 4"/>
          <p:cNvSpPr txBox="1"/>
          <p:nvPr/>
        </p:nvSpPr>
        <p:spPr>
          <a:xfrm>
            <a:off x="428596" y="3286124"/>
            <a:ext cx="8072494" cy="1200329"/>
          </a:xfrm>
          <a:prstGeom prst="rect">
            <a:avLst/>
          </a:prstGeom>
          <a:noFill/>
        </p:spPr>
        <p:txBody>
          <a:bodyPr wrap="square" rtlCol="0">
            <a:spAutoFit/>
          </a:bodyPr>
          <a:lstStyle/>
          <a:p>
            <a:pPr>
              <a:buFont typeface="Wingdings" pitchFamily="2" charset="2"/>
              <a:buChar char="Ø"/>
            </a:pPr>
            <a:r>
              <a:rPr lang="ru-RU" sz="2400" dirty="0" smtClean="0">
                <a:latin typeface="Times New Roman" pitchFamily="18" charset="0"/>
                <a:cs typeface="Times New Roman" pitchFamily="18" charset="0"/>
              </a:rPr>
              <a:t>Где в салоне расположены запасные выходы.</a:t>
            </a:r>
          </a:p>
          <a:p>
            <a:pPr>
              <a:buFont typeface="Wingdings" pitchFamily="2" charset="2"/>
              <a:buChar char="Ø"/>
            </a:pPr>
            <a:r>
              <a:rPr lang="ru-RU" sz="2400" dirty="0" smtClean="0">
                <a:latin typeface="Times New Roman" pitchFamily="18" charset="0"/>
                <a:cs typeface="Times New Roman" pitchFamily="18" charset="0"/>
              </a:rPr>
              <a:t>Прочитай инструкцию, как ими пользоваться!</a:t>
            </a:r>
          </a:p>
          <a:p>
            <a:endParaRPr lang="ru-RU" sz="2400" dirty="0">
              <a:latin typeface="Times New Roman" pitchFamily="18" charset="0"/>
              <a:cs typeface="Times New Roman" pitchFamily="18" charset="0"/>
            </a:endParaRPr>
          </a:p>
        </p:txBody>
      </p:sp>
      <p:sp>
        <p:nvSpPr>
          <p:cNvPr id="6" name="TextBox 5"/>
          <p:cNvSpPr txBox="1"/>
          <p:nvPr/>
        </p:nvSpPr>
        <p:spPr>
          <a:xfrm>
            <a:off x="2428860" y="4286256"/>
            <a:ext cx="3071834" cy="584775"/>
          </a:xfrm>
          <a:prstGeom prst="rect">
            <a:avLst/>
          </a:prstGeom>
          <a:noFill/>
        </p:spPr>
        <p:txBody>
          <a:bodyPr wrap="square" rtlCol="0">
            <a:spAutoFit/>
          </a:bodyPr>
          <a:lstStyle/>
          <a:p>
            <a:r>
              <a:rPr lang="ru-RU" sz="3200" b="1" dirty="0" smtClean="0">
                <a:solidFill>
                  <a:srgbClr val="FF0000"/>
                </a:solidFill>
                <a:latin typeface="Times New Roman" pitchFamily="18" charset="0"/>
                <a:cs typeface="Times New Roman" pitchFamily="18" charset="0"/>
              </a:rPr>
              <a:t>Помни:</a:t>
            </a:r>
            <a:endParaRPr lang="ru-RU" sz="3200" b="1" dirty="0">
              <a:solidFill>
                <a:srgbClr val="FF0000"/>
              </a:solidFill>
              <a:latin typeface="Times New Roman" pitchFamily="18" charset="0"/>
              <a:cs typeface="Times New Roman" pitchFamily="18" charset="0"/>
            </a:endParaRPr>
          </a:p>
        </p:txBody>
      </p:sp>
      <p:sp>
        <p:nvSpPr>
          <p:cNvPr id="7" name="TextBox 6"/>
          <p:cNvSpPr txBox="1"/>
          <p:nvPr/>
        </p:nvSpPr>
        <p:spPr>
          <a:xfrm>
            <a:off x="500034" y="4786322"/>
            <a:ext cx="7786741" cy="1569660"/>
          </a:xfrm>
          <a:prstGeom prst="rect">
            <a:avLst/>
          </a:prstGeom>
          <a:noFill/>
        </p:spPr>
        <p:txBody>
          <a:bodyPr wrap="square" rtlCol="0">
            <a:spAutoFit/>
          </a:bodyPr>
          <a:lstStyle/>
          <a:p>
            <a:pPr>
              <a:buFont typeface="Wingdings" pitchFamily="2" charset="2"/>
              <a:buChar char="Ø"/>
            </a:pPr>
            <a:r>
              <a:rPr lang="ru-RU" sz="2400" dirty="0" smtClean="0">
                <a:latin typeface="Times New Roman" pitchFamily="18" charset="0"/>
                <a:cs typeface="Times New Roman" pitchFamily="18" charset="0"/>
              </a:rPr>
              <a:t>Обязательно держись за поручни!</a:t>
            </a:r>
          </a:p>
          <a:p>
            <a:pPr>
              <a:buFont typeface="Wingdings" pitchFamily="2" charset="2"/>
              <a:buChar char="Ø"/>
            </a:pPr>
            <a:r>
              <a:rPr lang="ru-RU" sz="2400" dirty="0" smtClean="0">
                <a:latin typeface="Times New Roman" pitchFamily="18" charset="0"/>
                <a:cs typeface="Times New Roman" pitchFamily="18" charset="0"/>
              </a:rPr>
              <a:t>Не располагайся возле выхода!</a:t>
            </a:r>
          </a:p>
          <a:p>
            <a:pPr>
              <a:buFont typeface="Wingdings" pitchFamily="2" charset="2"/>
              <a:buChar char="Ø"/>
            </a:pPr>
            <a:r>
              <a:rPr lang="ru-RU" sz="2400" dirty="0" smtClean="0">
                <a:latin typeface="Times New Roman" pitchFamily="18" charset="0"/>
                <a:cs typeface="Times New Roman" pitchFamily="18" charset="0"/>
              </a:rPr>
              <a:t>Если увидел бесхозную сумку или пакет – </a:t>
            </a:r>
          </a:p>
          <a:p>
            <a:r>
              <a:rPr lang="ru-RU" sz="2400" dirty="0" smtClean="0">
                <a:latin typeface="Times New Roman" pitchFamily="18" charset="0"/>
                <a:cs typeface="Times New Roman" pitchFamily="18" charset="0"/>
              </a:rPr>
              <a:t>сообщи взрослым или кондуктору!</a:t>
            </a:r>
            <a:endParaRPr lang="ru-RU" sz="2400" dirty="0">
              <a:latin typeface="Times New Roman" pitchFamily="18" charset="0"/>
              <a:cs typeface="Times New Roman" pitchFamily="18" charset="0"/>
            </a:endParaRPr>
          </a:p>
        </p:txBody>
      </p:sp>
      <p:pic>
        <p:nvPicPr>
          <p:cNvPr id="43010" name="Picture 2" descr="Как вести себя в поезде и самолете">
            <a:hlinkClick r:id="rId2"/>
          </p:cNvPr>
          <p:cNvPicPr>
            <a:picLocks noChangeAspect="1" noChangeArrowheads="1"/>
          </p:cNvPicPr>
          <p:nvPr/>
        </p:nvPicPr>
        <p:blipFill>
          <a:blip r:embed="rId3"/>
          <a:srcRect/>
          <a:stretch>
            <a:fillRect/>
          </a:stretch>
        </p:blipFill>
        <p:spPr bwMode="auto">
          <a:xfrm>
            <a:off x="6286512" y="714356"/>
            <a:ext cx="2357454" cy="1643074"/>
          </a:xfrm>
          <a:prstGeom prst="rect">
            <a:avLst/>
          </a:prstGeom>
          <a:ln>
            <a:noFill/>
          </a:ln>
          <a:effectLst>
            <a:outerShdw blurRad="292100" dist="139700" dir="2700000" algn="tl" rotWithShape="0">
              <a:srgbClr val="333333">
                <a:alpha val="65000"/>
              </a:srgbClr>
            </a:outerShdw>
          </a:effectLst>
        </p:spPr>
      </p:pic>
      <p:pic>
        <p:nvPicPr>
          <p:cNvPr id="43014" name="Picture 6" descr="http://im6-tub-ru.yandex.net/i?id=158550734-23-72&amp;n=21">
            <a:hlinkClick r:id="rId4"/>
          </p:cNvPr>
          <p:cNvPicPr>
            <a:picLocks noChangeAspect="1" noChangeArrowheads="1"/>
          </p:cNvPicPr>
          <p:nvPr/>
        </p:nvPicPr>
        <p:blipFill>
          <a:blip r:embed="rId5"/>
          <a:srcRect/>
          <a:stretch>
            <a:fillRect/>
          </a:stretch>
        </p:blipFill>
        <p:spPr bwMode="auto">
          <a:xfrm>
            <a:off x="6715140" y="3786190"/>
            <a:ext cx="2000264" cy="2500330"/>
          </a:xfrm>
          <a:prstGeom prst="rect">
            <a:avLst/>
          </a:prstGeom>
          <a:noFill/>
        </p:spPr>
      </p:pic>
    </p:spTree>
  </p:cSld>
  <p:clrMapOvr>
    <a:masterClrMapping/>
  </p:clrMapOvr>
  <p:transition>
    <p:whee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42910" y="285728"/>
            <a:ext cx="7643866" cy="461665"/>
          </a:xfrm>
          <a:prstGeom prst="rect">
            <a:avLst/>
          </a:prstGeom>
          <a:noFill/>
        </p:spPr>
        <p:txBody>
          <a:bodyPr wrap="square" rtlCol="0">
            <a:spAutoFit/>
          </a:bodyPr>
          <a:lstStyle/>
          <a:p>
            <a:pPr algn="ctr"/>
            <a:r>
              <a:rPr lang="ru-RU" sz="2400" b="1" dirty="0" smtClean="0">
                <a:latin typeface="Times New Roman" pitchFamily="18" charset="0"/>
                <a:cs typeface="Times New Roman" pitchFamily="18" charset="0"/>
              </a:rPr>
              <a:t>Полная статистика ДТП за 2010 -2011 -2012 г</a:t>
            </a:r>
            <a:endParaRPr lang="ru-RU" sz="2400" b="1" dirty="0">
              <a:latin typeface="Times New Roman" pitchFamily="18" charset="0"/>
              <a:cs typeface="Times New Roman" pitchFamily="18" charset="0"/>
            </a:endParaRPr>
          </a:p>
        </p:txBody>
      </p:sp>
      <p:graphicFrame>
        <p:nvGraphicFramePr>
          <p:cNvPr id="5" name="Таблица 4"/>
          <p:cNvGraphicFramePr>
            <a:graphicFrameLocks noGrp="1"/>
          </p:cNvGraphicFramePr>
          <p:nvPr/>
        </p:nvGraphicFramePr>
        <p:xfrm>
          <a:off x="357158" y="857233"/>
          <a:ext cx="8143932" cy="2143139"/>
        </p:xfrm>
        <a:graphic>
          <a:graphicData uri="http://schemas.openxmlformats.org/drawingml/2006/table">
            <a:tbl>
              <a:tblPr/>
              <a:tblGrid>
                <a:gridCol w="2034231"/>
                <a:gridCol w="1867169"/>
                <a:gridCol w="1719761"/>
                <a:gridCol w="2522771"/>
              </a:tblGrid>
              <a:tr h="879284">
                <a:tc>
                  <a:txBody>
                    <a:bodyPr/>
                    <a:lstStyle/>
                    <a:p>
                      <a:pPr>
                        <a:lnSpc>
                          <a:spcPct val="115000"/>
                        </a:lnSpc>
                        <a:spcAft>
                          <a:spcPts val="0"/>
                        </a:spcAft>
                      </a:pPr>
                      <a:endParaRPr lang="ru-RU" sz="2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Times New Roman" pitchFamily="18" charset="0"/>
                          <a:ea typeface="Calibri"/>
                          <a:cs typeface="Times New Roman" pitchFamily="18" charset="0"/>
                        </a:rPr>
                        <a:t>2010 год</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Times New Roman" pitchFamily="18" charset="0"/>
                          <a:ea typeface="Calibri"/>
                          <a:cs typeface="Times New Roman" pitchFamily="18" charset="0"/>
                        </a:rPr>
                        <a:t>2011 год</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Times New Roman" pitchFamily="18" charset="0"/>
                          <a:ea typeface="Calibri"/>
                          <a:cs typeface="Times New Roman" pitchFamily="18" charset="0"/>
                        </a:rPr>
                        <a:t>2012 </a:t>
                      </a:r>
                      <a:r>
                        <a:rPr lang="ru-RU" sz="2400" dirty="0" smtClean="0">
                          <a:latin typeface="Times New Roman" pitchFamily="18" charset="0"/>
                          <a:ea typeface="Calibri"/>
                          <a:cs typeface="Times New Roman" pitchFamily="18" charset="0"/>
                        </a:rPr>
                        <a:t>год</a:t>
                      </a:r>
                      <a:endParaRPr lang="ru-RU" sz="2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1285">
                <a:tc>
                  <a:txBody>
                    <a:bodyPr/>
                    <a:lstStyle/>
                    <a:p>
                      <a:pPr algn="ctr">
                        <a:lnSpc>
                          <a:spcPct val="115000"/>
                        </a:lnSpc>
                        <a:spcAft>
                          <a:spcPts val="0"/>
                        </a:spcAft>
                      </a:pPr>
                      <a:r>
                        <a:rPr lang="ru-RU" sz="2400" dirty="0">
                          <a:latin typeface="Times New Roman" pitchFamily="18" charset="0"/>
                          <a:ea typeface="Calibri"/>
                          <a:cs typeface="Times New Roman" pitchFamily="18" charset="0"/>
                        </a:rPr>
                        <a:t>Всего ДТП</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400" dirty="0">
                          <a:latin typeface="Times New Roman" pitchFamily="18" charset="0"/>
                          <a:ea typeface="Calibri"/>
                          <a:cs typeface="Times New Roman" pitchFamily="18" charset="0"/>
                        </a:rPr>
                        <a:t>199431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400" dirty="0">
                          <a:latin typeface="Times New Roman" pitchFamily="18" charset="0"/>
                          <a:ea typeface="Calibri"/>
                          <a:cs typeface="Times New Roman" pitchFamily="18" charset="0"/>
                        </a:rPr>
                        <a:t>199868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400" dirty="0" smtClean="0">
                          <a:latin typeface="Times New Roman" pitchFamily="18" charset="0"/>
                          <a:ea typeface="Calibri"/>
                          <a:cs typeface="Times New Roman" pitchFamily="18" charset="0"/>
                        </a:rPr>
                        <a:t>203597</a:t>
                      </a:r>
                      <a:endParaRPr lang="ru-RU" sz="2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1285">
                <a:tc>
                  <a:txBody>
                    <a:bodyPr/>
                    <a:lstStyle/>
                    <a:p>
                      <a:pPr algn="ctr">
                        <a:lnSpc>
                          <a:spcPct val="115000"/>
                        </a:lnSpc>
                        <a:spcAft>
                          <a:spcPts val="0"/>
                        </a:spcAft>
                      </a:pPr>
                      <a:r>
                        <a:rPr lang="ru-RU" sz="2400" dirty="0">
                          <a:latin typeface="Times New Roman" pitchFamily="18" charset="0"/>
                          <a:ea typeface="Calibri"/>
                          <a:cs typeface="Times New Roman" pitchFamily="18" charset="0"/>
                        </a:rPr>
                        <a:t>Погибло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400" dirty="0">
                          <a:latin typeface="Times New Roman" pitchFamily="18" charset="0"/>
                          <a:ea typeface="Calibri"/>
                          <a:cs typeface="Times New Roman" pitchFamily="18" charset="0"/>
                        </a:rPr>
                        <a:t>26567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400">
                          <a:latin typeface="Times New Roman" pitchFamily="18" charset="0"/>
                          <a:ea typeface="Calibri"/>
                          <a:cs typeface="Times New Roman" pitchFamily="18" charset="0"/>
                        </a:rPr>
                        <a:t>27953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400" dirty="0" smtClean="0">
                          <a:latin typeface="Times New Roman" pitchFamily="18" charset="0"/>
                          <a:ea typeface="Calibri"/>
                          <a:cs typeface="Times New Roman" pitchFamily="18" charset="0"/>
                        </a:rPr>
                        <a:t>27991</a:t>
                      </a:r>
                      <a:endParaRPr lang="ru-RU" sz="2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1285">
                <a:tc>
                  <a:txBody>
                    <a:bodyPr/>
                    <a:lstStyle/>
                    <a:p>
                      <a:pPr algn="ctr">
                        <a:lnSpc>
                          <a:spcPct val="115000"/>
                        </a:lnSpc>
                        <a:spcAft>
                          <a:spcPts val="0"/>
                        </a:spcAft>
                      </a:pPr>
                      <a:r>
                        <a:rPr lang="ru-RU" sz="2400" dirty="0">
                          <a:latin typeface="Times New Roman" pitchFamily="18" charset="0"/>
                          <a:ea typeface="Calibri"/>
                          <a:cs typeface="Times New Roman" pitchFamily="18" charset="0"/>
                        </a:rPr>
                        <a:t>Ранено</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400" dirty="0">
                          <a:latin typeface="Times New Roman" pitchFamily="18" charset="0"/>
                          <a:ea typeface="Calibri"/>
                          <a:cs typeface="Times New Roman" pitchFamily="18" charset="0"/>
                        </a:rPr>
                        <a:t>250635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400" dirty="0">
                          <a:latin typeface="Times New Roman" pitchFamily="18" charset="0"/>
                          <a:ea typeface="Calibri"/>
                          <a:cs typeface="Times New Roman" pitchFamily="18" charset="0"/>
                        </a:rPr>
                        <a:t>251848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400" b="0" dirty="0" smtClean="0">
                          <a:latin typeface="Times New Roman" pitchFamily="18" charset="0"/>
                          <a:cs typeface="Times New Roman" pitchFamily="18" charset="0"/>
                        </a:rPr>
                        <a:t>258 618</a:t>
                      </a:r>
                      <a:endParaRPr lang="ru-RU" sz="2400" b="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5365" name="Picture 5" descr="http://www.zarulem.ws/forum/uploads/post-742-1336939038.jpg">
            <a:hlinkClick r:id="rId2"/>
          </p:cNvPr>
          <p:cNvPicPr>
            <a:picLocks noChangeAspect="1" noChangeArrowheads="1"/>
          </p:cNvPicPr>
          <p:nvPr/>
        </p:nvPicPr>
        <p:blipFill>
          <a:blip r:embed="rId3"/>
          <a:srcRect/>
          <a:stretch>
            <a:fillRect/>
          </a:stretch>
        </p:blipFill>
        <p:spPr bwMode="auto">
          <a:xfrm>
            <a:off x="214282" y="3071810"/>
            <a:ext cx="3714808" cy="2957536"/>
          </a:xfrm>
          <a:prstGeom prst="rect">
            <a:avLst/>
          </a:prstGeom>
          <a:ln>
            <a:noFill/>
          </a:ln>
          <a:effectLst>
            <a:outerShdw blurRad="292100" dist="139700" dir="2700000" algn="tl" rotWithShape="0">
              <a:srgbClr val="333333">
                <a:alpha val="65000"/>
              </a:srgbClr>
            </a:outerShdw>
          </a:effectLst>
        </p:spPr>
      </p:pic>
      <p:pic>
        <p:nvPicPr>
          <p:cNvPr id="15367" name="Picture 7" descr="http://www.zarulem.ws/forum/uploads/post-742-1336939021.jpg">
            <a:hlinkClick r:id="rId4"/>
          </p:cNvPr>
          <p:cNvPicPr>
            <a:picLocks noChangeAspect="1" noChangeArrowheads="1"/>
          </p:cNvPicPr>
          <p:nvPr/>
        </p:nvPicPr>
        <p:blipFill>
          <a:blip r:embed="rId5"/>
          <a:srcRect/>
          <a:stretch>
            <a:fillRect/>
          </a:stretch>
        </p:blipFill>
        <p:spPr bwMode="auto">
          <a:xfrm>
            <a:off x="2428860" y="3571876"/>
            <a:ext cx="4071966" cy="2928958"/>
          </a:xfrm>
          <a:prstGeom prst="rect">
            <a:avLst/>
          </a:prstGeom>
          <a:ln>
            <a:noFill/>
          </a:ln>
          <a:effectLst>
            <a:outerShdw blurRad="292100" dist="139700" dir="2700000" algn="tl" rotWithShape="0">
              <a:srgbClr val="333333">
                <a:alpha val="65000"/>
              </a:srgbClr>
            </a:outerShdw>
          </a:effectLst>
        </p:spPr>
      </p:pic>
      <p:pic>
        <p:nvPicPr>
          <p:cNvPr id="15369" name="Picture 9" descr="http://www.media-kuban.ru/images/thumbs/6/0/3/87306_original.jpg">
            <a:hlinkClick r:id="rId6"/>
          </p:cNvPr>
          <p:cNvPicPr>
            <a:picLocks noChangeAspect="1" noChangeArrowheads="1"/>
          </p:cNvPicPr>
          <p:nvPr/>
        </p:nvPicPr>
        <p:blipFill>
          <a:blip r:embed="rId7"/>
          <a:srcRect/>
          <a:stretch>
            <a:fillRect/>
          </a:stretch>
        </p:blipFill>
        <p:spPr bwMode="auto">
          <a:xfrm>
            <a:off x="4572000" y="3071810"/>
            <a:ext cx="4357718" cy="3228972"/>
          </a:xfrm>
          <a:prstGeom prst="rect">
            <a:avLst/>
          </a:prstGeom>
          <a:noFill/>
        </p:spPr>
      </p:pic>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5365"/>
                                        </p:tgtEl>
                                        <p:attrNameLst>
                                          <p:attrName>style.visibility</p:attrName>
                                        </p:attrNameLst>
                                      </p:cBhvr>
                                      <p:to>
                                        <p:strVal val="visible"/>
                                      </p:to>
                                    </p:set>
                                    <p:animEffect transition="in" filter="wipe(left)">
                                      <p:cBhvr>
                                        <p:cTn id="7" dur="2000"/>
                                        <p:tgtEl>
                                          <p:spTgt spid="1536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5367"/>
                                        </p:tgtEl>
                                        <p:attrNameLst>
                                          <p:attrName>style.visibility</p:attrName>
                                        </p:attrNameLst>
                                      </p:cBhvr>
                                      <p:to>
                                        <p:strVal val="visible"/>
                                      </p:to>
                                    </p:set>
                                    <p:animEffect transition="in" filter="wipe(down)">
                                      <p:cBhvr>
                                        <p:cTn id="12" dur="2000"/>
                                        <p:tgtEl>
                                          <p:spTgt spid="1536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15369"/>
                                        </p:tgtEl>
                                        <p:attrNameLst>
                                          <p:attrName>style.visibility</p:attrName>
                                        </p:attrNameLst>
                                      </p:cBhvr>
                                      <p:to>
                                        <p:strVal val="visible"/>
                                      </p:to>
                                    </p:set>
                                    <p:animEffect transition="in" filter="wipe(right)">
                                      <p:cBhvr>
                                        <p:cTn id="17" dur="2000"/>
                                        <p:tgtEl>
                                          <p:spTgt spid="15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5786" y="142853"/>
            <a:ext cx="7215238" cy="584775"/>
          </a:xfrm>
          <a:prstGeom prst="rect">
            <a:avLst/>
          </a:prstGeom>
          <a:noFill/>
        </p:spPr>
        <p:txBody>
          <a:bodyPr wrap="square" rtlCol="0">
            <a:spAutoFit/>
          </a:bodyPr>
          <a:lstStyle/>
          <a:p>
            <a:pPr algn="ctr"/>
            <a:r>
              <a:rPr lang="ru-RU" sz="3200" b="1" dirty="0" smtClean="0">
                <a:solidFill>
                  <a:srgbClr val="FF0000"/>
                </a:solidFill>
                <a:latin typeface="Times New Roman" pitchFamily="18" charset="0"/>
                <a:cs typeface="Times New Roman" pitchFamily="18" charset="0"/>
              </a:rPr>
              <a:t>Пожар в общественном транспорте.</a:t>
            </a:r>
            <a:endParaRPr lang="ru-RU" sz="3200" b="1" dirty="0">
              <a:solidFill>
                <a:srgbClr val="FF0000"/>
              </a:solidFill>
              <a:latin typeface="Times New Roman" pitchFamily="18" charset="0"/>
              <a:cs typeface="Times New Roman" pitchFamily="18" charset="0"/>
            </a:endParaRPr>
          </a:p>
        </p:txBody>
      </p:sp>
      <p:sp>
        <p:nvSpPr>
          <p:cNvPr id="3" name="TextBox 2"/>
          <p:cNvSpPr txBox="1"/>
          <p:nvPr/>
        </p:nvSpPr>
        <p:spPr>
          <a:xfrm>
            <a:off x="142844" y="714356"/>
            <a:ext cx="8501122" cy="6215957"/>
          </a:xfrm>
          <a:prstGeom prst="rect">
            <a:avLst/>
          </a:prstGeom>
          <a:noFill/>
        </p:spPr>
        <p:txBody>
          <a:bodyPr wrap="square" rtlCol="0">
            <a:spAutoFit/>
          </a:bodyPr>
          <a:lstStyle/>
          <a:p>
            <a:pPr algn="ctr"/>
            <a:r>
              <a:rPr lang="ru-RU" sz="2400" b="1" u="sng" dirty="0" smtClean="0">
                <a:latin typeface="Times New Roman" pitchFamily="18" charset="0"/>
                <a:cs typeface="Times New Roman" pitchFamily="18" charset="0"/>
              </a:rPr>
              <a:t>Алгоритм действия:</a:t>
            </a:r>
          </a:p>
          <a:p>
            <a:pPr>
              <a:buFont typeface="Wingdings" pitchFamily="2" charset="2"/>
              <a:buChar char="Ø"/>
            </a:pPr>
            <a:r>
              <a:rPr lang="ru-RU" sz="2400" dirty="0" smtClean="0">
                <a:latin typeface="Times New Roman" pitchFamily="18" charset="0"/>
                <a:cs typeface="Times New Roman" pitchFamily="18" charset="0"/>
              </a:rPr>
              <a:t>Немедленно сообщи о возгорании водителю или кондуктору.</a:t>
            </a:r>
          </a:p>
          <a:p>
            <a:pPr>
              <a:buFont typeface="Wingdings" pitchFamily="2" charset="2"/>
              <a:buChar char="Ø"/>
            </a:pPr>
            <a:r>
              <a:rPr lang="ru-RU" sz="2400" dirty="0" smtClean="0">
                <a:latin typeface="Times New Roman" pitchFamily="18" charset="0"/>
                <a:cs typeface="Times New Roman" pitchFamily="18" charset="0"/>
              </a:rPr>
              <a:t>Оповести пассажиров, разбуди спящих.</a:t>
            </a:r>
          </a:p>
          <a:p>
            <a:pPr>
              <a:buFont typeface="Wingdings" pitchFamily="2" charset="2"/>
              <a:buChar char="Ø"/>
            </a:pPr>
            <a:r>
              <a:rPr lang="ru-RU" sz="2400" dirty="0" smtClean="0">
                <a:latin typeface="Times New Roman" pitchFamily="18" charset="0"/>
                <a:cs typeface="Times New Roman" pitchFamily="18" charset="0"/>
              </a:rPr>
              <a:t>Защити рот и нос от дыма платком, рукавом.</a:t>
            </a:r>
          </a:p>
          <a:p>
            <a:pPr>
              <a:buFont typeface="Wingdings" pitchFamily="2" charset="2"/>
              <a:buChar char="Ø"/>
            </a:pPr>
            <a:r>
              <a:rPr lang="ru-RU" sz="2400" dirty="0" smtClean="0">
                <a:latin typeface="Times New Roman" pitchFamily="18" charset="0"/>
                <a:cs typeface="Times New Roman" pitchFamily="18" charset="0"/>
              </a:rPr>
              <a:t>Пригнись, выбираясь из салона, не касаясь металлических частей.</a:t>
            </a:r>
          </a:p>
          <a:p>
            <a:pPr>
              <a:buFont typeface="Wingdings" pitchFamily="2" charset="2"/>
              <a:buChar char="Ø"/>
            </a:pPr>
            <a:r>
              <a:rPr lang="ru-RU" sz="2400" dirty="0" smtClean="0">
                <a:latin typeface="Times New Roman" pitchFamily="18" charset="0"/>
                <a:cs typeface="Times New Roman" pitchFamily="18" charset="0"/>
              </a:rPr>
              <a:t>Закрой окна, чтобы ветер не раздувал пламя.</a:t>
            </a:r>
          </a:p>
          <a:p>
            <a:pPr>
              <a:buFont typeface="Wingdings" pitchFamily="2" charset="2"/>
              <a:buChar char="Ø"/>
            </a:pPr>
            <a:r>
              <a:rPr lang="ru-RU" sz="2400" dirty="0" smtClean="0">
                <a:latin typeface="Times New Roman" pitchFamily="18" charset="0"/>
                <a:cs typeface="Times New Roman" pitchFamily="18" charset="0"/>
              </a:rPr>
              <a:t>В поезде уходи от пламени в передние вагоны., плотно закрывая за собой двери.</a:t>
            </a:r>
          </a:p>
          <a:p>
            <a:pPr>
              <a:buFont typeface="Wingdings" pitchFamily="2" charset="2"/>
              <a:buChar char="Ø"/>
            </a:pPr>
            <a:r>
              <a:rPr lang="ru-RU" sz="2400" dirty="0" smtClean="0">
                <a:latin typeface="Times New Roman" pitchFamily="18" charset="0"/>
                <a:cs typeface="Times New Roman" pitchFamily="18" charset="0"/>
              </a:rPr>
              <a:t>Если есть угроза для жизни – не пытайся спасти багаж.</a:t>
            </a:r>
          </a:p>
          <a:p>
            <a:pPr>
              <a:buFont typeface="Wingdings" pitchFamily="2" charset="2"/>
              <a:buChar char="Ø"/>
            </a:pPr>
            <a:r>
              <a:rPr lang="ru-RU" sz="2400" dirty="0" smtClean="0">
                <a:latin typeface="Times New Roman" pitchFamily="18" charset="0"/>
                <a:cs typeface="Times New Roman" pitchFamily="18" charset="0"/>
              </a:rPr>
              <a:t>Из вагона выпрыгивай лишь в крайнем случае, при этом надев на себя для амортизации побольше одежды или вместе с матрасом.</a:t>
            </a:r>
          </a:p>
          <a:p>
            <a:pPr>
              <a:buFont typeface="Wingdings" pitchFamily="2" charset="2"/>
              <a:buChar char="Ø"/>
            </a:pPr>
            <a:endParaRPr lang="ru-RU" sz="2400" dirty="0" smtClean="0">
              <a:latin typeface="Times New Roman" pitchFamily="18" charset="0"/>
              <a:cs typeface="Times New Roman" pitchFamily="18" charset="0"/>
            </a:endParaRPr>
          </a:p>
          <a:p>
            <a:pPr>
              <a:buFont typeface="Wingdings" pitchFamily="2" charset="2"/>
              <a:buChar char="Ø"/>
            </a:pPr>
            <a:endParaRPr lang="ru-RU" sz="2400" dirty="0" smtClean="0">
              <a:latin typeface="Times New Roman" pitchFamily="18" charset="0"/>
              <a:cs typeface="Times New Roman" pitchFamily="18" charset="0"/>
            </a:endParaRPr>
          </a:p>
          <a:p>
            <a:endParaRPr lang="ru-RU" sz="2400" dirty="0">
              <a:latin typeface="Times New Roman" pitchFamily="18" charset="0"/>
              <a:cs typeface="Times New Roman" pitchFamily="18" charset="0"/>
            </a:endParaRPr>
          </a:p>
        </p:txBody>
      </p:sp>
      <p:pic>
        <p:nvPicPr>
          <p:cNvPr id="44034" name="Picture 2" descr="http://im7-tub-ru.yandex.net/i?id=274819954-47-72&amp;n=21">
            <a:hlinkClick r:id="rId2"/>
          </p:cNvPr>
          <p:cNvPicPr>
            <a:picLocks noChangeAspect="1" noChangeArrowheads="1"/>
          </p:cNvPicPr>
          <p:nvPr/>
        </p:nvPicPr>
        <p:blipFill>
          <a:blip r:embed="rId3"/>
          <a:srcRect/>
          <a:stretch>
            <a:fillRect/>
          </a:stretch>
        </p:blipFill>
        <p:spPr bwMode="auto">
          <a:xfrm>
            <a:off x="6357950" y="5214950"/>
            <a:ext cx="2324100" cy="1428750"/>
          </a:xfrm>
          <a:prstGeom prst="rect">
            <a:avLst/>
          </a:prstGeom>
          <a:ln>
            <a:noFill/>
          </a:ln>
          <a:effectLst>
            <a:outerShdw blurRad="292100" dist="139700" dir="2700000" algn="tl" rotWithShape="0">
              <a:srgbClr val="333333">
                <a:alpha val="65000"/>
              </a:srgbClr>
            </a:outerShdw>
          </a:effectLst>
        </p:spPr>
      </p:pic>
      <p:pic>
        <p:nvPicPr>
          <p:cNvPr id="44036" name="Picture 4" descr="http://pogkontrol.ru/blog/wp-content/uploads/2011/12/vladzt.ru_-e1324383479301.jpeg">
            <a:hlinkClick r:id="rId4"/>
          </p:cNvPr>
          <p:cNvPicPr>
            <a:picLocks noChangeAspect="1" noChangeArrowheads="1"/>
          </p:cNvPicPr>
          <p:nvPr/>
        </p:nvPicPr>
        <p:blipFill>
          <a:blip r:embed="rId5"/>
          <a:srcRect/>
          <a:stretch>
            <a:fillRect/>
          </a:stretch>
        </p:blipFill>
        <p:spPr bwMode="auto">
          <a:xfrm>
            <a:off x="1785918" y="5214950"/>
            <a:ext cx="2738429" cy="142876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heel/>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43042" y="285728"/>
            <a:ext cx="5193137" cy="584775"/>
          </a:xfrm>
          <a:prstGeom prst="rect">
            <a:avLst/>
          </a:prstGeom>
          <a:noFill/>
        </p:spPr>
        <p:txBody>
          <a:bodyPr wrap="square" rtlCol="0">
            <a:spAutoFit/>
          </a:bodyPr>
          <a:lstStyle/>
          <a:p>
            <a:pPr algn="ctr"/>
            <a:r>
              <a:rPr lang="ru-RU" sz="3200" b="1" dirty="0" smtClean="0">
                <a:solidFill>
                  <a:srgbClr val="FF0000"/>
                </a:solidFill>
                <a:latin typeface="Times New Roman" pitchFamily="18" charset="0"/>
                <a:cs typeface="Times New Roman" pitchFamily="18" charset="0"/>
              </a:rPr>
              <a:t>Опасности в автомобиле</a:t>
            </a:r>
            <a:endParaRPr lang="ru-RU" sz="3200" b="1" dirty="0">
              <a:solidFill>
                <a:srgbClr val="FF0000"/>
              </a:solidFill>
              <a:latin typeface="Times New Roman" pitchFamily="18" charset="0"/>
              <a:cs typeface="Times New Roman" pitchFamily="18" charset="0"/>
            </a:endParaRPr>
          </a:p>
        </p:txBody>
      </p:sp>
      <p:sp>
        <p:nvSpPr>
          <p:cNvPr id="3" name="TextBox 2"/>
          <p:cNvSpPr txBox="1"/>
          <p:nvPr/>
        </p:nvSpPr>
        <p:spPr>
          <a:xfrm>
            <a:off x="142844" y="857232"/>
            <a:ext cx="8715436" cy="2739211"/>
          </a:xfrm>
          <a:prstGeom prst="rect">
            <a:avLst/>
          </a:prstGeom>
          <a:noFill/>
        </p:spPr>
        <p:txBody>
          <a:bodyPr wrap="square" rtlCol="0">
            <a:spAutoFit/>
          </a:bodyPr>
          <a:lstStyle/>
          <a:p>
            <a:pPr algn="ctr"/>
            <a:r>
              <a:rPr lang="ru-RU" sz="2800" b="1" u="sng" dirty="0" smtClean="0">
                <a:latin typeface="Times New Roman" pitchFamily="18" charset="0"/>
                <a:cs typeface="Times New Roman" pitchFamily="18" charset="0"/>
              </a:rPr>
              <a:t>Помни:</a:t>
            </a:r>
          </a:p>
          <a:p>
            <a:pPr>
              <a:buFont typeface="Wingdings" pitchFamily="2" charset="2"/>
              <a:buChar char="Ø"/>
            </a:pPr>
            <a:r>
              <a:rPr lang="ru-RU" sz="2400" dirty="0" smtClean="0">
                <a:latin typeface="Times New Roman" pitchFamily="18" charset="0"/>
                <a:cs typeface="Times New Roman" pitchFamily="18" charset="0"/>
              </a:rPr>
              <a:t>Самое опасное место в автомобиле – рядом с водителем!</a:t>
            </a:r>
          </a:p>
          <a:p>
            <a:pPr>
              <a:buFont typeface="Wingdings" pitchFamily="2" charset="2"/>
              <a:buChar char="Ø"/>
            </a:pPr>
            <a:r>
              <a:rPr lang="ru-RU" sz="2400" dirty="0" smtClean="0">
                <a:latin typeface="Times New Roman" pitchFamily="18" charset="0"/>
                <a:cs typeface="Times New Roman" pitchFamily="18" charset="0"/>
              </a:rPr>
              <a:t>Необходимо пользоваться ремнями безопасности!</a:t>
            </a:r>
          </a:p>
          <a:p>
            <a:pPr>
              <a:buFont typeface="Wingdings" pitchFamily="2" charset="2"/>
              <a:buChar char="Ø"/>
            </a:pPr>
            <a:r>
              <a:rPr lang="ru-RU" sz="2400" dirty="0" smtClean="0">
                <a:latin typeface="Times New Roman" pitchFamily="18" charset="0"/>
                <a:cs typeface="Times New Roman" pitchFamily="18" charset="0"/>
              </a:rPr>
              <a:t>Для детей – специальные кресла!</a:t>
            </a:r>
          </a:p>
          <a:p>
            <a:pPr>
              <a:buFont typeface="Wingdings" pitchFamily="2" charset="2"/>
              <a:buChar char="Ø"/>
            </a:pPr>
            <a:r>
              <a:rPr lang="ru-RU" sz="2400" dirty="0" smtClean="0">
                <a:latin typeface="Times New Roman" pitchFamily="18" charset="0"/>
                <a:cs typeface="Times New Roman" pitchFamily="18" charset="0"/>
              </a:rPr>
              <a:t>Если столкновение неизбежно – наклони голову к ногам, закрыв её руками!</a:t>
            </a:r>
          </a:p>
          <a:p>
            <a:pPr>
              <a:buFont typeface="Wingdings" pitchFamily="2" charset="2"/>
              <a:buChar char="Ø"/>
            </a:pPr>
            <a:r>
              <a:rPr lang="ru-RU" sz="2400" dirty="0" smtClean="0">
                <a:latin typeface="Times New Roman" pitchFamily="18" charset="0"/>
                <a:cs typeface="Times New Roman" pitchFamily="18" charset="0"/>
              </a:rPr>
              <a:t>Выбравшись из машины – отойди от неё на расстояние 15-20 м</a:t>
            </a:r>
            <a:endParaRPr lang="ru-RU" sz="2400" dirty="0">
              <a:latin typeface="Times New Roman" pitchFamily="18" charset="0"/>
              <a:cs typeface="Times New Roman" pitchFamily="18" charset="0"/>
            </a:endParaRPr>
          </a:p>
        </p:txBody>
      </p:sp>
      <p:pic>
        <p:nvPicPr>
          <p:cNvPr id="45058" name="Picture 2" descr="http://img.board.com.ua/a/1043622450/wm/1-rul-kapot-kreslo-kovshyi-karbon-spojler-tyuning.jpg">
            <a:hlinkClick r:id="rId2"/>
          </p:cNvPr>
          <p:cNvPicPr>
            <a:picLocks noChangeAspect="1" noChangeArrowheads="1"/>
          </p:cNvPicPr>
          <p:nvPr/>
        </p:nvPicPr>
        <p:blipFill>
          <a:blip r:embed="rId3"/>
          <a:srcRect/>
          <a:stretch>
            <a:fillRect/>
          </a:stretch>
        </p:blipFill>
        <p:spPr bwMode="auto">
          <a:xfrm>
            <a:off x="214282" y="4500570"/>
            <a:ext cx="2928958" cy="2071682"/>
          </a:xfrm>
          <a:prstGeom prst="rect">
            <a:avLst/>
          </a:prstGeom>
          <a:ln>
            <a:noFill/>
          </a:ln>
          <a:effectLst>
            <a:outerShdw blurRad="292100" dist="139700" dir="2700000" algn="tl" rotWithShape="0">
              <a:srgbClr val="333333">
                <a:alpha val="65000"/>
              </a:srgbClr>
            </a:outerShdw>
          </a:effectLst>
        </p:spPr>
      </p:pic>
      <p:pic>
        <p:nvPicPr>
          <p:cNvPr id="45060" name="Picture 4" descr="http://www.4baby.ru/products_pictures/adapter_pop.jpg">
            <a:hlinkClick r:id="rId4"/>
          </p:cNvPr>
          <p:cNvPicPr>
            <a:picLocks noChangeAspect="1" noChangeArrowheads="1"/>
          </p:cNvPicPr>
          <p:nvPr/>
        </p:nvPicPr>
        <p:blipFill>
          <a:blip r:embed="rId5" cstate="print"/>
          <a:srcRect/>
          <a:stretch>
            <a:fillRect/>
          </a:stretch>
        </p:blipFill>
        <p:spPr bwMode="auto">
          <a:xfrm>
            <a:off x="3143240" y="3786190"/>
            <a:ext cx="3286148" cy="2357454"/>
          </a:xfrm>
          <a:prstGeom prst="rect">
            <a:avLst/>
          </a:prstGeom>
          <a:ln>
            <a:noFill/>
          </a:ln>
          <a:effectLst>
            <a:outerShdw blurRad="292100" dist="139700" dir="2700000" algn="tl" rotWithShape="0">
              <a:srgbClr val="333333">
                <a:alpha val="65000"/>
              </a:srgbClr>
            </a:outerShdw>
          </a:effectLst>
        </p:spPr>
      </p:pic>
      <p:pic>
        <p:nvPicPr>
          <p:cNvPr id="45062" name="Picture 6" descr="http://im7-tub-ru.yandex.net/i?id=84344914-67-72&amp;n=21">
            <a:hlinkClick r:id="rId6"/>
          </p:cNvPr>
          <p:cNvPicPr>
            <a:picLocks noChangeAspect="1" noChangeArrowheads="1"/>
          </p:cNvPicPr>
          <p:nvPr/>
        </p:nvPicPr>
        <p:blipFill>
          <a:blip r:embed="rId7"/>
          <a:srcRect/>
          <a:stretch>
            <a:fillRect/>
          </a:stretch>
        </p:blipFill>
        <p:spPr bwMode="auto">
          <a:xfrm>
            <a:off x="6357950" y="4143380"/>
            <a:ext cx="2357454" cy="228601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heel/>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C:\Users\Admin\Desktop\пп 001.jpg"/>
          <p:cNvPicPr>
            <a:picLocks noChangeAspect="1" noChangeArrowheads="1"/>
          </p:cNvPicPr>
          <p:nvPr/>
        </p:nvPicPr>
        <p:blipFill>
          <a:blip r:embed="rId2"/>
          <a:srcRect r="1818" b="2000"/>
          <a:stretch>
            <a:fillRect/>
          </a:stretch>
        </p:blipFill>
        <p:spPr bwMode="auto">
          <a:xfrm>
            <a:off x="285720" y="2071678"/>
            <a:ext cx="8429684" cy="4429156"/>
          </a:xfrm>
          <a:prstGeom prst="rect">
            <a:avLst/>
          </a:prstGeom>
          <a:noFill/>
        </p:spPr>
      </p:pic>
      <p:sp>
        <p:nvSpPr>
          <p:cNvPr id="3" name="TextBox 2"/>
          <p:cNvSpPr txBox="1"/>
          <p:nvPr/>
        </p:nvSpPr>
        <p:spPr>
          <a:xfrm>
            <a:off x="500034" y="1000108"/>
            <a:ext cx="8072494" cy="1200329"/>
          </a:xfrm>
          <a:prstGeom prst="rect">
            <a:avLst/>
          </a:prstGeom>
          <a:noFill/>
        </p:spPr>
        <p:txBody>
          <a:bodyPr wrap="square" rtlCol="0">
            <a:spAutoFit/>
          </a:bodyPr>
          <a:lstStyle/>
          <a:p>
            <a:pPr>
              <a:buFont typeface="Wingdings" pitchFamily="2" charset="2"/>
              <a:buChar char="Ø"/>
            </a:pPr>
            <a:r>
              <a:rPr lang="ru-RU" sz="2400" b="1" dirty="0" smtClean="0">
                <a:latin typeface="Times New Roman" pitchFamily="18" charset="0"/>
                <a:cs typeface="Times New Roman" pitchFamily="18" charset="0"/>
              </a:rPr>
              <a:t>Рассмотрите внимательно рисунок и выберите предметы, которыми можно разбить стекло при аварии автомобиля (троллейбуса, трамвая).</a:t>
            </a:r>
            <a:endParaRPr lang="ru-RU" sz="2400" b="1" dirty="0">
              <a:latin typeface="Times New Roman" pitchFamily="18" charset="0"/>
              <a:cs typeface="Times New Roman" pitchFamily="18" charset="0"/>
            </a:endParaRPr>
          </a:p>
        </p:txBody>
      </p:sp>
      <p:sp>
        <p:nvSpPr>
          <p:cNvPr id="4" name="TextBox 3"/>
          <p:cNvSpPr txBox="1"/>
          <p:nvPr/>
        </p:nvSpPr>
        <p:spPr>
          <a:xfrm>
            <a:off x="2357422" y="214290"/>
            <a:ext cx="3643338" cy="584775"/>
          </a:xfrm>
          <a:prstGeom prst="rect">
            <a:avLst/>
          </a:prstGeom>
          <a:noFill/>
        </p:spPr>
        <p:txBody>
          <a:bodyPr wrap="square" rtlCol="0">
            <a:spAutoFit/>
          </a:bodyPr>
          <a:lstStyle/>
          <a:p>
            <a:pPr algn="ctr"/>
            <a:r>
              <a:rPr lang="ru-RU" sz="3200" b="1" u="sng" dirty="0" smtClean="0">
                <a:solidFill>
                  <a:srgbClr val="FF0000"/>
                </a:solidFill>
                <a:latin typeface="Times New Roman" pitchFamily="18" charset="0"/>
                <a:cs typeface="Times New Roman" pitchFamily="18" charset="0"/>
              </a:rPr>
              <a:t>Задание № 1:</a:t>
            </a:r>
            <a:endParaRPr lang="ru-RU" sz="3200" b="1" u="sng" dirty="0">
              <a:solidFill>
                <a:srgbClr val="FF0000"/>
              </a:solidFill>
              <a:latin typeface="Times New Roman" pitchFamily="18" charset="0"/>
              <a:cs typeface="Times New Roman" pitchFamily="18" charset="0"/>
            </a:endParaRPr>
          </a:p>
        </p:txBody>
      </p:sp>
    </p:spTree>
  </p:cSld>
  <p:clrMapOvr>
    <a:masterClrMapping/>
  </p:clrMapOvr>
  <p:transition>
    <p:wheel/>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28860" y="357166"/>
            <a:ext cx="2924764" cy="584775"/>
          </a:xfrm>
          <a:prstGeom prst="rect">
            <a:avLst/>
          </a:prstGeom>
        </p:spPr>
        <p:txBody>
          <a:bodyPr wrap="square">
            <a:spAutoFit/>
          </a:bodyPr>
          <a:lstStyle/>
          <a:p>
            <a:pPr algn="ctr"/>
            <a:r>
              <a:rPr lang="ru-RU" sz="3200" b="1" u="sng" dirty="0" smtClean="0">
                <a:solidFill>
                  <a:srgbClr val="FF0000"/>
                </a:solidFill>
                <a:latin typeface="Times New Roman" pitchFamily="18" charset="0"/>
                <a:cs typeface="Times New Roman" pitchFamily="18" charset="0"/>
              </a:rPr>
              <a:t>Задание № 2:</a:t>
            </a:r>
            <a:endParaRPr lang="ru-RU" sz="3200" b="1" u="sng" dirty="0">
              <a:solidFill>
                <a:srgbClr val="FF0000"/>
              </a:solidFill>
              <a:latin typeface="Times New Roman" pitchFamily="18" charset="0"/>
              <a:cs typeface="Times New Roman" pitchFamily="18" charset="0"/>
            </a:endParaRPr>
          </a:p>
        </p:txBody>
      </p:sp>
      <p:sp>
        <p:nvSpPr>
          <p:cNvPr id="3" name="TextBox 2"/>
          <p:cNvSpPr txBox="1"/>
          <p:nvPr/>
        </p:nvSpPr>
        <p:spPr>
          <a:xfrm>
            <a:off x="428597" y="1142984"/>
            <a:ext cx="8072494" cy="1938992"/>
          </a:xfrm>
          <a:prstGeom prst="rect">
            <a:avLst/>
          </a:prstGeom>
          <a:noFill/>
        </p:spPr>
        <p:txBody>
          <a:bodyPr wrap="square" rtlCol="0">
            <a:spAutoFit/>
          </a:bodyPr>
          <a:lstStyle/>
          <a:p>
            <a:pPr algn="just">
              <a:buFont typeface="Wingdings" pitchFamily="2" charset="2"/>
              <a:buChar char="Ø"/>
            </a:pPr>
            <a:r>
              <a:rPr lang="ru-RU" sz="2400" dirty="0" smtClean="0">
                <a:latin typeface="Times New Roman" pitchFamily="18" charset="0"/>
                <a:cs typeface="Times New Roman" pitchFamily="18" charset="0"/>
              </a:rPr>
              <a:t> Пятиклассник Женя засиделся дотемна, делая уроки, и решил «проветриться» на велосипеде до прихода родителей. Надел синий спортивный костюм и выехал на улицу, район – то тихий. Каков шанс у Жени благополучно вернуться домой?</a:t>
            </a:r>
            <a:endParaRPr lang="ru-RU" sz="2400" dirty="0">
              <a:latin typeface="Times New Roman" pitchFamily="18" charset="0"/>
              <a:cs typeface="Times New Roman" pitchFamily="18" charset="0"/>
            </a:endParaRPr>
          </a:p>
        </p:txBody>
      </p:sp>
      <p:pic>
        <p:nvPicPr>
          <p:cNvPr id="47106" name="Picture 2" descr="http://im6-tub-ru.yandex.net/i?id=297062774-47-72&amp;n=21">
            <a:hlinkClick r:id="rId2"/>
          </p:cNvPr>
          <p:cNvPicPr>
            <a:picLocks noChangeAspect="1" noChangeArrowheads="1"/>
          </p:cNvPicPr>
          <p:nvPr/>
        </p:nvPicPr>
        <p:blipFill>
          <a:blip r:embed="rId3"/>
          <a:srcRect/>
          <a:stretch>
            <a:fillRect/>
          </a:stretch>
        </p:blipFill>
        <p:spPr bwMode="auto">
          <a:xfrm>
            <a:off x="5929322" y="4857760"/>
            <a:ext cx="2762256" cy="1785940"/>
          </a:xfrm>
          <a:prstGeom prst="rect">
            <a:avLst/>
          </a:prstGeom>
          <a:noFill/>
        </p:spPr>
      </p:pic>
      <p:sp>
        <p:nvSpPr>
          <p:cNvPr id="5" name="TextBox 4"/>
          <p:cNvSpPr txBox="1"/>
          <p:nvPr/>
        </p:nvSpPr>
        <p:spPr>
          <a:xfrm>
            <a:off x="357158" y="3714752"/>
            <a:ext cx="5429288" cy="2308324"/>
          </a:xfrm>
          <a:prstGeom prst="rect">
            <a:avLst/>
          </a:prstGeom>
          <a:noFill/>
        </p:spPr>
        <p:txBody>
          <a:bodyPr wrap="square" rtlCol="0">
            <a:spAutoFit/>
          </a:bodyPr>
          <a:lstStyle/>
          <a:p>
            <a:r>
              <a:rPr lang="ru-RU" sz="2400" b="1" u="sng" dirty="0" smtClean="0">
                <a:latin typeface="Times New Roman" pitchFamily="18" charset="0"/>
                <a:cs typeface="Times New Roman" pitchFamily="18" charset="0"/>
              </a:rPr>
              <a:t>Ответ:</a:t>
            </a:r>
            <a:r>
              <a:rPr lang="ru-RU" sz="2400" u="sng" dirty="0" smtClean="0">
                <a:latin typeface="Times New Roman" pitchFamily="18" charset="0"/>
                <a:cs typeface="Times New Roman" pitchFamily="18" charset="0"/>
              </a:rPr>
              <a:t> </a:t>
            </a:r>
          </a:p>
          <a:p>
            <a:pPr algn="just"/>
            <a:r>
              <a:rPr lang="ru-RU" sz="2400" dirty="0" smtClean="0">
                <a:latin typeface="Times New Roman" pitchFamily="18" charset="0"/>
                <a:cs typeface="Times New Roman" pitchFamily="18" charset="0"/>
              </a:rPr>
              <a:t>Ошибки Жени – пошёл кататься в темноте, когда трудно заметить велосипедиста; мальчик был в тёмной одежде; детям до 14 лет не разрешается выезжать на проезжую часть.</a:t>
            </a:r>
            <a:endParaRPr lang="ru-RU" sz="2400" dirty="0">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additive="base">
                                        <p:cTn id="19"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5"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500042"/>
            <a:ext cx="8143932" cy="1477328"/>
          </a:xfrm>
          <a:prstGeom prst="rect">
            <a:avLst/>
          </a:prstGeom>
        </p:spPr>
        <p:txBody>
          <a:bodyPr wrap="square">
            <a:spAutoFit/>
          </a:bodyPr>
          <a:lstStyle/>
          <a:p>
            <a:pPr algn="ctr"/>
            <a:r>
              <a:rPr lang="ru-RU" b="1" dirty="0" smtClean="0">
                <a:latin typeface="Times New Roman" pitchFamily="18" charset="0"/>
                <a:cs typeface="Times New Roman" pitchFamily="18" charset="0"/>
              </a:rPr>
              <a:t> </a:t>
            </a:r>
            <a:r>
              <a:rPr lang="ru-RU" b="1" u="sng" dirty="0" smtClean="0">
                <a:latin typeface="Times New Roman" pitchFamily="18" charset="0"/>
                <a:cs typeface="Times New Roman" pitchFamily="18" charset="0"/>
              </a:rPr>
              <a:t>ДОМАШНЕЕ  ЗАДАНИЕ:</a:t>
            </a:r>
          </a:p>
          <a:p>
            <a:endParaRPr lang="ru-RU" b="1" dirty="0" smtClean="0">
              <a:latin typeface="Times New Roman" pitchFamily="18" charset="0"/>
              <a:cs typeface="Times New Roman" pitchFamily="18" charset="0"/>
            </a:endParaRPr>
          </a:p>
          <a:p>
            <a:pPr>
              <a:buFont typeface="Wingdings" pitchFamily="2" charset="2"/>
              <a:buChar char="Ø"/>
            </a:pPr>
            <a:r>
              <a:rPr lang="ru-RU" b="1" dirty="0" smtClean="0">
                <a:latin typeface="Times New Roman" pitchFamily="18" charset="0"/>
                <a:cs typeface="Times New Roman" pitchFamily="18" charset="0"/>
              </a:rPr>
              <a:t> п.13.2</a:t>
            </a:r>
          </a:p>
          <a:p>
            <a:pPr>
              <a:buFont typeface="Wingdings" pitchFamily="2" charset="2"/>
              <a:buChar char="Ø"/>
            </a:pPr>
            <a:r>
              <a:rPr lang="ru-RU" b="1" dirty="0" smtClean="0">
                <a:latin typeface="Times New Roman" pitchFamily="18" charset="0"/>
                <a:cs typeface="Times New Roman" pitchFamily="18" charset="0"/>
              </a:rPr>
              <a:t>Изготовить: «Памятка пассажиру в автобусе (троллейбусе, трамвае)»</a:t>
            </a:r>
          </a:p>
          <a:p>
            <a:r>
              <a:rPr lang="ru-RU" b="1" dirty="0" smtClean="0">
                <a:latin typeface="Times New Roman" pitchFamily="18" charset="0"/>
                <a:cs typeface="Times New Roman" pitchFamily="18" charset="0"/>
              </a:rPr>
              <a:t>                           «Памятка пассажиру в метро»</a:t>
            </a:r>
            <a:endParaRPr lang="ru-RU" dirty="0"/>
          </a:p>
        </p:txBody>
      </p:sp>
    </p:spTree>
  </p:cSld>
  <p:clrMapOvr>
    <a:masterClrMapping/>
  </p:clrMapOvr>
  <p:transition>
    <p:wheel/>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2910" y="1071546"/>
            <a:ext cx="5400005" cy="369332"/>
          </a:xfrm>
          <a:prstGeom prst="rect">
            <a:avLst/>
          </a:prstGeom>
        </p:spPr>
        <p:txBody>
          <a:bodyPr wrap="square">
            <a:spAutoFit/>
          </a:bodyPr>
          <a:lstStyle/>
          <a:p>
            <a:r>
              <a:rPr lang="en-US" dirty="0" smtClean="0"/>
              <a:t>http://42.gibdd.ru/2306.htm</a:t>
            </a:r>
            <a:endParaRPr lang="ru-RU" dirty="0"/>
          </a:p>
        </p:txBody>
      </p:sp>
      <p:sp>
        <p:nvSpPr>
          <p:cNvPr id="3" name="Прямоугольник 2"/>
          <p:cNvSpPr/>
          <p:nvPr/>
        </p:nvSpPr>
        <p:spPr>
          <a:xfrm>
            <a:off x="642910" y="1500174"/>
            <a:ext cx="6215090" cy="369332"/>
          </a:xfrm>
          <a:prstGeom prst="rect">
            <a:avLst/>
          </a:prstGeom>
        </p:spPr>
        <p:txBody>
          <a:bodyPr wrap="square">
            <a:spAutoFit/>
          </a:bodyPr>
          <a:lstStyle/>
          <a:p>
            <a:r>
              <a:rPr lang="en-US" dirty="0" smtClean="0"/>
              <a:t>http://www.vashamashina.ru/statistics_traffic_accident.html</a:t>
            </a:r>
            <a:endParaRPr lang="ru-RU" dirty="0"/>
          </a:p>
        </p:txBody>
      </p:sp>
      <p:sp>
        <p:nvSpPr>
          <p:cNvPr id="4" name="Прямоугольник 3"/>
          <p:cNvSpPr/>
          <p:nvPr/>
        </p:nvSpPr>
        <p:spPr>
          <a:xfrm>
            <a:off x="642910" y="1928802"/>
            <a:ext cx="6215090" cy="369332"/>
          </a:xfrm>
          <a:prstGeom prst="rect">
            <a:avLst/>
          </a:prstGeom>
        </p:spPr>
        <p:txBody>
          <a:bodyPr wrap="square">
            <a:spAutoFit/>
          </a:bodyPr>
          <a:lstStyle/>
          <a:p>
            <a:r>
              <a:rPr lang="en-US" dirty="0" smtClean="0"/>
              <a:t>http://images.yandex.ru</a:t>
            </a:r>
            <a:endParaRPr lang="ru-RU" dirty="0"/>
          </a:p>
        </p:txBody>
      </p:sp>
      <p:sp>
        <p:nvSpPr>
          <p:cNvPr id="5" name="Прямоугольник 4"/>
          <p:cNvSpPr/>
          <p:nvPr/>
        </p:nvSpPr>
        <p:spPr>
          <a:xfrm>
            <a:off x="642910" y="2357430"/>
            <a:ext cx="5181997" cy="369332"/>
          </a:xfrm>
          <a:prstGeom prst="rect">
            <a:avLst/>
          </a:prstGeom>
        </p:spPr>
        <p:txBody>
          <a:bodyPr wrap="square">
            <a:spAutoFit/>
          </a:bodyPr>
          <a:lstStyle/>
          <a:p>
            <a:r>
              <a:rPr lang="en-US" dirty="0" smtClean="0"/>
              <a:t>http://little.com.ua/pdd</a:t>
            </a:r>
            <a:endParaRPr lang="ru-RU" dirty="0"/>
          </a:p>
        </p:txBody>
      </p:sp>
      <p:sp>
        <p:nvSpPr>
          <p:cNvPr id="6" name="TextBox 5"/>
          <p:cNvSpPr txBox="1"/>
          <p:nvPr/>
        </p:nvSpPr>
        <p:spPr>
          <a:xfrm>
            <a:off x="1643042" y="357167"/>
            <a:ext cx="6000792" cy="523220"/>
          </a:xfrm>
          <a:prstGeom prst="rect">
            <a:avLst/>
          </a:prstGeom>
          <a:noFill/>
        </p:spPr>
        <p:txBody>
          <a:bodyPr wrap="square" rtlCol="0">
            <a:spAutoFit/>
          </a:bodyPr>
          <a:lstStyle/>
          <a:p>
            <a:r>
              <a:rPr lang="ru-RU" sz="2800" b="1" u="sng" dirty="0" smtClean="0">
                <a:latin typeface="Times New Roman" pitchFamily="18" charset="0"/>
                <a:cs typeface="Times New Roman" pitchFamily="18" charset="0"/>
              </a:rPr>
              <a:t>В   презентации   использовались:</a:t>
            </a:r>
            <a:endParaRPr lang="ru-RU" sz="2800" b="1" u="sng" dirty="0">
              <a:latin typeface="Times New Roman" pitchFamily="18" charset="0"/>
              <a:cs typeface="Times New Roman" pitchFamily="18" charset="0"/>
            </a:endParaRPr>
          </a:p>
        </p:txBody>
      </p:sp>
      <p:sp>
        <p:nvSpPr>
          <p:cNvPr id="7" name="Прямоугольник 6"/>
          <p:cNvSpPr/>
          <p:nvPr/>
        </p:nvSpPr>
        <p:spPr>
          <a:xfrm>
            <a:off x="642910" y="2786058"/>
            <a:ext cx="6215090" cy="369332"/>
          </a:xfrm>
          <a:prstGeom prst="rect">
            <a:avLst/>
          </a:prstGeom>
        </p:spPr>
        <p:txBody>
          <a:bodyPr wrap="square">
            <a:spAutoFit/>
          </a:bodyPr>
          <a:lstStyle/>
          <a:p>
            <a:r>
              <a:rPr lang="en-US" dirty="0" smtClean="0"/>
              <a:t>http://www.knigge.ru/obshestvenni_transport.html</a:t>
            </a:r>
            <a:endParaRPr lang="ru-RU" dirty="0"/>
          </a:p>
        </p:txBody>
      </p:sp>
      <p:sp>
        <p:nvSpPr>
          <p:cNvPr id="8" name="Прямоугольник 7"/>
          <p:cNvSpPr/>
          <p:nvPr/>
        </p:nvSpPr>
        <p:spPr>
          <a:xfrm>
            <a:off x="642910" y="3244334"/>
            <a:ext cx="5808226" cy="369332"/>
          </a:xfrm>
          <a:prstGeom prst="rect">
            <a:avLst/>
          </a:prstGeom>
        </p:spPr>
        <p:txBody>
          <a:bodyPr wrap="square">
            <a:spAutoFit/>
          </a:bodyPr>
          <a:lstStyle/>
          <a:p>
            <a:r>
              <a:rPr lang="en-US" dirty="0" smtClean="0"/>
              <a:t>http://marichka.kiev.ua</a:t>
            </a:r>
            <a:endParaRPr lang="ru-RU" dirty="0"/>
          </a:p>
        </p:txBody>
      </p:sp>
    </p:spTree>
  </p:cSld>
  <p:clrMapOvr>
    <a:masterClrMapping/>
  </p:clrMapOvr>
  <p:transition>
    <p:whee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142844" y="285728"/>
            <a:ext cx="8572560" cy="2970680"/>
          </a:xfrm>
          <a:prstGeom prst="rect">
            <a:avLst/>
          </a:prstGeom>
          <a:noFill/>
          <a:ln w="9525">
            <a:noFill/>
            <a:miter lim="800000"/>
            <a:headEnd/>
            <a:tailEnd/>
          </a:ln>
          <a:effectLst/>
        </p:spPr>
        <p:txBody>
          <a:bodyPr vert="horz" wrap="square" lIns="0" tIns="7935" rIns="0" bIns="7935" numCol="1" anchor="ctr" anchorCtr="0" compatLnSpc="1">
            <a:prstTxWarp prst="textNoShape">
              <a:avLst/>
            </a:prstTxWarp>
            <a:spAutoFit/>
          </a:bodyPr>
          <a:lstStyle/>
          <a:p>
            <a:r>
              <a:rPr lang="ru-RU" sz="2400" b="1" dirty="0" smtClean="0">
                <a:latin typeface="Times New Roman" pitchFamily="18" charset="0"/>
                <a:cs typeface="Times New Roman" pitchFamily="18" charset="0"/>
              </a:rPr>
              <a:t>Статистика ДТП по Кемеровской области:</a:t>
            </a:r>
          </a:p>
          <a:p>
            <a:r>
              <a:rPr lang="ru-RU" sz="2400" i="1" dirty="0" smtClean="0">
                <a:latin typeface="Times New Roman" pitchFamily="18" charset="0"/>
                <a:cs typeface="Times New Roman" pitchFamily="18" charset="0"/>
              </a:rPr>
              <a:t>По состоянию на 30 апреля 2013 года зарегистрировано:  </a:t>
            </a:r>
          </a:p>
          <a:p>
            <a:r>
              <a:rPr lang="ru-RU" sz="2400" b="1" i="1" u="sng" dirty="0" smtClean="0">
                <a:latin typeface="Times New Roman" pitchFamily="18" charset="0"/>
                <a:cs typeface="Times New Roman" pitchFamily="18" charset="0"/>
              </a:rPr>
              <a:t>842</a:t>
            </a:r>
            <a:r>
              <a:rPr lang="ru-RU" sz="2400" i="1" dirty="0" smtClean="0">
                <a:latin typeface="Times New Roman" pitchFamily="18" charset="0"/>
                <a:cs typeface="Times New Roman" pitchFamily="18" charset="0"/>
              </a:rPr>
              <a:t> </a:t>
            </a:r>
            <a:r>
              <a:rPr lang="ru-RU" sz="2400" i="1" dirty="0" err="1" smtClean="0">
                <a:latin typeface="Times New Roman" pitchFamily="18" charset="0"/>
                <a:cs typeface="Times New Roman" pitchFamily="18" charset="0"/>
              </a:rPr>
              <a:t>автоаварий</a:t>
            </a:r>
            <a:r>
              <a:rPr lang="ru-RU" sz="2400" i="1" dirty="0" smtClean="0">
                <a:latin typeface="Times New Roman" pitchFamily="18" charset="0"/>
                <a:cs typeface="Times New Roman" pitchFamily="18" charset="0"/>
              </a:rPr>
              <a:t>, </a:t>
            </a:r>
          </a:p>
          <a:p>
            <a:r>
              <a:rPr lang="ru-RU" sz="2400" i="1" dirty="0" smtClean="0">
                <a:latin typeface="Times New Roman" pitchFamily="18" charset="0"/>
                <a:cs typeface="Times New Roman" pitchFamily="18" charset="0"/>
              </a:rPr>
              <a:t>в результате которых </a:t>
            </a:r>
            <a:r>
              <a:rPr lang="ru-RU" sz="2400" b="1" i="1" u="sng" dirty="0" smtClean="0">
                <a:latin typeface="Times New Roman" pitchFamily="18" charset="0"/>
                <a:cs typeface="Times New Roman" pitchFamily="18" charset="0"/>
              </a:rPr>
              <a:t>90</a:t>
            </a:r>
            <a:r>
              <a:rPr lang="ru-RU" sz="2400" b="1" i="1" dirty="0" smtClean="0">
                <a:latin typeface="Times New Roman" pitchFamily="18" charset="0"/>
                <a:cs typeface="Times New Roman" pitchFamily="18" charset="0"/>
              </a:rPr>
              <a:t> </a:t>
            </a:r>
            <a:r>
              <a:rPr lang="ru-RU" sz="2400" i="1" dirty="0" smtClean="0">
                <a:latin typeface="Times New Roman" pitchFamily="18" charset="0"/>
                <a:cs typeface="Times New Roman" pitchFamily="18" charset="0"/>
              </a:rPr>
              <a:t>человек погибло и </a:t>
            </a:r>
            <a:r>
              <a:rPr lang="ru-RU" sz="2400" b="1" i="1" u="sng" dirty="0" smtClean="0">
                <a:latin typeface="Times New Roman" pitchFamily="18" charset="0"/>
                <a:cs typeface="Times New Roman" pitchFamily="18" charset="0"/>
              </a:rPr>
              <a:t>1165</a:t>
            </a:r>
            <a:r>
              <a:rPr lang="ru-RU" sz="2400" i="1" dirty="0" smtClean="0">
                <a:latin typeface="Times New Roman" pitchFamily="18" charset="0"/>
                <a:cs typeface="Times New Roman" pitchFamily="18" charset="0"/>
              </a:rPr>
              <a:t>  травмировано. В результате ДТП погибло </a:t>
            </a:r>
            <a:r>
              <a:rPr lang="ru-RU" sz="2400" b="1" i="1" u="sng" dirty="0" smtClean="0">
                <a:latin typeface="Times New Roman" pitchFamily="18" charset="0"/>
                <a:cs typeface="Times New Roman" pitchFamily="18" charset="0"/>
              </a:rPr>
              <a:t>3</a:t>
            </a:r>
            <a:r>
              <a:rPr lang="ru-RU" sz="2400" i="1" dirty="0" smtClean="0">
                <a:latin typeface="Times New Roman" pitchFamily="18" charset="0"/>
                <a:cs typeface="Times New Roman" pitchFamily="18" charset="0"/>
              </a:rPr>
              <a:t> и травмировано </a:t>
            </a:r>
            <a:r>
              <a:rPr lang="ru-RU" sz="2400" b="1" i="1" u="sng" dirty="0" smtClean="0">
                <a:latin typeface="Times New Roman" pitchFamily="18" charset="0"/>
                <a:cs typeface="Times New Roman" pitchFamily="18" charset="0"/>
              </a:rPr>
              <a:t>82</a:t>
            </a:r>
            <a:r>
              <a:rPr lang="ru-RU" sz="2400" i="1" dirty="0" smtClean="0">
                <a:latin typeface="Times New Roman" pitchFamily="18" charset="0"/>
                <a:cs typeface="Times New Roman" pitchFamily="18" charset="0"/>
              </a:rPr>
              <a:t>  детей. </a:t>
            </a:r>
          </a:p>
          <a:p>
            <a:r>
              <a:rPr lang="ru-RU" sz="2400" i="1" dirty="0" smtClean="0">
                <a:latin typeface="Times New Roman" pitchFamily="18" charset="0"/>
                <a:cs typeface="Times New Roman" pitchFamily="18" charset="0"/>
              </a:rPr>
              <a:t>По  вине водителей, управляющих транспортом в состоянии опьянения зарегистрировано </a:t>
            </a:r>
            <a:r>
              <a:rPr lang="ru-RU" sz="2400" b="1" i="1" u="sng" dirty="0" smtClean="0">
                <a:latin typeface="Times New Roman" pitchFamily="18" charset="0"/>
                <a:cs typeface="Times New Roman" pitchFamily="18" charset="0"/>
              </a:rPr>
              <a:t>44</a:t>
            </a:r>
            <a:r>
              <a:rPr lang="ru-RU" sz="2400" i="1" dirty="0" smtClean="0">
                <a:latin typeface="Times New Roman" pitchFamily="18" charset="0"/>
                <a:cs typeface="Times New Roman" pitchFamily="18" charset="0"/>
              </a:rPr>
              <a:t> </a:t>
            </a:r>
            <a:r>
              <a:rPr lang="ru-RU" sz="2400" i="1" dirty="0" err="1" smtClean="0">
                <a:latin typeface="Times New Roman" pitchFamily="18" charset="0"/>
                <a:cs typeface="Times New Roman" pitchFamily="18" charset="0"/>
              </a:rPr>
              <a:t>автоаварий</a:t>
            </a:r>
            <a:r>
              <a:rPr lang="ru-RU" sz="2400" i="1" dirty="0" smtClean="0">
                <a:latin typeface="Times New Roman" pitchFamily="18" charset="0"/>
                <a:cs typeface="Times New Roman" pitchFamily="18" charset="0"/>
              </a:rPr>
              <a:t>.</a:t>
            </a:r>
            <a:br>
              <a:rPr lang="ru-RU" sz="2400" i="1"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pic>
        <p:nvPicPr>
          <p:cNvPr id="16388" name="Picture 4" descr="http://42.gibdd.ru/images2/gerb.jpg">
            <a:hlinkClick r:id="rId2"/>
          </p:cNvPr>
          <p:cNvPicPr>
            <a:picLocks noChangeAspect="1" noChangeArrowheads="1"/>
          </p:cNvPicPr>
          <p:nvPr/>
        </p:nvPicPr>
        <p:blipFill>
          <a:blip r:embed="rId3"/>
          <a:srcRect/>
          <a:stretch>
            <a:fillRect/>
          </a:stretch>
        </p:blipFill>
        <p:spPr bwMode="auto">
          <a:xfrm>
            <a:off x="6500826" y="4500570"/>
            <a:ext cx="2214578" cy="2071702"/>
          </a:xfrm>
          <a:prstGeom prst="rect">
            <a:avLst/>
          </a:prstGeom>
          <a:ln>
            <a:noFill/>
          </a:ln>
          <a:effectLst>
            <a:outerShdw blurRad="292100" dist="139700" dir="2700000" algn="tl" rotWithShape="0">
              <a:srgbClr val="333333">
                <a:alpha val="65000"/>
              </a:srgbClr>
            </a:outerShdw>
          </a:effectLst>
        </p:spPr>
      </p:pic>
      <p:pic>
        <p:nvPicPr>
          <p:cNvPr id="16390" name="Picture 6" descr="http://www.amic.ru/images/gallery_05-2011/640.iQgZAwIBD8.jpg">
            <a:hlinkClick r:id="rId4"/>
          </p:cNvPr>
          <p:cNvPicPr>
            <a:picLocks noChangeAspect="1" noChangeArrowheads="1"/>
          </p:cNvPicPr>
          <p:nvPr/>
        </p:nvPicPr>
        <p:blipFill>
          <a:blip r:embed="rId5"/>
          <a:srcRect/>
          <a:stretch>
            <a:fillRect/>
          </a:stretch>
        </p:blipFill>
        <p:spPr bwMode="auto">
          <a:xfrm>
            <a:off x="285720" y="3500438"/>
            <a:ext cx="5286411" cy="314327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hee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4348" y="571480"/>
            <a:ext cx="7858180" cy="954107"/>
          </a:xfrm>
          <a:prstGeom prst="rect">
            <a:avLst/>
          </a:prstGeom>
          <a:noFill/>
        </p:spPr>
        <p:txBody>
          <a:bodyPr wrap="square" rtlCol="0">
            <a:spAutoFit/>
          </a:bodyPr>
          <a:lstStyle/>
          <a:p>
            <a:r>
              <a:rPr lang="ru-RU" sz="2400" b="1" u="sng" dirty="0" smtClean="0">
                <a:latin typeface="Times New Roman" pitchFamily="18" charset="0"/>
                <a:cs typeface="Times New Roman" pitchFamily="18" charset="0"/>
              </a:rPr>
              <a:t>ЗАПОМНИ:</a:t>
            </a:r>
          </a:p>
          <a:p>
            <a:r>
              <a:rPr lang="ru-RU" sz="3200" dirty="0" smtClean="0">
                <a:solidFill>
                  <a:srgbClr val="FF0000"/>
                </a:solidFill>
                <a:latin typeface="Times New Roman" pitchFamily="18" charset="0"/>
                <a:cs typeface="Times New Roman" pitchFamily="18" charset="0"/>
              </a:rPr>
              <a:t>От твоих знаний ПДД зависит твоя жизнь!</a:t>
            </a:r>
            <a:endParaRPr lang="ru-RU" sz="3200" dirty="0">
              <a:solidFill>
                <a:srgbClr val="FF0000"/>
              </a:solidFill>
              <a:latin typeface="Times New Roman" pitchFamily="18" charset="0"/>
              <a:cs typeface="Times New Roman" pitchFamily="18" charset="0"/>
            </a:endParaRPr>
          </a:p>
        </p:txBody>
      </p:sp>
      <p:pic>
        <p:nvPicPr>
          <p:cNvPr id="18434" name="Picture 2" descr="http://afisha.academ.org/storage/r/2011/02/19/8c2fc75d5e942de249cd248e8e4fc7a0.jpg?w=750&amp;h=500">
            <a:hlinkClick r:id="rId2"/>
          </p:cNvPr>
          <p:cNvPicPr>
            <a:picLocks noChangeAspect="1" noChangeArrowheads="1"/>
          </p:cNvPicPr>
          <p:nvPr/>
        </p:nvPicPr>
        <p:blipFill>
          <a:blip r:embed="rId3"/>
          <a:srcRect l="4545" t="13259" r="4546" b="3867"/>
          <a:stretch>
            <a:fillRect/>
          </a:stretch>
        </p:blipFill>
        <p:spPr bwMode="auto">
          <a:xfrm>
            <a:off x="3071802" y="1785926"/>
            <a:ext cx="2857520" cy="3571900"/>
          </a:xfrm>
          <a:prstGeom prst="rect">
            <a:avLst/>
          </a:prstGeom>
          <a:noFill/>
        </p:spPr>
      </p:pic>
      <p:pic>
        <p:nvPicPr>
          <p:cNvPr id="18436" name="Picture 4" descr="http://74442s012.edusite.ru/images/c09-33.jpg">
            <a:hlinkClick r:id="rId4"/>
          </p:cNvPr>
          <p:cNvPicPr>
            <a:picLocks noChangeAspect="1" noChangeArrowheads="1"/>
          </p:cNvPicPr>
          <p:nvPr/>
        </p:nvPicPr>
        <p:blipFill>
          <a:blip r:embed="rId5"/>
          <a:srcRect/>
          <a:stretch>
            <a:fillRect/>
          </a:stretch>
        </p:blipFill>
        <p:spPr bwMode="auto">
          <a:xfrm>
            <a:off x="6143636" y="1714488"/>
            <a:ext cx="2571768" cy="3952876"/>
          </a:xfrm>
          <a:prstGeom prst="rect">
            <a:avLst/>
          </a:prstGeom>
          <a:noFill/>
        </p:spPr>
      </p:pic>
      <p:pic>
        <p:nvPicPr>
          <p:cNvPr id="18438" name="Picture 6" descr="http://www.edu.cap.ru/Home/4590/mult41.jpg">
            <a:hlinkClick r:id="rId6"/>
          </p:cNvPr>
          <p:cNvPicPr>
            <a:picLocks noChangeAspect="1" noChangeArrowheads="1"/>
          </p:cNvPicPr>
          <p:nvPr/>
        </p:nvPicPr>
        <p:blipFill>
          <a:blip r:embed="rId7"/>
          <a:srcRect/>
          <a:stretch>
            <a:fillRect/>
          </a:stretch>
        </p:blipFill>
        <p:spPr bwMode="auto">
          <a:xfrm>
            <a:off x="142844" y="2143116"/>
            <a:ext cx="2724180" cy="3810000"/>
          </a:xfrm>
          <a:prstGeom prst="rect">
            <a:avLst/>
          </a:prstGeom>
          <a:noFill/>
        </p:spPr>
      </p:pic>
      <p:sp>
        <p:nvSpPr>
          <p:cNvPr id="6" name="Прямоугольник 5"/>
          <p:cNvSpPr/>
          <p:nvPr/>
        </p:nvSpPr>
        <p:spPr>
          <a:xfrm>
            <a:off x="2357422" y="5715016"/>
            <a:ext cx="4214842" cy="830997"/>
          </a:xfrm>
          <a:prstGeom prst="rect">
            <a:avLst/>
          </a:prstGeom>
        </p:spPr>
        <p:txBody>
          <a:bodyPr wrap="square">
            <a:spAutoFit/>
          </a:bodyPr>
          <a:lstStyle/>
          <a:p>
            <a:pPr algn="ctr"/>
            <a:r>
              <a:rPr lang="ru-RU" sz="2400" b="1" dirty="0" smtClean="0">
                <a:latin typeface="Times New Roman" pitchFamily="18" charset="0"/>
                <a:cs typeface="Times New Roman" pitchFamily="18" charset="0"/>
              </a:rPr>
              <a:t>А теперь - ОТГАДАЙ   ЗАГАДКИ!</a:t>
            </a:r>
            <a:endParaRPr lang="ru-RU" sz="2400" b="1" dirty="0">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857752" y="357166"/>
            <a:ext cx="3786214" cy="1569660"/>
          </a:xfrm>
          <a:prstGeom prst="rect">
            <a:avLst/>
          </a:prstGeom>
        </p:spPr>
        <p:txBody>
          <a:bodyPr wrap="square">
            <a:spAutoFit/>
          </a:bodyPr>
          <a:lstStyle/>
          <a:p>
            <a:r>
              <a:rPr lang="ru-RU" sz="2400" dirty="0" smtClean="0">
                <a:latin typeface="Times New Roman" pitchFamily="18" charset="0"/>
                <a:cs typeface="Times New Roman" pitchFamily="18" charset="0"/>
              </a:rPr>
              <a:t>У асфальтовой дороги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Возмущались носороги: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Пешеходам нет пути!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Как дорогу перейти?</a:t>
            </a:r>
            <a:endParaRPr lang="ru-RU" sz="2400" dirty="0">
              <a:latin typeface="Times New Roman" pitchFamily="18" charset="0"/>
              <a:cs typeface="Times New Roman" pitchFamily="18" charset="0"/>
            </a:endParaRPr>
          </a:p>
        </p:txBody>
      </p:sp>
      <p:pic>
        <p:nvPicPr>
          <p:cNvPr id="19459" name="Picture 3" descr="зебра - пешеходный переход"/>
          <p:cNvPicPr>
            <a:picLocks noChangeAspect="1" noChangeArrowheads="1"/>
          </p:cNvPicPr>
          <p:nvPr/>
        </p:nvPicPr>
        <p:blipFill>
          <a:blip r:embed="rId2"/>
          <a:srcRect/>
          <a:stretch>
            <a:fillRect/>
          </a:stretch>
        </p:blipFill>
        <p:spPr bwMode="auto">
          <a:xfrm>
            <a:off x="500034" y="285728"/>
            <a:ext cx="3500462" cy="2366966"/>
          </a:xfrm>
          <a:prstGeom prst="rect">
            <a:avLst/>
          </a:prstGeom>
          <a:noFill/>
        </p:spPr>
      </p:pic>
      <p:sp>
        <p:nvSpPr>
          <p:cNvPr id="5" name="TextBox 4"/>
          <p:cNvSpPr txBox="1"/>
          <p:nvPr/>
        </p:nvSpPr>
        <p:spPr>
          <a:xfrm>
            <a:off x="7072330" y="1857364"/>
            <a:ext cx="1571636"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(зебра)</a:t>
            </a:r>
            <a:endParaRPr lang="ru-RU" sz="2400" dirty="0">
              <a:latin typeface="Times New Roman" pitchFamily="18" charset="0"/>
              <a:cs typeface="Times New Roman" pitchFamily="18" charset="0"/>
            </a:endParaRPr>
          </a:p>
        </p:txBody>
      </p:sp>
      <p:sp>
        <p:nvSpPr>
          <p:cNvPr id="6" name="TextBox 5"/>
          <p:cNvSpPr txBox="1"/>
          <p:nvPr/>
        </p:nvSpPr>
        <p:spPr>
          <a:xfrm>
            <a:off x="500034" y="3571876"/>
            <a:ext cx="4228827" cy="2308324"/>
          </a:xfrm>
          <a:prstGeom prst="rect">
            <a:avLst/>
          </a:prstGeom>
          <a:noFill/>
        </p:spPr>
        <p:txBody>
          <a:bodyPr wrap="square" rtlCol="0">
            <a:spAutoFit/>
          </a:bodyPr>
          <a:lstStyle/>
          <a:p>
            <a:r>
              <a:rPr lang="ru-RU" sz="2400" b="1" dirty="0" smtClean="0">
                <a:latin typeface="Times New Roman" pitchFamily="18" charset="0"/>
                <a:cs typeface="Times New Roman" pitchFamily="18" charset="0"/>
              </a:rPr>
              <a:t>Здесь не катится автобус.</a:t>
            </a:r>
          </a:p>
          <a:p>
            <a:r>
              <a:rPr lang="ru-RU" sz="2400" b="1" dirty="0" smtClean="0">
                <a:latin typeface="Times New Roman" pitchFamily="18" charset="0"/>
                <a:cs typeface="Times New Roman" pitchFamily="18" charset="0"/>
              </a:rPr>
              <a:t>Здесь трамваи не пройдут.</a:t>
            </a:r>
          </a:p>
          <a:p>
            <a:r>
              <a:rPr lang="ru-RU" sz="2400" b="1" dirty="0" smtClean="0">
                <a:latin typeface="Times New Roman" pitchFamily="18" charset="0"/>
                <a:cs typeface="Times New Roman" pitchFamily="18" charset="0"/>
              </a:rPr>
              <a:t>Здесь спокойно пешеходы</a:t>
            </a:r>
          </a:p>
          <a:p>
            <a:r>
              <a:rPr lang="ru-RU" sz="2400" b="1" dirty="0" smtClean="0">
                <a:latin typeface="Times New Roman" pitchFamily="18" charset="0"/>
                <a:cs typeface="Times New Roman" pitchFamily="18" charset="0"/>
              </a:rPr>
              <a:t>Вдоль по улице идут.</a:t>
            </a:r>
          </a:p>
          <a:p>
            <a:r>
              <a:rPr lang="ru-RU" sz="2400" b="1" dirty="0" smtClean="0">
                <a:latin typeface="Times New Roman" pitchFamily="18" charset="0"/>
                <a:cs typeface="Times New Roman" pitchFamily="18" charset="0"/>
              </a:rPr>
              <a:t>Для машин и для трамвая</a:t>
            </a:r>
          </a:p>
          <a:p>
            <a:r>
              <a:rPr lang="ru-RU" sz="2400" b="1" dirty="0" smtClean="0">
                <a:latin typeface="Times New Roman" pitchFamily="18" charset="0"/>
                <a:cs typeface="Times New Roman" pitchFamily="18" charset="0"/>
              </a:rPr>
              <a:t>Путь-дорога есть другая</a:t>
            </a:r>
            <a:endParaRPr lang="ru-RU" sz="2400" b="1" dirty="0">
              <a:latin typeface="Times New Roman" pitchFamily="18" charset="0"/>
              <a:cs typeface="Times New Roman" pitchFamily="18" charset="0"/>
            </a:endParaRPr>
          </a:p>
        </p:txBody>
      </p:sp>
      <p:pic>
        <p:nvPicPr>
          <p:cNvPr id="19461" name="Picture 5" descr="http://www.wsdot.wa.gov/NR/rdonlyres/14F7BADF-03F9-461B-BB47-D76E8C0C376D/0/Sidewalk510.jpg">
            <a:hlinkClick r:id="rId3"/>
          </p:cNvPr>
          <p:cNvPicPr>
            <a:picLocks noChangeAspect="1" noChangeArrowheads="1"/>
          </p:cNvPicPr>
          <p:nvPr/>
        </p:nvPicPr>
        <p:blipFill>
          <a:blip r:embed="rId4"/>
          <a:srcRect/>
          <a:stretch>
            <a:fillRect/>
          </a:stretch>
        </p:blipFill>
        <p:spPr bwMode="auto">
          <a:xfrm>
            <a:off x="4572000" y="3571876"/>
            <a:ext cx="4214842" cy="2995609"/>
          </a:xfrm>
          <a:prstGeom prst="rect">
            <a:avLst/>
          </a:prstGeom>
          <a:noFill/>
        </p:spPr>
      </p:pic>
      <p:sp>
        <p:nvSpPr>
          <p:cNvPr id="8" name="TextBox 7"/>
          <p:cNvSpPr txBox="1"/>
          <p:nvPr/>
        </p:nvSpPr>
        <p:spPr>
          <a:xfrm>
            <a:off x="2143108" y="5929330"/>
            <a:ext cx="1402628"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(тротуар)</a:t>
            </a:r>
            <a:endParaRPr lang="ru-RU" sz="2400" dirty="0">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9459"/>
                                        </p:tgtEl>
                                        <p:attrNameLst>
                                          <p:attrName>style.visibility</p:attrName>
                                        </p:attrNameLst>
                                      </p:cBhvr>
                                      <p:to>
                                        <p:strVal val="visible"/>
                                      </p:to>
                                    </p:set>
                                    <p:animEffect transition="in" filter="wipe(left)">
                                      <p:cBhvr>
                                        <p:cTn id="12" dur="500"/>
                                        <p:tgtEl>
                                          <p:spTgt spid="1945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fade">
                                      <p:cBhvr>
                                        <p:cTn id="17" dur="20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fade">
                                      <p:cBhvr>
                                        <p:cTn id="22" dur="2000"/>
                                        <p:tgtEl>
                                          <p:spTgt spid="6">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Effect transition="in" filter="fade">
                                      <p:cBhvr>
                                        <p:cTn id="25" dur="2000"/>
                                        <p:tgtEl>
                                          <p:spTgt spid="6">
                                            <p:txEl>
                                              <p:pRg st="1" end="1"/>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Effect transition="in" filter="fade">
                                      <p:cBhvr>
                                        <p:cTn id="28" dur="2000"/>
                                        <p:tgtEl>
                                          <p:spTgt spid="6">
                                            <p:txEl>
                                              <p:pRg st="2" end="2"/>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Effect transition="in" filter="fade">
                                      <p:cBhvr>
                                        <p:cTn id="31" dur="2000"/>
                                        <p:tgtEl>
                                          <p:spTgt spid="6">
                                            <p:txEl>
                                              <p:pRg st="3" end="3"/>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4" end="4"/>
                                            </p:txEl>
                                          </p:spTgt>
                                        </p:tgtEl>
                                        <p:attrNameLst>
                                          <p:attrName>style.visibility</p:attrName>
                                        </p:attrNameLst>
                                      </p:cBhvr>
                                      <p:to>
                                        <p:strVal val="visible"/>
                                      </p:to>
                                    </p:set>
                                    <p:animEffect transition="in" filter="fade">
                                      <p:cBhvr>
                                        <p:cTn id="34" dur="2000"/>
                                        <p:tgtEl>
                                          <p:spTgt spid="6">
                                            <p:txEl>
                                              <p:pRg st="4" end="4"/>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Effect transition="in" filter="fade">
                                      <p:cBhvr>
                                        <p:cTn id="37" dur="2000"/>
                                        <p:tgtEl>
                                          <p:spTgt spid="6">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19461"/>
                                        </p:tgtEl>
                                        <p:attrNameLst>
                                          <p:attrName>style.visibility</p:attrName>
                                        </p:attrNameLst>
                                      </p:cBhvr>
                                      <p:to>
                                        <p:strVal val="visible"/>
                                      </p:to>
                                    </p:set>
                                    <p:anim calcmode="lin" valueType="num">
                                      <p:cBhvr additive="base">
                                        <p:cTn id="42" dur="500" fill="hold"/>
                                        <p:tgtEl>
                                          <p:spTgt spid="19461"/>
                                        </p:tgtEl>
                                        <p:attrNameLst>
                                          <p:attrName>ppt_x</p:attrName>
                                        </p:attrNameLst>
                                      </p:cBhvr>
                                      <p:tavLst>
                                        <p:tav tm="0">
                                          <p:val>
                                            <p:strVal val="1+#ppt_w/2"/>
                                          </p:val>
                                        </p:tav>
                                        <p:tav tm="100000">
                                          <p:val>
                                            <p:strVal val="#ppt_x"/>
                                          </p:val>
                                        </p:tav>
                                      </p:tavLst>
                                    </p:anim>
                                    <p:anim calcmode="lin" valueType="num">
                                      <p:cBhvr additive="base">
                                        <p:cTn id="43" dur="500" fill="hold"/>
                                        <p:tgtEl>
                                          <p:spTgt spid="19461"/>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wipe(down)">
                                      <p:cBhvr>
                                        <p:cTn id="48"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P spid="6" grpId="0" build="allAtOnce"/>
      <p:bldP spid="8"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7158" y="357166"/>
            <a:ext cx="5031669" cy="1569660"/>
          </a:xfrm>
          <a:prstGeom prst="rect">
            <a:avLst/>
          </a:prstGeom>
          <a:noFill/>
        </p:spPr>
        <p:txBody>
          <a:bodyPr wrap="square" rtlCol="0">
            <a:spAutoFit/>
          </a:bodyPr>
          <a:lstStyle/>
          <a:p>
            <a:r>
              <a:rPr lang="ru-RU" sz="2400" b="1" dirty="0" smtClean="0">
                <a:latin typeface="Times New Roman" pitchFamily="18" charset="0"/>
                <a:cs typeface="Times New Roman" pitchFamily="18" charset="0"/>
              </a:rPr>
              <a:t>Где ведут ступеньки вниз,</a:t>
            </a:r>
          </a:p>
          <a:p>
            <a:r>
              <a:rPr lang="ru-RU" sz="2400" b="1" dirty="0" smtClean="0">
                <a:latin typeface="Times New Roman" pitchFamily="18" charset="0"/>
                <a:cs typeface="Times New Roman" pitchFamily="18" charset="0"/>
              </a:rPr>
              <a:t>Ты спускайся, не ленись!</a:t>
            </a:r>
          </a:p>
          <a:p>
            <a:r>
              <a:rPr lang="ru-RU" sz="2400" b="1" dirty="0" smtClean="0">
                <a:latin typeface="Times New Roman" pitchFamily="18" charset="0"/>
                <a:cs typeface="Times New Roman" pitchFamily="18" charset="0"/>
              </a:rPr>
              <a:t>Знать обязан пешеход:</a:t>
            </a:r>
          </a:p>
          <a:p>
            <a:r>
              <a:rPr lang="ru-RU" sz="2400" b="1" dirty="0" smtClean="0">
                <a:latin typeface="Times New Roman" pitchFamily="18" charset="0"/>
                <a:cs typeface="Times New Roman" pitchFamily="18" charset="0"/>
              </a:rPr>
              <a:t>Тут …!</a:t>
            </a:r>
            <a:endParaRPr lang="ru-RU" sz="2400" b="1" dirty="0">
              <a:latin typeface="Times New Roman" pitchFamily="18" charset="0"/>
              <a:cs typeface="Times New Roman" pitchFamily="18" charset="0"/>
            </a:endParaRPr>
          </a:p>
        </p:txBody>
      </p:sp>
      <p:pic>
        <p:nvPicPr>
          <p:cNvPr id="21506" name="Picture 2" descr="Подземный переход"/>
          <p:cNvPicPr>
            <a:picLocks noChangeAspect="1" noChangeArrowheads="1"/>
          </p:cNvPicPr>
          <p:nvPr/>
        </p:nvPicPr>
        <p:blipFill>
          <a:blip r:embed="rId2"/>
          <a:srcRect/>
          <a:stretch>
            <a:fillRect/>
          </a:stretch>
        </p:blipFill>
        <p:spPr bwMode="auto">
          <a:xfrm>
            <a:off x="5715008" y="357166"/>
            <a:ext cx="2857500" cy="2114550"/>
          </a:xfrm>
          <a:prstGeom prst="rect">
            <a:avLst/>
          </a:prstGeom>
          <a:noFill/>
        </p:spPr>
      </p:pic>
      <p:sp>
        <p:nvSpPr>
          <p:cNvPr id="4" name="TextBox 3"/>
          <p:cNvSpPr txBox="1"/>
          <p:nvPr/>
        </p:nvSpPr>
        <p:spPr>
          <a:xfrm flipH="1">
            <a:off x="1714480" y="1643050"/>
            <a:ext cx="3357585"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(подземный переход)</a:t>
            </a:r>
            <a:endParaRPr lang="ru-RU" sz="2400" dirty="0">
              <a:latin typeface="Times New Roman" pitchFamily="18" charset="0"/>
              <a:cs typeface="Times New Roman" pitchFamily="18" charset="0"/>
            </a:endParaRPr>
          </a:p>
        </p:txBody>
      </p:sp>
      <p:sp>
        <p:nvSpPr>
          <p:cNvPr id="5" name="TextBox 4"/>
          <p:cNvSpPr txBox="1"/>
          <p:nvPr/>
        </p:nvSpPr>
        <p:spPr>
          <a:xfrm>
            <a:off x="4357686" y="4286257"/>
            <a:ext cx="4214842" cy="1569660"/>
          </a:xfrm>
          <a:prstGeom prst="rect">
            <a:avLst/>
          </a:prstGeom>
          <a:noFill/>
        </p:spPr>
        <p:txBody>
          <a:bodyPr wrap="square" rtlCol="0">
            <a:spAutoFit/>
          </a:bodyPr>
          <a:lstStyle/>
          <a:p>
            <a:r>
              <a:rPr lang="ru-RU" sz="2400" b="1" dirty="0" smtClean="0">
                <a:latin typeface="Times New Roman" pitchFamily="18" charset="0"/>
                <a:cs typeface="Times New Roman" pitchFamily="18" charset="0"/>
              </a:rPr>
              <a:t>Чтоб тебе помочь </a:t>
            </a:r>
          </a:p>
          <a:p>
            <a:r>
              <a:rPr lang="ru-RU" sz="2400" b="1" dirty="0" smtClean="0">
                <a:latin typeface="Times New Roman" pitchFamily="18" charset="0"/>
                <a:cs typeface="Times New Roman" pitchFamily="18" charset="0"/>
              </a:rPr>
              <a:t>Путь пройти опасный, </a:t>
            </a:r>
          </a:p>
          <a:p>
            <a:r>
              <a:rPr lang="ru-RU" sz="2400" b="1" dirty="0" smtClean="0">
                <a:latin typeface="Times New Roman" pitchFamily="18" charset="0"/>
                <a:cs typeface="Times New Roman" pitchFamily="18" charset="0"/>
              </a:rPr>
              <a:t>Горит и день, и ночь – </a:t>
            </a:r>
          </a:p>
          <a:p>
            <a:r>
              <a:rPr lang="ru-RU" sz="2400" b="1" dirty="0" smtClean="0">
                <a:latin typeface="Times New Roman" pitchFamily="18" charset="0"/>
                <a:cs typeface="Times New Roman" pitchFamily="18" charset="0"/>
              </a:rPr>
              <a:t>Зелёный, жёлтый, красный</a:t>
            </a:r>
            <a:endParaRPr lang="ru-RU" sz="2400" b="1" dirty="0">
              <a:latin typeface="Times New Roman" pitchFamily="18" charset="0"/>
              <a:cs typeface="Times New Roman" pitchFamily="18" charset="0"/>
            </a:endParaRPr>
          </a:p>
        </p:txBody>
      </p:sp>
      <p:pic>
        <p:nvPicPr>
          <p:cNvPr id="21508" name="Picture 4" descr="http://www.bankreceptov.ru/pic/skazki-0042.jpg">
            <a:hlinkClick r:id="rId3"/>
          </p:cNvPr>
          <p:cNvPicPr>
            <a:picLocks noChangeAspect="1" noChangeArrowheads="1"/>
          </p:cNvPicPr>
          <p:nvPr/>
        </p:nvPicPr>
        <p:blipFill>
          <a:blip r:embed="rId4"/>
          <a:srcRect/>
          <a:stretch>
            <a:fillRect/>
          </a:stretch>
        </p:blipFill>
        <p:spPr bwMode="auto">
          <a:xfrm>
            <a:off x="214282" y="2714620"/>
            <a:ext cx="3905250" cy="3810000"/>
          </a:xfrm>
          <a:prstGeom prst="rect">
            <a:avLst/>
          </a:prstGeom>
          <a:noFill/>
        </p:spPr>
      </p:pic>
      <p:sp>
        <p:nvSpPr>
          <p:cNvPr id="7" name="TextBox 6"/>
          <p:cNvSpPr txBox="1"/>
          <p:nvPr/>
        </p:nvSpPr>
        <p:spPr>
          <a:xfrm>
            <a:off x="5500694" y="6072206"/>
            <a:ext cx="1666418"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(Светофор)</a:t>
            </a:r>
            <a:endParaRPr lang="ru-RU" sz="2400" dirty="0">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left)">
                                      <p:cBhvr>
                                        <p:cTn id="10" dur="500"/>
                                        <p:tgtEl>
                                          <p:spTgt spid="2">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left)">
                                      <p:cBhvr>
                                        <p:cTn id="13" dur="500"/>
                                        <p:tgtEl>
                                          <p:spTgt spid="2">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ipe(left)">
                                      <p:cBhvr>
                                        <p:cTn id="16" dur="500"/>
                                        <p:tgtEl>
                                          <p:spTgt spid="2">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nodeType="clickEffect">
                                  <p:stCondLst>
                                    <p:cond delay="0"/>
                                  </p:stCondLst>
                                  <p:childTnLst>
                                    <p:set>
                                      <p:cBhvr>
                                        <p:cTn id="20" dur="1" fill="hold">
                                          <p:stCondLst>
                                            <p:cond delay="0"/>
                                          </p:stCondLst>
                                        </p:cTn>
                                        <p:tgtEl>
                                          <p:spTgt spid="21506"/>
                                        </p:tgtEl>
                                        <p:attrNameLst>
                                          <p:attrName>style.visibility</p:attrName>
                                        </p:attrNameLst>
                                      </p:cBhvr>
                                      <p:to>
                                        <p:strVal val="visible"/>
                                      </p:to>
                                    </p:set>
                                    <p:anim calcmode="lin" valueType="num">
                                      <p:cBhvr additive="base">
                                        <p:cTn id="21" dur="500" fill="hold"/>
                                        <p:tgtEl>
                                          <p:spTgt spid="21506"/>
                                        </p:tgtEl>
                                        <p:attrNameLst>
                                          <p:attrName>ppt_x</p:attrName>
                                        </p:attrNameLst>
                                      </p:cBhvr>
                                      <p:tavLst>
                                        <p:tav tm="0">
                                          <p:val>
                                            <p:strVal val="1+#ppt_w/2"/>
                                          </p:val>
                                        </p:tav>
                                        <p:tav tm="100000">
                                          <p:val>
                                            <p:strVal val="#ppt_x"/>
                                          </p:val>
                                        </p:tav>
                                      </p:tavLst>
                                    </p:anim>
                                    <p:anim calcmode="lin" valueType="num">
                                      <p:cBhvr additive="base">
                                        <p:cTn id="22" dur="500" fill="hold"/>
                                        <p:tgtEl>
                                          <p:spTgt spid="21506"/>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wipe(down)">
                                      <p:cBhvr>
                                        <p:cTn id="27" dur="500"/>
                                        <p:tgtEl>
                                          <p:spTgt spid="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grpId="0" nodeType="click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 calcmode="lin" valueType="num">
                                      <p:cBhvr additive="base">
                                        <p:cTn id="32"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33" dur="500" fill="hold"/>
                                        <p:tgtEl>
                                          <p:spTgt spid="5">
                                            <p:txEl>
                                              <p:pRg st="0" end="0"/>
                                            </p:txEl>
                                          </p:spTgt>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5">
                                            <p:txEl>
                                              <p:pRg st="1" end="1"/>
                                            </p:txEl>
                                          </p:spTgt>
                                        </p:tgtEl>
                                        <p:attrNameLst>
                                          <p:attrName>style.visibility</p:attrName>
                                        </p:attrNameLst>
                                      </p:cBhvr>
                                      <p:to>
                                        <p:strVal val="visible"/>
                                      </p:to>
                                    </p:set>
                                    <p:anim calcmode="lin" valueType="num">
                                      <p:cBhvr additive="base">
                                        <p:cTn id="36" dur="500" fill="hold"/>
                                        <p:tgtEl>
                                          <p:spTgt spid="5">
                                            <p:txEl>
                                              <p:pRg st="1" end="1"/>
                                            </p:txEl>
                                          </p:spTgt>
                                        </p:tgtEl>
                                        <p:attrNameLst>
                                          <p:attrName>ppt_x</p:attrName>
                                        </p:attrNameLst>
                                      </p:cBhvr>
                                      <p:tavLst>
                                        <p:tav tm="0">
                                          <p:val>
                                            <p:strVal val="1+#ppt_w/2"/>
                                          </p:val>
                                        </p:tav>
                                        <p:tav tm="100000">
                                          <p:val>
                                            <p:strVal val="#ppt_x"/>
                                          </p:val>
                                        </p:tav>
                                      </p:tavLst>
                                    </p:anim>
                                    <p:anim calcmode="lin" valueType="num">
                                      <p:cBhvr additive="base">
                                        <p:cTn id="37" dur="500" fill="hold"/>
                                        <p:tgtEl>
                                          <p:spTgt spid="5">
                                            <p:txEl>
                                              <p:pRg st="1" end="1"/>
                                            </p:txEl>
                                          </p:spTgt>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5">
                                            <p:txEl>
                                              <p:pRg st="2" end="2"/>
                                            </p:txEl>
                                          </p:spTgt>
                                        </p:tgtEl>
                                        <p:attrNameLst>
                                          <p:attrName>style.visibility</p:attrName>
                                        </p:attrNameLst>
                                      </p:cBhvr>
                                      <p:to>
                                        <p:strVal val="visible"/>
                                      </p:to>
                                    </p:set>
                                    <p:anim calcmode="lin" valueType="num">
                                      <p:cBhvr additive="base">
                                        <p:cTn id="40" dur="500" fill="hold"/>
                                        <p:tgtEl>
                                          <p:spTgt spid="5">
                                            <p:txEl>
                                              <p:pRg st="2" end="2"/>
                                            </p:txEl>
                                          </p:spTgt>
                                        </p:tgtEl>
                                        <p:attrNameLst>
                                          <p:attrName>ppt_x</p:attrName>
                                        </p:attrNameLst>
                                      </p:cBhvr>
                                      <p:tavLst>
                                        <p:tav tm="0">
                                          <p:val>
                                            <p:strVal val="1+#ppt_w/2"/>
                                          </p:val>
                                        </p:tav>
                                        <p:tav tm="100000">
                                          <p:val>
                                            <p:strVal val="#ppt_x"/>
                                          </p:val>
                                        </p:tav>
                                      </p:tavLst>
                                    </p:anim>
                                    <p:anim calcmode="lin" valueType="num">
                                      <p:cBhvr additive="base">
                                        <p:cTn id="41" dur="500" fill="hold"/>
                                        <p:tgtEl>
                                          <p:spTgt spid="5">
                                            <p:txEl>
                                              <p:pRg st="2" end="2"/>
                                            </p:txEl>
                                          </p:spTgt>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5">
                                            <p:txEl>
                                              <p:pRg st="3" end="3"/>
                                            </p:txEl>
                                          </p:spTgt>
                                        </p:tgtEl>
                                        <p:attrNameLst>
                                          <p:attrName>style.visibility</p:attrName>
                                        </p:attrNameLst>
                                      </p:cBhvr>
                                      <p:to>
                                        <p:strVal val="visible"/>
                                      </p:to>
                                    </p:set>
                                    <p:anim calcmode="lin" valueType="num">
                                      <p:cBhvr additive="base">
                                        <p:cTn id="44" dur="500" fill="hold"/>
                                        <p:tgtEl>
                                          <p:spTgt spid="5">
                                            <p:txEl>
                                              <p:pRg st="3" end="3"/>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8" fill="hold" nodeType="clickEffect">
                                  <p:stCondLst>
                                    <p:cond delay="0"/>
                                  </p:stCondLst>
                                  <p:childTnLst>
                                    <p:set>
                                      <p:cBhvr>
                                        <p:cTn id="49" dur="1" fill="hold">
                                          <p:stCondLst>
                                            <p:cond delay="0"/>
                                          </p:stCondLst>
                                        </p:cTn>
                                        <p:tgtEl>
                                          <p:spTgt spid="21508"/>
                                        </p:tgtEl>
                                        <p:attrNameLst>
                                          <p:attrName>style.visibility</p:attrName>
                                        </p:attrNameLst>
                                      </p:cBhvr>
                                      <p:to>
                                        <p:strVal val="visible"/>
                                      </p:to>
                                    </p:set>
                                    <p:anim calcmode="lin" valueType="num">
                                      <p:cBhvr additive="base">
                                        <p:cTn id="50" dur="500" fill="hold"/>
                                        <p:tgtEl>
                                          <p:spTgt spid="21508"/>
                                        </p:tgtEl>
                                        <p:attrNameLst>
                                          <p:attrName>ppt_x</p:attrName>
                                        </p:attrNameLst>
                                      </p:cBhvr>
                                      <p:tavLst>
                                        <p:tav tm="0">
                                          <p:val>
                                            <p:strVal val="0-#ppt_w/2"/>
                                          </p:val>
                                        </p:tav>
                                        <p:tav tm="100000">
                                          <p:val>
                                            <p:strVal val="#ppt_x"/>
                                          </p:val>
                                        </p:tav>
                                      </p:tavLst>
                                    </p:anim>
                                    <p:anim calcmode="lin" valueType="num">
                                      <p:cBhvr additive="base">
                                        <p:cTn id="51" dur="500" fill="hold"/>
                                        <p:tgtEl>
                                          <p:spTgt spid="21508"/>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7">
                                            <p:txEl>
                                              <p:pRg st="0" end="0"/>
                                            </p:txEl>
                                          </p:spTgt>
                                        </p:tgtEl>
                                        <p:attrNameLst>
                                          <p:attrName>style.visibility</p:attrName>
                                        </p:attrNameLst>
                                      </p:cBhvr>
                                      <p:to>
                                        <p:strVal val="visible"/>
                                      </p:to>
                                    </p:set>
                                    <p:animEffect transition="in" filter="wipe(down)">
                                      <p:cBhvr>
                                        <p:cTn id="5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4" grpId="0" build="p"/>
      <p:bldP spid="5" grpId="0" build="allAtOnce"/>
      <p:bldP spid="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14348" y="285728"/>
            <a:ext cx="7715304" cy="523220"/>
          </a:xfrm>
          <a:prstGeom prst="rect">
            <a:avLst/>
          </a:prstGeom>
          <a:noFill/>
        </p:spPr>
        <p:txBody>
          <a:bodyPr wrap="square" rtlCol="0">
            <a:spAutoFit/>
          </a:bodyPr>
          <a:lstStyle/>
          <a:p>
            <a:pPr algn="ctr"/>
            <a:r>
              <a:rPr lang="ru-RU" sz="2800" b="1" u="sng" dirty="0" smtClean="0">
                <a:solidFill>
                  <a:srgbClr val="FF0000"/>
                </a:solidFill>
                <a:latin typeface="Times New Roman" pitchFamily="18" charset="0"/>
                <a:cs typeface="Times New Roman" pitchFamily="18" charset="0"/>
              </a:rPr>
              <a:t>А как ты знаешь дорожные знаки?</a:t>
            </a:r>
            <a:endParaRPr lang="ru-RU" sz="2800" b="1" u="sng" dirty="0">
              <a:solidFill>
                <a:srgbClr val="FF0000"/>
              </a:solidFill>
              <a:latin typeface="Times New Roman" pitchFamily="18" charset="0"/>
              <a:cs typeface="Times New Roman" pitchFamily="18" charset="0"/>
            </a:endParaRPr>
          </a:p>
        </p:txBody>
      </p:sp>
      <p:sp>
        <p:nvSpPr>
          <p:cNvPr id="6" name="Прямоугольник 5"/>
          <p:cNvSpPr/>
          <p:nvPr/>
        </p:nvSpPr>
        <p:spPr>
          <a:xfrm>
            <a:off x="857224" y="1142984"/>
            <a:ext cx="6000776" cy="1938992"/>
          </a:xfrm>
          <a:prstGeom prst="rect">
            <a:avLst/>
          </a:prstGeom>
        </p:spPr>
        <p:txBody>
          <a:bodyPr wrap="square">
            <a:spAutoFit/>
          </a:bodyPr>
          <a:lstStyle/>
          <a:p>
            <a:r>
              <a:rPr lang="ru-RU" sz="2400" b="1" dirty="0" smtClean="0">
                <a:latin typeface="Times New Roman" pitchFamily="18" charset="0"/>
                <a:cs typeface="Times New Roman" pitchFamily="18" charset="0"/>
              </a:rPr>
              <a:t>Посреди дороги дети,</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Мы всегда за них в ответе.</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Чтоб не плакал их родитель,</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Будь внимательней, водитель!</a:t>
            </a:r>
            <a:br>
              <a:rPr lang="ru-RU" sz="2400" b="1" dirty="0" smtClean="0">
                <a:latin typeface="Times New Roman" pitchFamily="18" charset="0"/>
                <a:cs typeface="Times New Roman" pitchFamily="18" charset="0"/>
              </a:rPr>
            </a:br>
            <a:endParaRPr lang="ru-RU" sz="2400" b="1" dirty="0">
              <a:latin typeface="Times New Roman" pitchFamily="18" charset="0"/>
              <a:cs typeface="Times New Roman" pitchFamily="18" charset="0"/>
            </a:endParaRPr>
          </a:p>
        </p:txBody>
      </p:sp>
      <p:pic>
        <p:nvPicPr>
          <p:cNvPr id="22534" name="Picture 6" descr="http://little.com.ua/images/stories/useful/1_33.gif"/>
          <p:cNvPicPr>
            <a:picLocks noChangeAspect="1" noChangeArrowheads="1"/>
          </p:cNvPicPr>
          <p:nvPr/>
        </p:nvPicPr>
        <p:blipFill>
          <a:blip r:embed="rId2"/>
          <a:srcRect/>
          <a:stretch>
            <a:fillRect/>
          </a:stretch>
        </p:blipFill>
        <p:spPr bwMode="auto">
          <a:xfrm>
            <a:off x="6215074" y="928670"/>
            <a:ext cx="2286016" cy="1928826"/>
          </a:xfrm>
          <a:prstGeom prst="rect">
            <a:avLst/>
          </a:prstGeom>
          <a:noFill/>
        </p:spPr>
      </p:pic>
      <p:sp>
        <p:nvSpPr>
          <p:cNvPr id="8" name="Прямоугольник 7"/>
          <p:cNvSpPr/>
          <p:nvPr/>
        </p:nvSpPr>
        <p:spPr>
          <a:xfrm>
            <a:off x="500034" y="4000504"/>
            <a:ext cx="4500594" cy="1938992"/>
          </a:xfrm>
          <a:prstGeom prst="rect">
            <a:avLst/>
          </a:prstGeom>
        </p:spPr>
        <p:txBody>
          <a:bodyPr wrap="square">
            <a:spAutoFit/>
          </a:bodyPr>
          <a:lstStyle/>
          <a:p>
            <a:r>
              <a:rPr lang="ru-RU" sz="2400" b="1" dirty="0" smtClean="0"/>
              <a:t>В дождь и в ясную погоду</a:t>
            </a:r>
            <a:br>
              <a:rPr lang="ru-RU" sz="2400" b="1" dirty="0" smtClean="0"/>
            </a:br>
            <a:r>
              <a:rPr lang="ru-RU" sz="2400" b="1" dirty="0" smtClean="0"/>
              <a:t>Здесь не ходят пешеходы.</a:t>
            </a:r>
            <a:br>
              <a:rPr lang="ru-RU" sz="2400" b="1" dirty="0" smtClean="0"/>
            </a:br>
            <a:r>
              <a:rPr lang="ru-RU" sz="2400" b="1" dirty="0" smtClean="0"/>
              <a:t>Говорит им знак одно:</a:t>
            </a:r>
            <a:br>
              <a:rPr lang="ru-RU" sz="2400" b="1" dirty="0" smtClean="0"/>
            </a:br>
            <a:r>
              <a:rPr lang="ru-RU" sz="2400" b="1" dirty="0" smtClean="0"/>
              <a:t>"Вам ходить запрещено!"</a:t>
            </a:r>
            <a:br>
              <a:rPr lang="ru-RU" sz="2400" b="1" dirty="0" smtClean="0"/>
            </a:br>
            <a:endParaRPr lang="ru-RU" sz="2400" b="1" dirty="0"/>
          </a:p>
        </p:txBody>
      </p:sp>
      <p:sp>
        <p:nvSpPr>
          <p:cNvPr id="9" name="TextBox 8"/>
          <p:cNvSpPr txBox="1"/>
          <p:nvPr/>
        </p:nvSpPr>
        <p:spPr>
          <a:xfrm>
            <a:off x="6786578" y="2928934"/>
            <a:ext cx="1190326" cy="369332"/>
          </a:xfrm>
          <a:prstGeom prst="rect">
            <a:avLst/>
          </a:prstGeom>
          <a:noFill/>
        </p:spPr>
        <p:txBody>
          <a:bodyPr wrap="square" rtlCol="0">
            <a:spAutoFit/>
          </a:bodyPr>
          <a:lstStyle/>
          <a:p>
            <a:r>
              <a:rPr lang="ru-RU" b="1" dirty="0" smtClean="0">
                <a:latin typeface="Times New Roman" pitchFamily="18" charset="0"/>
                <a:cs typeface="Times New Roman" pitchFamily="18" charset="0"/>
              </a:rPr>
              <a:t>«Дети»</a:t>
            </a:r>
            <a:endParaRPr lang="ru-RU" b="1" dirty="0">
              <a:latin typeface="Times New Roman" pitchFamily="18" charset="0"/>
              <a:cs typeface="Times New Roman" pitchFamily="18" charset="0"/>
            </a:endParaRPr>
          </a:p>
        </p:txBody>
      </p:sp>
      <p:pic>
        <p:nvPicPr>
          <p:cNvPr id="22536" name="Picture 8" descr="http://little.com.ua/images/stories/useful/1_31.gif"/>
          <p:cNvPicPr>
            <a:picLocks noChangeAspect="1" noChangeArrowheads="1"/>
          </p:cNvPicPr>
          <p:nvPr/>
        </p:nvPicPr>
        <p:blipFill>
          <a:blip r:embed="rId3"/>
          <a:srcRect/>
          <a:stretch>
            <a:fillRect/>
          </a:stretch>
        </p:blipFill>
        <p:spPr bwMode="auto">
          <a:xfrm>
            <a:off x="5214942" y="3929066"/>
            <a:ext cx="1928826" cy="1857388"/>
          </a:xfrm>
          <a:prstGeom prst="rect">
            <a:avLst/>
          </a:prstGeom>
          <a:noFill/>
        </p:spPr>
      </p:pic>
      <p:sp>
        <p:nvSpPr>
          <p:cNvPr id="11" name="TextBox 10"/>
          <p:cNvSpPr txBox="1"/>
          <p:nvPr/>
        </p:nvSpPr>
        <p:spPr>
          <a:xfrm>
            <a:off x="4572000" y="5857892"/>
            <a:ext cx="4214842" cy="369332"/>
          </a:xfrm>
          <a:prstGeom prst="rect">
            <a:avLst/>
          </a:prstGeom>
          <a:noFill/>
        </p:spPr>
        <p:txBody>
          <a:bodyPr wrap="square" rtlCol="0">
            <a:spAutoFit/>
          </a:bodyPr>
          <a:lstStyle/>
          <a:p>
            <a:r>
              <a:rPr lang="ru-RU" b="1" dirty="0" smtClean="0">
                <a:latin typeface="Times New Roman" pitchFamily="18" charset="0"/>
                <a:cs typeface="Times New Roman" pitchFamily="18" charset="0"/>
              </a:rPr>
              <a:t>«Движение пешеходов запрещено»</a:t>
            </a:r>
            <a:endParaRPr lang="ru-RU" b="1" dirty="0">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2534"/>
                                        </p:tgtEl>
                                        <p:attrNameLst>
                                          <p:attrName>style.visibility</p:attrName>
                                        </p:attrNameLst>
                                      </p:cBhvr>
                                      <p:to>
                                        <p:strVal val="visible"/>
                                      </p:to>
                                    </p:set>
                                    <p:anim calcmode="lin" valueType="num">
                                      <p:cBhvr additive="base">
                                        <p:cTn id="12" dur="500" fill="hold"/>
                                        <p:tgtEl>
                                          <p:spTgt spid="22534"/>
                                        </p:tgtEl>
                                        <p:attrNameLst>
                                          <p:attrName>ppt_x</p:attrName>
                                        </p:attrNameLst>
                                      </p:cBhvr>
                                      <p:tavLst>
                                        <p:tav tm="0">
                                          <p:val>
                                            <p:strVal val="0-#ppt_w/2"/>
                                          </p:val>
                                        </p:tav>
                                        <p:tav tm="100000">
                                          <p:val>
                                            <p:strVal val="#ppt_x"/>
                                          </p:val>
                                        </p:tav>
                                      </p:tavLst>
                                    </p:anim>
                                    <p:anim calcmode="lin" valueType="num">
                                      <p:cBhvr additive="base">
                                        <p:cTn id="13" dur="500" fill="hold"/>
                                        <p:tgtEl>
                                          <p:spTgt spid="2253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2000"/>
                                        <p:tgtEl>
                                          <p:spTgt spid="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wipe(left)">
                                      <p:cBhvr>
                                        <p:cTn id="23" dur="500"/>
                                        <p:tgtEl>
                                          <p:spTgt spid="8">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nodeType="clickEffect">
                                  <p:stCondLst>
                                    <p:cond delay="0"/>
                                  </p:stCondLst>
                                  <p:childTnLst>
                                    <p:set>
                                      <p:cBhvr>
                                        <p:cTn id="27" dur="1" fill="hold">
                                          <p:stCondLst>
                                            <p:cond delay="0"/>
                                          </p:stCondLst>
                                        </p:cTn>
                                        <p:tgtEl>
                                          <p:spTgt spid="22536"/>
                                        </p:tgtEl>
                                        <p:attrNameLst>
                                          <p:attrName>style.visibility</p:attrName>
                                        </p:attrNameLst>
                                      </p:cBhvr>
                                      <p:to>
                                        <p:strVal val="visible"/>
                                      </p:to>
                                    </p:set>
                                    <p:anim calcmode="lin" valueType="num">
                                      <p:cBhvr additive="base">
                                        <p:cTn id="28" dur="500" fill="hold"/>
                                        <p:tgtEl>
                                          <p:spTgt spid="22536"/>
                                        </p:tgtEl>
                                        <p:attrNameLst>
                                          <p:attrName>ppt_x</p:attrName>
                                        </p:attrNameLst>
                                      </p:cBhvr>
                                      <p:tavLst>
                                        <p:tav tm="0">
                                          <p:val>
                                            <p:strVal val="1+#ppt_w/2"/>
                                          </p:val>
                                        </p:tav>
                                        <p:tav tm="100000">
                                          <p:val>
                                            <p:strVal val="#ppt_x"/>
                                          </p:val>
                                        </p:tav>
                                      </p:tavLst>
                                    </p:anim>
                                    <p:anim calcmode="lin" valueType="num">
                                      <p:cBhvr additive="base">
                                        <p:cTn id="29" dur="500" fill="hold"/>
                                        <p:tgtEl>
                                          <p:spTgt spid="22536"/>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 calcmode="lin" valueType="num">
                                      <p:cBhvr additive="base">
                                        <p:cTn id="34"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build="p"/>
      <p:bldP spid="9" grpId="0" build="p"/>
      <p:bldP spid="11"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285728"/>
            <a:ext cx="6357966" cy="1938992"/>
          </a:xfrm>
          <a:prstGeom prst="rect">
            <a:avLst/>
          </a:prstGeom>
        </p:spPr>
        <p:txBody>
          <a:bodyPr wrap="square">
            <a:spAutoFit/>
          </a:bodyPr>
          <a:lstStyle/>
          <a:p>
            <a:r>
              <a:rPr lang="ru-RU" sz="2400" b="1" dirty="0" smtClean="0">
                <a:latin typeface="Times New Roman" pitchFamily="18" charset="0"/>
                <a:cs typeface="Times New Roman" pitchFamily="18" charset="0"/>
              </a:rPr>
              <a:t>Если кто сломает ногу,</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Здесь врачи всегда помогут.</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Помощь первую окажут,</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Где лечиться дальше, скажут.</a:t>
            </a:r>
            <a:br>
              <a:rPr lang="ru-RU" sz="2400" b="1" dirty="0" smtClean="0">
                <a:latin typeface="Times New Roman" pitchFamily="18" charset="0"/>
                <a:cs typeface="Times New Roman" pitchFamily="18" charset="0"/>
              </a:rPr>
            </a:br>
            <a:endParaRPr lang="ru-RU" sz="2400" b="1" dirty="0">
              <a:latin typeface="Times New Roman" pitchFamily="18" charset="0"/>
              <a:cs typeface="Times New Roman" pitchFamily="18" charset="0"/>
            </a:endParaRPr>
          </a:p>
        </p:txBody>
      </p:sp>
      <p:pic>
        <p:nvPicPr>
          <p:cNvPr id="23554" name="Picture 2" descr="http://little.com.ua/images/stories/useful/1_36.gif"/>
          <p:cNvPicPr>
            <a:picLocks noChangeAspect="1" noChangeArrowheads="1"/>
          </p:cNvPicPr>
          <p:nvPr/>
        </p:nvPicPr>
        <p:blipFill>
          <a:blip r:embed="rId2"/>
          <a:srcRect/>
          <a:stretch>
            <a:fillRect/>
          </a:stretch>
        </p:blipFill>
        <p:spPr bwMode="auto">
          <a:xfrm>
            <a:off x="6215074" y="214290"/>
            <a:ext cx="1714512" cy="2362202"/>
          </a:xfrm>
          <a:prstGeom prst="rect">
            <a:avLst/>
          </a:prstGeom>
          <a:noFill/>
        </p:spPr>
      </p:pic>
      <p:sp>
        <p:nvSpPr>
          <p:cNvPr id="4" name="TextBox 3"/>
          <p:cNvSpPr txBox="1"/>
          <p:nvPr/>
        </p:nvSpPr>
        <p:spPr>
          <a:xfrm>
            <a:off x="2786050" y="1857364"/>
            <a:ext cx="3851153" cy="369332"/>
          </a:xfrm>
          <a:prstGeom prst="rect">
            <a:avLst/>
          </a:prstGeom>
          <a:noFill/>
        </p:spPr>
        <p:txBody>
          <a:bodyPr wrap="square" rtlCol="0">
            <a:spAutoFit/>
          </a:bodyPr>
          <a:lstStyle/>
          <a:p>
            <a:r>
              <a:rPr lang="ru-RU" dirty="0" smtClean="0">
                <a:latin typeface="Times New Roman" pitchFamily="18" charset="0"/>
                <a:cs typeface="Times New Roman" pitchFamily="18" charset="0"/>
              </a:rPr>
              <a:t>«Пункт первой медпомощи»</a:t>
            </a:r>
            <a:endParaRPr lang="ru-RU" dirty="0">
              <a:latin typeface="Times New Roman" pitchFamily="18" charset="0"/>
              <a:cs typeface="Times New Roman" pitchFamily="18" charset="0"/>
            </a:endParaRPr>
          </a:p>
        </p:txBody>
      </p:sp>
      <p:sp>
        <p:nvSpPr>
          <p:cNvPr id="5" name="Прямоугольник 4"/>
          <p:cNvSpPr/>
          <p:nvPr/>
        </p:nvSpPr>
        <p:spPr>
          <a:xfrm>
            <a:off x="2286000" y="3714752"/>
            <a:ext cx="5429272" cy="1938992"/>
          </a:xfrm>
          <a:prstGeom prst="rect">
            <a:avLst/>
          </a:prstGeom>
        </p:spPr>
        <p:txBody>
          <a:bodyPr wrap="square">
            <a:spAutoFit/>
          </a:bodyPr>
          <a:lstStyle/>
          <a:p>
            <a:r>
              <a:rPr lang="ru-RU" sz="2400" b="1" dirty="0" smtClean="0">
                <a:latin typeface="Times New Roman" pitchFamily="18" charset="0"/>
                <a:cs typeface="Times New Roman" pitchFamily="18" charset="0"/>
              </a:rPr>
              <a:t>Коль водитель вышел весь,</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Ставит он машину здесь,</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Чтоб, не нужная ему,</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Не мешала никому. </a:t>
            </a:r>
            <a:br>
              <a:rPr lang="ru-RU" sz="2400" b="1" dirty="0" smtClean="0">
                <a:latin typeface="Times New Roman" pitchFamily="18" charset="0"/>
                <a:cs typeface="Times New Roman" pitchFamily="18" charset="0"/>
              </a:rPr>
            </a:br>
            <a:endParaRPr lang="ru-RU" sz="2400" b="1" dirty="0">
              <a:latin typeface="Times New Roman" pitchFamily="18" charset="0"/>
              <a:cs typeface="Times New Roman" pitchFamily="18" charset="0"/>
            </a:endParaRPr>
          </a:p>
        </p:txBody>
      </p:sp>
      <p:pic>
        <p:nvPicPr>
          <p:cNvPr id="23556" name="Picture 4" descr="http://little.com.ua/images/stories/useful/1_39.gif"/>
          <p:cNvPicPr>
            <a:picLocks noChangeAspect="1" noChangeArrowheads="1"/>
          </p:cNvPicPr>
          <p:nvPr/>
        </p:nvPicPr>
        <p:blipFill>
          <a:blip r:embed="rId3"/>
          <a:srcRect/>
          <a:stretch>
            <a:fillRect/>
          </a:stretch>
        </p:blipFill>
        <p:spPr bwMode="auto">
          <a:xfrm>
            <a:off x="500034" y="3929066"/>
            <a:ext cx="1428760" cy="1857388"/>
          </a:xfrm>
          <a:prstGeom prst="rect">
            <a:avLst/>
          </a:prstGeom>
          <a:noFill/>
        </p:spPr>
      </p:pic>
      <p:sp>
        <p:nvSpPr>
          <p:cNvPr id="7" name="TextBox 6"/>
          <p:cNvSpPr txBox="1"/>
          <p:nvPr/>
        </p:nvSpPr>
        <p:spPr>
          <a:xfrm>
            <a:off x="3214678" y="5643578"/>
            <a:ext cx="1876155" cy="369332"/>
          </a:xfrm>
          <a:prstGeom prst="rect">
            <a:avLst/>
          </a:prstGeom>
          <a:noFill/>
        </p:spPr>
        <p:txBody>
          <a:bodyPr wrap="none" rtlCol="0">
            <a:spAutoFit/>
          </a:bodyPr>
          <a:lstStyle/>
          <a:p>
            <a:r>
              <a:rPr lang="ru-RU" dirty="0" smtClean="0">
                <a:latin typeface="Times New Roman" pitchFamily="18" charset="0"/>
                <a:cs typeface="Times New Roman" pitchFamily="18" charset="0"/>
              </a:rPr>
              <a:t>«Место стоянки»</a:t>
            </a:r>
            <a:endParaRPr lang="ru-RU" dirty="0">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23554"/>
                                        </p:tgtEl>
                                        <p:attrNameLst>
                                          <p:attrName>style.visibility</p:attrName>
                                        </p:attrNameLst>
                                      </p:cBhvr>
                                      <p:to>
                                        <p:strVal val="visible"/>
                                      </p:to>
                                    </p:set>
                                    <p:animEffect transition="in" filter="wipe(right)">
                                      <p:cBhvr>
                                        <p:cTn id="12" dur="500"/>
                                        <p:tgtEl>
                                          <p:spTgt spid="2355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wipe(right)">
                                      <p:cBhvr>
                                        <p:cTn id="17" dur="5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wipe(right)">
                                      <p:cBhvr>
                                        <p:cTn id="22" dur="500"/>
                                        <p:tgtEl>
                                          <p:spTgt spid="5">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23556"/>
                                        </p:tgtEl>
                                        <p:attrNameLst>
                                          <p:attrName>style.visibility</p:attrName>
                                        </p:attrNameLst>
                                      </p:cBhvr>
                                      <p:to>
                                        <p:strVal val="visible"/>
                                      </p:to>
                                    </p:set>
                                    <p:anim calcmode="lin" valueType="num">
                                      <p:cBhvr additive="base">
                                        <p:cTn id="27" dur="500" fill="hold"/>
                                        <p:tgtEl>
                                          <p:spTgt spid="23556"/>
                                        </p:tgtEl>
                                        <p:attrNameLst>
                                          <p:attrName>ppt_x</p:attrName>
                                        </p:attrNameLst>
                                      </p:cBhvr>
                                      <p:tavLst>
                                        <p:tav tm="0">
                                          <p:val>
                                            <p:strVal val="0-#ppt_w/2"/>
                                          </p:val>
                                        </p:tav>
                                        <p:tav tm="100000">
                                          <p:val>
                                            <p:strVal val="#ppt_x"/>
                                          </p:val>
                                        </p:tav>
                                      </p:tavLst>
                                    </p:anim>
                                    <p:anim calcmode="lin" valueType="num">
                                      <p:cBhvr additive="base">
                                        <p:cTn id="28" dur="500" fill="hold"/>
                                        <p:tgtEl>
                                          <p:spTgt spid="23556"/>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7">
                                            <p:txEl>
                                              <p:pRg st="0" end="0"/>
                                            </p:txEl>
                                          </p:spTgt>
                                        </p:tgtEl>
                                        <p:attrNameLst>
                                          <p:attrName>style.visibility</p:attrName>
                                        </p:attrNameLst>
                                      </p:cBhvr>
                                      <p:to>
                                        <p:strVal val="visible"/>
                                      </p:to>
                                    </p:set>
                                    <p:anim calcmode="lin" valueType="num">
                                      <p:cBhvr additive="base">
                                        <p:cTn id="33"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P spid="5" grpId="0" build="p"/>
      <p:bldP spid="7"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278</TotalTime>
  <Words>1399</Words>
  <PresentationFormat>Экран (4:3)</PresentationFormat>
  <Paragraphs>168</Paragraphs>
  <Slides>35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35</vt:i4>
      </vt:variant>
    </vt:vector>
  </HeadingPairs>
  <TitlesOfParts>
    <vt:vector size="36" baseType="lpstr">
      <vt:lpstr>Эркер</vt:lpstr>
      <vt:lpstr>«ОПАСНЫЕ  СИТУАЦИИ  НА  ДОРОГАХ  И  ТРОТУАРАХ»</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«ОПАСНЫЕ  СИТУАЦИИ  НА  ДОРОГАХ  И  ТРОТУАРАХ»</dc:title>
  <dc:creator>Admin</dc:creator>
  <cp:lastModifiedBy>Admin</cp:lastModifiedBy>
  <cp:revision>33</cp:revision>
  <dcterms:created xsi:type="dcterms:W3CDTF">2012-12-01T12:25:36Z</dcterms:created>
  <dcterms:modified xsi:type="dcterms:W3CDTF">2013-05-01T08:46:25Z</dcterms:modified>
</cp:coreProperties>
</file>