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311" r:id="rId2"/>
    <p:sldId id="312" r:id="rId3"/>
    <p:sldId id="313" r:id="rId4"/>
    <p:sldId id="314" r:id="rId5"/>
    <p:sldId id="315" r:id="rId6"/>
    <p:sldId id="316" r:id="rId7"/>
    <p:sldId id="317" r:id="rId8"/>
    <p:sldId id="256" r:id="rId9"/>
    <p:sldId id="257" r:id="rId10"/>
    <p:sldId id="258" r:id="rId11"/>
    <p:sldId id="260" r:id="rId12"/>
    <p:sldId id="259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FF"/>
    <a:srgbClr val="000000"/>
    <a:srgbClr val="FF0000"/>
    <a:srgbClr val="FF66CC"/>
    <a:srgbClr val="FFFF00"/>
    <a:srgbClr val="FFCC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B8430-5EF1-454C-8213-2F8CFBEA4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05067"/>
      </p:ext>
    </p:extLst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70BAE-CD69-4320-93C4-F2ECE6C11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636246"/>
      </p:ext>
    </p:extLst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7CC4F-89D3-4A33-B52F-AADFE6F87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911217"/>
      </p:ext>
    </p:extLst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E489C-466D-476A-9927-0B98F8DDA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64657"/>
      </p:ext>
    </p:extLst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D5F92-8466-4510-AB75-8AF7452A3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398035"/>
      </p:ext>
    </p:extLst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72E43-6F22-4FBD-A54E-66DC492D1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32948"/>
      </p:ext>
    </p:extLst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71E5C-465C-443E-8587-CA3B26DD8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581083"/>
      </p:ext>
    </p:extLst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2B3C4-B111-4EC8-9C82-3A07DE149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41369"/>
      </p:ext>
    </p:extLst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D3F9C-EF0A-4431-BFE3-05AC13153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238088"/>
      </p:ext>
    </p:extLst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79EB5-15EA-4AD6-B459-52E6A5CA6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263213"/>
      </p:ext>
    </p:extLst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400F8-E568-4BA1-820E-EC7628355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20336"/>
      </p:ext>
    </p:extLst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>
                <a:gamma/>
                <a:shade val="46275"/>
                <a:invGamma/>
              </a:schemeClr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609BC97-3C2F-45A4-9C47-295B24186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3" Type="http://schemas.openxmlformats.org/officeDocument/2006/relationships/image" Target="../media/image131.jpeg"/><Relationship Id="rId7" Type="http://schemas.openxmlformats.org/officeDocument/2006/relationships/image" Target="../media/image135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4.jpe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5.jpeg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7" Type="http://schemas.openxmlformats.org/officeDocument/2006/relationships/image" Target="../media/image163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jpeg"/><Relationship Id="rId3" Type="http://schemas.openxmlformats.org/officeDocument/2006/relationships/image" Target="../media/image165.jpeg"/><Relationship Id="rId7" Type="http://schemas.openxmlformats.org/officeDocument/2006/relationships/image" Target="../media/image169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8.jpeg"/><Relationship Id="rId5" Type="http://schemas.openxmlformats.org/officeDocument/2006/relationships/image" Target="../media/image167.jpeg"/><Relationship Id="rId4" Type="http://schemas.openxmlformats.org/officeDocument/2006/relationships/image" Target="../media/image1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5.jpeg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7" Type="http://schemas.openxmlformats.org/officeDocument/2006/relationships/image" Target="../media/image190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9.jpeg"/><Relationship Id="rId5" Type="http://schemas.openxmlformats.org/officeDocument/2006/relationships/image" Target="../media/image188.jpeg"/><Relationship Id="rId4" Type="http://schemas.openxmlformats.org/officeDocument/2006/relationships/image" Target="../media/image18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7" Type="http://schemas.openxmlformats.org/officeDocument/2006/relationships/image" Target="../media/image196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5.jpeg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1.jpeg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4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jpeg"/><Relationship Id="rId3" Type="http://schemas.openxmlformats.org/officeDocument/2006/relationships/image" Target="../media/image206.jpeg"/><Relationship Id="rId7" Type="http://schemas.openxmlformats.org/officeDocument/2006/relationships/image" Target="../media/image210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9.jpeg"/><Relationship Id="rId5" Type="http://schemas.openxmlformats.org/officeDocument/2006/relationships/image" Target="../media/image208.jpeg"/><Relationship Id="rId4" Type="http://schemas.openxmlformats.org/officeDocument/2006/relationships/image" Target="../media/image207.jpeg"/><Relationship Id="rId9" Type="http://schemas.openxmlformats.org/officeDocument/2006/relationships/image" Target="../media/image212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jpeg"/><Relationship Id="rId3" Type="http://schemas.openxmlformats.org/officeDocument/2006/relationships/image" Target="../media/image214.jpeg"/><Relationship Id="rId7" Type="http://schemas.openxmlformats.org/officeDocument/2006/relationships/image" Target="../media/image218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7.jpeg"/><Relationship Id="rId5" Type="http://schemas.openxmlformats.org/officeDocument/2006/relationships/image" Target="../media/image216.jpeg"/><Relationship Id="rId4" Type="http://schemas.openxmlformats.org/officeDocument/2006/relationships/image" Target="../media/image215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jpeg"/><Relationship Id="rId3" Type="http://schemas.openxmlformats.org/officeDocument/2006/relationships/image" Target="../media/image221.jpeg"/><Relationship Id="rId7" Type="http://schemas.openxmlformats.org/officeDocument/2006/relationships/image" Target="../media/image225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4.jpeg"/><Relationship Id="rId5" Type="http://schemas.openxmlformats.org/officeDocument/2006/relationships/image" Target="../media/image223.jpeg"/><Relationship Id="rId4" Type="http://schemas.openxmlformats.org/officeDocument/2006/relationships/image" Target="../media/image222.jpeg"/><Relationship Id="rId9" Type="http://schemas.openxmlformats.org/officeDocument/2006/relationships/image" Target="../media/image22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7" Type="http://schemas.openxmlformats.org/officeDocument/2006/relationships/image" Target="../media/image233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2.jpeg"/><Relationship Id="rId5" Type="http://schemas.openxmlformats.org/officeDocument/2006/relationships/image" Target="../media/image231.jpeg"/><Relationship Id="rId4" Type="http://schemas.openxmlformats.org/officeDocument/2006/relationships/image" Target="../media/image2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7" Type="http://schemas.openxmlformats.org/officeDocument/2006/relationships/image" Target="../media/image239.jpeg"/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8.jpeg"/><Relationship Id="rId5" Type="http://schemas.openxmlformats.org/officeDocument/2006/relationships/image" Target="../media/image237.jpeg"/><Relationship Id="rId4" Type="http://schemas.openxmlformats.org/officeDocument/2006/relationships/image" Target="../media/image23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7" Type="http://schemas.openxmlformats.org/officeDocument/2006/relationships/image" Target="../media/image245.jpe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4.jpeg"/><Relationship Id="rId5" Type="http://schemas.openxmlformats.org/officeDocument/2006/relationships/image" Target="../media/image243.jpeg"/><Relationship Id="rId4" Type="http://schemas.openxmlformats.org/officeDocument/2006/relationships/image" Target="../media/image24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jpeg"/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jpeg"/><Relationship Id="rId3" Type="http://schemas.openxmlformats.org/officeDocument/2006/relationships/image" Target="../media/image249.jpeg"/><Relationship Id="rId7" Type="http://schemas.openxmlformats.org/officeDocument/2006/relationships/image" Target="../media/image253.jpeg"/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2.jpeg"/><Relationship Id="rId5" Type="http://schemas.openxmlformats.org/officeDocument/2006/relationships/image" Target="../media/image251.jpeg"/><Relationship Id="rId4" Type="http://schemas.openxmlformats.org/officeDocument/2006/relationships/image" Target="../media/image25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jpeg"/><Relationship Id="rId7" Type="http://schemas.openxmlformats.org/officeDocument/2006/relationships/image" Target="../media/image260.jpeg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9.jpeg"/><Relationship Id="rId5" Type="http://schemas.openxmlformats.org/officeDocument/2006/relationships/image" Target="../media/image258.jpeg"/><Relationship Id="rId4" Type="http://schemas.openxmlformats.org/officeDocument/2006/relationships/image" Target="../media/image2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jpeg"/><Relationship Id="rId2" Type="http://schemas.openxmlformats.org/officeDocument/2006/relationships/image" Target="../media/image26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3.jpeg"/><Relationship Id="rId4" Type="http://schemas.openxmlformats.org/officeDocument/2006/relationships/image" Target="../media/image23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7" Type="http://schemas.openxmlformats.org/officeDocument/2006/relationships/image" Target="../media/image269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8.jpeg"/><Relationship Id="rId5" Type="http://schemas.openxmlformats.org/officeDocument/2006/relationships/image" Target="../media/image267.jpeg"/><Relationship Id="rId4" Type="http://schemas.openxmlformats.org/officeDocument/2006/relationships/image" Target="../media/image2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jpeg"/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3.jpeg"/><Relationship Id="rId4" Type="http://schemas.openxmlformats.org/officeDocument/2006/relationships/image" Target="../media/image27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jpeg"/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jpeg"/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jpeg"/><Relationship Id="rId7" Type="http://schemas.openxmlformats.org/officeDocument/2006/relationships/image" Target="../media/image287.jpeg"/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6.jpeg"/><Relationship Id="rId5" Type="http://schemas.openxmlformats.org/officeDocument/2006/relationships/image" Target="../media/image285.jpeg"/><Relationship Id="rId4" Type="http://schemas.openxmlformats.org/officeDocument/2006/relationships/image" Target="../media/image28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jpeg"/><Relationship Id="rId3" Type="http://schemas.openxmlformats.org/officeDocument/2006/relationships/image" Target="../media/image289.jpeg"/><Relationship Id="rId7" Type="http://schemas.openxmlformats.org/officeDocument/2006/relationships/image" Target="../media/image292.jpeg"/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291.jpeg"/><Relationship Id="rId10" Type="http://schemas.openxmlformats.org/officeDocument/2006/relationships/image" Target="../media/image295.jpeg"/><Relationship Id="rId4" Type="http://schemas.openxmlformats.org/officeDocument/2006/relationships/image" Target="../media/image290.jpeg"/><Relationship Id="rId9" Type="http://schemas.openxmlformats.org/officeDocument/2006/relationships/image" Target="../media/image29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7" Type="http://schemas.openxmlformats.org/officeDocument/2006/relationships/image" Target="../media/image301.jpeg"/><Relationship Id="rId2" Type="http://schemas.openxmlformats.org/officeDocument/2006/relationships/image" Target="../media/image29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0.jpeg"/><Relationship Id="rId5" Type="http://schemas.openxmlformats.org/officeDocument/2006/relationships/image" Target="../media/image299.jpeg"/><Relationship Id="rId4" Type="http://schemas.openxmlformats.org/officeDocument/2006/relationships/image" Target="../media/image298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7.jpeg"/><Relationship Id="rId3" Type="http://schemas.openxmlformats.org/officeDocument/2006/relationships/image" Target="../media/image303.jpeg"/><Relationship Id="rId7" Type="http://schemas.openxmlformats.org/officeDocument/2006/relationships/image" Target="../media/image306.jpeg"/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5.jpeg"/><Relationship Id="rId11" Type="http://schemas.openxmlformats.org/officeDocument/2006/relationships/hyperlink" Target="http://prezentacii.com/" TargetMode="External"/><Relationship Id="rId5" Type="http://schemas.openxmlformats.org/officeDocument/2006/relationships/image" Target="../media/image304.jpeg"/><Relationship Id="rId10" Type="http://schemas.openxmlformats.org/officeDocument/2006/relationships/image" Target="../media/image309.jpeg"/><Relationship Id="rId4" Type="http://schemas.openxmlformats.org/officeDocument/2006/relationships/image" Target="../media/image295.jpeg"/><Relationship Id="rId9" Type="http://schemas.openxmlformats.org/officeDocument/2006/relationships/image" Target="../media/image30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88" y="285750"/>
            <a:ext cx="8229600" cy="1371600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66CCFF"/>
                </a:solidFill>
              </a:rPr>
              <a:t>Многообразие цветковых растений</a:t>
            </a:r>
          </a:p>
        </p:txBody>
      </p:sp>
      <p:pic>
        <p:nvPicPr>
          <p:cNvPr id="2051" name="Picture 5" descr="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89138"/>
            <a:ext cx="2309812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6" descr="15-we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317182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 descr="PICT05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844675"/>
            <a:ext cx="2946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9" descr="min2_1233154971-495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221163"/>
            <a:ext cx="3233738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shema30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060575"/>
            <a:ext cx="2513012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0" descr="P1000463-we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149725"/>
            <a:ext cx="189071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1" descr="0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8913"/>
            <a:ext cx="922337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FFFF00"/>
                </a:solidFill>
              </a:rPr>
              <a:t>Сем. Крестоцветные (Капустные)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50825" y="2109788"/>
            <a:ext cx="4659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Формула цветка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:</a:t>
            </a:r>
          </a:p>
        </p:txBody>
      </p:sp>
      <p:pic>
        <p:nvPicPr>
          <p:cNvPr id="11268" name="Picture 12" descr="zheltushn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789363"/>
            <a:ext cx="3167063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003800" y="1989138"/>
            <a:ext cx="34782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</a:t>
            </a:r>
            <a:r>
              <a:rPr lang="ru-RU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</a:t>
            </a:r>
            <a:r>
              <a:rPr lang="ru-RU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4+2</a:t>
            </a:r>
            <a:r>
              <a:rPr lang="ru-RU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11270" name="Line 15"/>
          <p:cNvSpPr>
            <a:spLocks noChangeShapeType="1"/>
          </p:cNvSpPr>
          <p:nvPr/>
        </p:nvSpPr>
        <p:spPr bwMode="auto">
          <a:xfrm flipV="1">
            <a:off x="6732588" y="2708275"/>
            <a:ext cx="215900" cy="2159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16"/>
          <p:cNvSpPr>
            <a:spLocks noChangeShapeType="1"/>
          </p:cNvSpPr>
          <p:nvPr/>
        </p:nvSpPr>
        <p:spPr bwMode="auto">
          <a:xfrm flipH="1" flipV="1">
            <a:off x="7596188" y="2708275"/>
            <a:ext cx="142875" cy="2889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5435600" y="2852738"/>
            <a:ext cx="1330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длинные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7451725" y="2997200"/>
            <a:ext cx="1325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короткие</a:t>
            </a:r>
          </a:p>
        </p:txBody>
      </p:sp>
      <p:pic>
        <p:nvPicPr>
          <p:cNvPr id="11274" name="Picture 20" descr="Cardamine_amara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73463"/>
            <a:ext cx="24479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21" descr="редис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789363"/>
            <a:ext cx="287337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FFFF00"/>
                </a:solidFill>
              </a:rPr>
              <a:t>Сем. Крестоцветные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39750" y="1052513"/>
            <a:ext cx="4667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Соцветие -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кисть</a:t>
            </a:r>
          </a:p>
        </p:txBody>
      </p:sp>
      <p:pic>
        <p:nvPicPr>
          <p:cNvPr id="12292" name="Picture 10" descr="капус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2060575"/>
            <a:ext cx="292735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1" descr="кис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36838"/>
            <a:ext cx="243046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3" descr="Hesperis_matronalis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060575"/>
            <a:ext cx="32924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FFFF00"/>
                </a:solidFill>
              </a:rPr>
              <a:t>Сем. Крестоцветные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0" y="981075"/>
            <a:ext cx="7704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Плод –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стручок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или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стручочек</a:t>
            </a:r>
          </a:p>
        </p:txBody>
      </p:sp>
      <p:pic>
        <p:nvPicPr>
          <p:cNvPr id="13316" name="Picture 12" descr="ст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1535112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3" descr="66a0d5a7d4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860800"/>
            <a:ext cx="182245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4" descr="редь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770188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5" descr="Capsella_bursapastoris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860800"/>
            <a:ext cx="18240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6" descr="Berteroa_incana_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700213"/>
            <a:ext cx="2427287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7" descr="Brassica_campestris_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773238"/>
            <a:ext cx="225583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FF00"/>
                </a:solidFill>
              </a:rPr>
              <a:t>Представители: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276600" y="981075"/>
            <a:ext cx="1928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капуста</a:t>
            </a:r>
          </a:p>
        </p:txBody>
      </p:sp>
      <p:pic>
        <p:nvPicPr>
          <p:cNvPr id="14340" name="Picture 6" descr="белокочанн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060575"/>
            <a:ext cx="1892300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 descr="краснокочанн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96975"/>
            <a:ext cx="216058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8" descr="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125538"/>
            <a:ext cx="20256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кольраб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08275"/>
            <a:ext cx="2106612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0" descr="броккол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141663"/>
            <a:ext cx="252095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1" descr="китайска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52963"/>
            <a:ext cx="178276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2" descr="brussels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076700"/>
            <a:ext cx="200025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3" descr="58545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013325"/>
            <a:ext cx="2181225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276600" y="1628775"/>
            <a:ext cx="1968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белокочанная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395288" y="2276475"/>
            <a:ext cx="2227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краснокочанная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250825" y="6461125"/>
            <a:ext cx="1444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китайская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7667625" y="1196975"/>
            <a:ext cx="1203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цветная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7308850" y="4365625"/>
            <a:ext cx="137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брокколи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6084888" y="6237288"/>
            <a:ext cx="1944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декоративная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3419475" y="6461125"/>
            <a:ext cx="201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брюссельская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1547813" y="4292600"/>
            <a:ext cx="139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кольраби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FF00"/>
                </a:solidFill>
              </a:rPr>
              <a:t>Представители:</a:t>
            </a:r>
          </a:p>
        </p:txBody>
      </p:sp>
      <p:pic>
        <p:nvPicPr>
          <p:cNvPr id="15363" name="Picture 6" descr="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76700"/>
            <a:ext cx="29765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7" descr="gorchit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661025"/>
            <a:ext cx="8683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8" descr="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2157413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0" descr="хрен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429000"/>
            <a:ext cx="221138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1" descr="HR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84763"/>
            <a:ext cx="12382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3" descr="реп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125538"/>
            <a:ext cx="26193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4" descr="редька в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933825"/>
            <a:ext cx="1836738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95288" y="6237288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горчица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827088" y="3284538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редис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924300" y="6400800"/>
            <a:ext cx="1243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редька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3276600" y="3284538"/>
            <a:ext cx="89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репа</a:t>
            </a: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7524750" y="6400800"/>
            <a:ext cx="89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хрен</a:t>
            </a:r>
          </a:p>
        </p:txBody>
      </p:sp>
      <p:pic>
        <p:nvPicPr>
          <p:cNvPr id="15375" name="Picture 20" descr="korni_kornevisha_lukovici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125538"/>
            <a:ext cx="280828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5435600" y="3284538"/>
            <a:ext cx="132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брюква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FF00"/>
                </a:solidFill>
              </a:rPr>
              <a:t>Представители: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179388" y="6165850"/>
            <a:ext cx="262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пастушья сумка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492500" y="6165850"/>
            <a:ext cx="1385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сурепка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859338" y="1412875"/>
            <a:ext cx="126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левкой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092950" y="6400800"/>
            <a:ext cx="125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лунник</a:t>
            </a:r>
          </a:p>
        </p:txBody>
      </p:sp>
      <p:pic>
        <p:nvPicPr>
          <p:cNvPr id="16391" name="Picture 18" descr="capsella_bursa-pastoris_infloresc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05038"/>
            <a:ext cx="262572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7" descr="capsella_bursa-pastor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700213"/>
            <a:ext cx="1666875" cy="153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9" descr="суреп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420938"/>
            <a:ext cx="20764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20" descr="левк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96975"/>
            <a:ext cx="26860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21" descr="flwr-lunaria-l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357563"/>
            <a:ext cx="25352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00"/>
                </a:solidFill>
              </a:rPr>
              <a:t>Сем. Паслёновые</a:t>
            </a:r>
          </a:p>
        </p:txBody>
      </p:sp>
      <p:pic>
        <p:nvPicPr>
          <p:cNvPr id="17411" name="Picture 5" descr="таб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12875"/>
            <a:ext cx="2886075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7" descr="6086sol_jas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412875"/>
            <a:ext cx="272891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9" descr="иохром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76700"/>
            <a:ext cx="30241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 descr="1197497588_cestrum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933825"/>
            <a:ext cx="2855912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1" descr="кр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941888"/>
            <a:ext cx="1908175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2" descr="физ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412875"/>
            <a:ext cx="17827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Сем. Паслёновые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485775" y="1125538"/>
            <a:ext cx="68230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Травянистые растения, редко кустарники</a:t>
            </a:r>
          </a:p>
        </p:txBody>
      </p:sp>
      <p:pic>
        <p:nvPicPr>
          <p:cNvPr id="18436" name="Picture 10" descr="26 1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060575"/>
            <a:ext cx="27305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1" descr="паслё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292600"/>
            <a:ext cx="3128962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2" descr="solanum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852738"/>
            <a:ext cx="277812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3" descr="па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76475"/>
            <a:ext cx="272415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Сем. Паслёновые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4806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Формула цветка: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5219700" y="1484313"/>
            <a:ext cx="312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(5)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(5)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539750" y="2349500"/>
            <a:ext cx="33845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Тычинки часто образуют трубочку из пыльников</a:t>
            </a:r>
          </a:p>
        </p:txBody>
      </p:sp>
      <p:pic>
        <p:nvPicPr>
          <p:cNvPr id="19462" name="Picture 12" descr="post-106-12542595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65625"/>
            <a:ext cx="2735263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3" descr="п чёр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636838"/>
            <a:ext cx="5041900" cy="378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Сем. Паслёновые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8424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Соцветие –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завиток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или цветки одиночные</a:t>
            </a:r>
          </a:p>
        </p:txBody>
      </p:sp>
      <p:pic>
        <p:nvPicPr>
          <p:cNvPr id="20484" name="Picture 8" descr="к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844675"/>
            <a:ext cx="237490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9" descr="паслён сл 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221163"/>
            <a:ext cx="309562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0" descr="2650669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437063"/>
            <a:ext cx="259238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2" descr="то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68488"/>
            <a:ext cx="2665412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3" descr="пе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57563"/>
            <a:ext cx="276542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424862" cy="1366838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ru-RU" sz="4800" b="1" u="sng" smtClean="0">
                <a:solidFill>
                  <a:srgbClr val="66CCFF"/>
                </a:solidFill>
              </a:rPr>
              <a:t>Отдел Покрытосеменные</a:t>
            </a:r>
          </a:p>
        </p:txBody>
      </p:sp>
      <p:sp>
        <p:nvSpPr>
          <p:cNvPr id="3075" name="Line 9"/>
          <p:cNvSpPr>
            <a:spLocks noChangeShapeType="1"/>
          </p:cNvSpPr>
          <p:nvPr/>
        </p:nvSpPr>
        <p:spPr bwMode="auto">
          <a:xfrm flipH="1">
            <a:off x="2124075" y="1196975"/>
            <a:ext cx="1800225" cy="792163"/>
          </a:xfrm>
          <a:prstGeom prst="line">
            <a:avLst/>
          </a:pr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6" name="Line 10"/>
          <p:cNvSpPr>
            <a:spLocks noChangeShapeType="1"/>
          </p:cNvSpPr>
          <p:nvPr/>
        </p:nvSpPr>
        <p:spPr bwMode="auto">
          <a:xfrm>
            <a:off x="4932363" y="1268413"/>
            <a:ext cx="1800225" cy="720725"/>
          </a:xfrm>
          <a:prstGeom prst="line">
            <a:avLst/>
          </a:pr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250825" y="2133600"/>
            <a:ext cx="4092575" cy="58896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66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Класс Двудольные</a:t>
            </a:r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4500563" y="2133600"/>
            <a:ext cx="4397375" cy="58896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66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Класс Однодольные</a:t>
            </a:r>
          </a:p>
        </p:txBody>
      </p:sp>
      <p:pic>
        <p:nvPicPr>
          <p:cNvPr id="3079" name="Picture 13" descr="853747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252095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4" descr="3816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997200"/>
            <a:ext cx="2484437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5" descr="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076700"/>
            <a:ext cx="191452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6" descr="1233155268-920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292600"/>
            <a:ext cx="20081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7" descr="0_2002d_e7d87aeb_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013325"/>
            <a:ext cx="10763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8" descr="4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229225"/>
            <a:ext cx="9874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Сем. Паслёновые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8424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Плоды: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ягода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коробочка</a:t>
            </a:r>
          </a:p>
        </p:txBody>
      </p:sp>
      <p:pic>
        <p:nvPicPr>
          <p:cNvPr id="21508" name="Picture 10" descr="499061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844675"/>
            <a:ext cx="178276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2" descr="1254209485_1251545936_16049286_300pxtomatoes_plain_and_slic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168433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3" descr="sum08_potato_fru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52963"/>
            <a:ext cx="2452687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592138" y="6397625"/>
            <a:ext cx="3636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Плоды картофеля (ядовиты!)</a:t>
            </a:r>
          </a:p>
        </p:txBody>
      </p:sp>
      <p:pic>
        <p:nvPicPr>
          <p:cNvPr id="21512" name="Picture 16" descr="sum08_potato_fruit_slic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084763"/>
            <a:ext cx="1876425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17" descr="Pepper_swee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73238"/>
            <a:ext cx="245745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8" descr="белен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292600"/>
            <a:ext cx="3192463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4787900" y="2349500"/>
            <a:ext cx="19431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Коробочки дурмана (1) и белены (2)</a:t>
            </a:r>
          </a:p>
          <a:p>
            <a:pPr algn="ctr"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(ядовиты!!)</a:t>
            </a:r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6227763" y="1916113"/>
            <a:ext cx="425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</a:t>
            </a: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5724525" y="3933825"/>
            <a:ext cx="425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Сем. Паслёновые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8424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5. Многие представители содержат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ядовитые вещества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5724525" y="39338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pic>
        <p:nvPicPr>
          <p:cNvPr id="22533" name="Picture 14" descr="бе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76475"/>
            <a:ext cx="26892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879475" y="5932488"/>
            <a:ext cx="1676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Белена чёрная</a:t>
            </a:r>
          </a:p>
        </p:txBody>
      </p:sp>
      <p:pic>
        <p:nvPicPr>
          <p:cNvPr id="22535" name="Picture 16" descr="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76475"/>
            <a:ext cx="2825750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3492500" y="5911850"/>
            <a:ext cx="1676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Белена белая</a:t>
            </a:r>
          </a:p>
        </p:txBody>
      </p:sp>
      <p:pic>
        <p:nvPicPr>
          <p:cNvPr id="22537" name="Picture 19" descr="12296834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276475"/>
            <a:ext cx="30226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6084888" y="5445125"/>
            <a:ext cx="2870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Красавка белладонна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Сем. Паслёновые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8424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5. Многие представители содержат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ядовитые вещества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724525" y="39338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879475" y="5932488"/>
            <a:ext cx="1676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Паслён чёрный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987675" y="5911850"/>
            <a:ext cx="3600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Паслён сладко-горький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732588" y="609282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Дурман</a:t>
            </a:r>
          </a:p>
        </p:txBody>
      </p:sp>
      <p:pic>
        <p:nvPicPr>
          <p:cNvPr id="23560" name="Picture 12" descr="durman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860800"/>
            <a:ext cx="2236787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4" descr="Solanum_nigr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05038"/>
            <a:ext cx="281305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5" descr="п сл г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420938"/>
            <a:ext cx="2411413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Представители: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724525" y="39338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50825" y="3500438"/>
            <a:ext cx="2252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картофель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779838" y="6165850"/>
            <a:ext cx="244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физалис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076825" y="3716338"/>
            <a:ext cx="1512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перец</a:t>
            </a:r>
          </a:p>
        </p:txBody>
      </p:sp>
      <p:pic>
        <p:nvPicPr>
          <p:cNvPr id="24583" name="Picture 12" descr="ка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96975"/>
            <a:ext cx="2981325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3" descr="0_152a5_6896323e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3017838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042988" y="6338888"/>
            <a:ext cx="1212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томат</a:t>
            </a:r>
          </a:p>
        </p:txBody>
      </p:sp>
      <p:pic>
        <p:nvPicPr>
          <p:cNvPr id="24586" name="Picture 15" descr="пере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13" y="1196975"/>
            <a:ext cx="18891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16" descr="205595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437063"/>
            <a:ext cx="266382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18" descr="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196975"/>
            <a:ext cx="25209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20" descr="ho_eggplanthanse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860800"/>
            <a:ext cx="180022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6696075" y="6338888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баклажан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99"/>
                </a:solidFill>
              </a:rPr>
              <a:t>Сем. Розоцветные</a:t>
            </a:r>
          </a:p>
        </p:txBody>
      </p:sp>
      <p:pic>
        <p:nvPicPr>
          <p:cNvPr id="25603" name="Picture 5" descr="5ac04aaa20f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713" y="1557338"/>
            <a:ext cx="345598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 descr="13739_Cher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38163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7" descr="cher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508500"/>
            <a:ext cx="3051175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99"/>
                </a:solidFill>
              </a:rPr>
              <a:t>Сем. Розоцветные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808038" y="1273175"/>
            <a:ext cx="7505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Деревья, кустарники и травы</a:t>
            </a:r>
          </a:p>
        </p:txBody>
      </p:sp>
      <p:pic>
        <p:nvPicPr>
          <p:cNvPr id="26628" name="Picture 8" descr="tavolga-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33600"/>
            <a:ext cx="3378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9" descr="piladz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868863"/>
            <a:ext cx="20431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0" descr="_49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340995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1" descr="дюше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581525"/>
            <a:ext cx="1970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2" descr="0_1f2f6_52866a91_X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724400"/>
            <a:ext cx="2863850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99"/>
                </a:solidFill>
              </a:rPr>
              <a:t>Сем. Розоцветные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808038" y="1273175"/>
            <a:ext cx="4659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Формула цветка: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827088" y="2205038"/>
            <a:ext cx="2384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∞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580063" y="2133600"/>
            <a:ext cx="2468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∞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∞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851275" y="2276475"/>
            <a:ext cx="847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или</a:t>
            </a:r>
          </a:p>
        </p:txBody>
      </p:sp>
      <p:pic>
        <p:nvPicPr>
          <p:cNvPr id="27655" name="Picture 12" descr="13257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97200"/>
            <a:ext cx="3421062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14" descr="зем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997200"/>
            <a:ext cx="43148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99"/>
                </a:solidFill>
              </a:rPr>
              <a:t>Сем. Розоцветные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68313" y="1052513"/>
            <a:ext cx="83518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Разнообразные соцветия или цветки одиночные</a:t>
            </a:r>
          </a:p>
        </p:txBody>
      </p:sp>
      <p:pic>
        <p:nvPicPr>
          <p:cNvPr id="28676" name="Picture 9" descr="аро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938"/>
            <a:ext cx="2592388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10" descr="ми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773238"/>
            <a:ext cx="3221038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1" descr="ай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492375"/>
            <a:ext cx="2455863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13" descr="10464_925dbc5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365625"/>
            <a:ext cx="23050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0" y="5876925"/>
            <a:ext cx="2879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Арония (чёрная рябина)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3203575" y="5876925"/>
            <a:ext cx="172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айва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7092950" y="1700213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миндаль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6804025" y="6165850"/>
            <a:ext cx="194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земляника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99"/>
                </a:solidFill>
              </a:rPr>
              <a:t>Сем. Розоцветные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287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</a:t>
            </a:r>
            <a:r>
              <a:rPr lang="ru-RU" sz="36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Плоды: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684213" y="2060575"/>
            <a:ext cx="1728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яблоко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3132138" y="134143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из цветка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6588125" y="1989138"/>
            <a:ext cx="2160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костянка</a:t>
            </a: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4932363" y="1268413"/>
            <a:ext cx="2384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∞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29704" name="Line 13"/>
          <p:cNvSpPr>
            <a:spLocks noChangeShapeType="1"/>
          </p:cNvSpPr>
          <p:nvPr/>
        </p:nvSpPr>
        <p:spPr bwMode="auto">
          <a:xfrm flipH="1">
            <a:off x="2771775" y="1916113"/>
            <a:ext cx="1800225" cy="433387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5" name="Line 14"/>
          <p:cNvSpPr>
            <a:spLocks noChangeShapeType="1"/>
          </p:cNvSpPr>
          <p:nvPr/>
        </p:nvSpPr>
        <p:spPr bwMode="auto">
          <a:xfrm>
            <a:off x="5003800" y="1916113"/>
            <a:ext cx="1296988" cy="576262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706" name="Picture 15" descr="62611ca24adf31c0b93dba8ff175e9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781300"/>
            <a:ext cx="17430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16" descr="DATA_PREV1998_ya_500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81300"/>
            <a:ext cx="17716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8" descr="1249136153_aiw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868863"/>
            <a:ext cx="130651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19" descr="enc_18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868863"/>
            <a:ext cx="226377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0" name="Picture 20" descr="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636838"/>
            <a:ext cx="1576388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1" name="Picture 22" descr="16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708275"/>
            <a:ext cx="14922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2" name="Picture 23" descr="_sliv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292600"/>
            <a:ext cx="15716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Picture 25" descr="5f3f97607ef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941888"/>
            <a:ext cx="2484437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FF3399"/>
                </a:solidFill>
              </a:rPr>
              <a:t>Сем. Розоцветные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287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</a:t>
            </a:r>
            <a:r>
              <a:rPr lang="ru-RU" sz="36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Плоды: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79388" y="1916113"/>
            <a:ext cx="327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многокостянка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132138" y="134143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из цветка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940425" y="1989138"/>
            <a:ext cx="3024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многоорешек</a:t>
            </a:r>
          </a:p>
        </p:txBody>
      </p:sp>
      <p:sp>
        <p:nvSpPr>
          <p:cNvPr id="30727" name="Line 8"/>
          <p:cNvSpPr>
            <a:spLocks noChangeShapeType="1"/>
          </p:cNvSpPr>
          <p:nvPr/>
        </p:nvSpPr>
        <p:spPr bwMode="auto">
          <a:xfrm flipH="1">
            <a:off x="3276600" y="1916113"/>
            <a:ext cx="1295400" cy="217487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8" name="Line 9"/>
          <p:cNvSpPr>
            <a:spLocks noChangeShapeType="1"/>
          </p:cNvSpPr>
          <p:nvPr/>
        </p:nvSpPr>
        <p:spPr bwMode="auto">
          <a:xfrm>
            <a:off x="5003800" y="1916113"/>
            <a:ext cx="936625" cy="360362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5148263" y="1268413"/>
            <a:ext cx="2468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4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∞</a:t>
            </a:r>
            <a:r>
              <a:rPr lang="ru-RU" sz="40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sz="28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∞</a:t>
            </a:r>
          </a:p>
        </p:txBody>
      </p:sp>
      <p:sp>
        <p:nvSpPr>
          <p:cNvPr id="30730" name="Line 19"/>
          <p:cNvSpPr>
            <a:spLocks noChangeShapeType="1"/>
          </p:cNvSpPr>
          <p:nvPr/>
        </p:nvSpPr>
        <p:spPr bwMode="auto">
          <a:xfrm flipH="1">
            <a:off x="4572000" y="1916113"/>
            <a:ext cx="215900" cy="2233612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3924300" y="4221163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фрага</a:t>
            </a:r>
          </a:p>
        </p:txBody>
      </p:sp>
      <p:pic>
        <p:nvPicPr>
          <p:cNvPr id="30732" name="Picture 21" descr="44365997_klubni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868863"/>
            <a:ext cx="2284413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22" descr="0_20c48_a124154a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708275"/>
            <a:ext cx="15176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23" descr="гра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781300"/>
            <a:ext cx="1169988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25" descr="22649120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076700"/>
            <a:ext cx="197485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6" name="Picture 26" descr="княжени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373688"/>
            <a:ext cx="182086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Picture 27" descr="0817029dc293930de516acdf13b5fe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581525"/>
            <a:ext cx="1566862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Picture 29" descr="po_4237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565400"/>
            <a:ext cx="30622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157" name="Group 93"/>
          <p:cNvGraphicFramePr>
            <a:graphicFrameLocks noGrp="1"/>
          </p:cNvGraphicFramePr>
          <p:nvPr/>
        </p:nvGraphicFramePr>
        <p:xfrm>
          <a:off x="323850" y="620713"/>
          <a:ext cx="8569325" cy="5322887"/>
        </p:xfrm>
        <a:graphic>
          <a:graphicData uri="http://schemas.openxmlformats.org/drawingml/2006/table">
            <a:tbl>
              <a:tblPr/>
              <a:tblGrid>
                <a:gridCol w="2447925"/>
                <a:gridCol w="3097213"/>
                <a:gridCol w="3024187"/>
              </a:tblGrid>
              <a:tr h="1068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Двудольные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Однодольные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1. Зародыш семени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 семядоли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 семядоля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2. Жизненные формы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Деревья, кустарники и травы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 основном травы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16" name="Picture 84" descr="семя д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276475"/>
            <a:ext cx="13827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86" descr="семя о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349500"/>
            <a:ext cx="14414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6562725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99"/>
                </a:solidFill>
              </a:rPr>
              <a:t>Представители: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250825" y="1557338"/>
            <a:ext cx="2935288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Роза;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Шиповник;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Яблоня;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Груша;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5. Персик;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6. Абрикос;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7. Слива;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8. Вишня;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9. Черешня;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10. Айва;</a:t>
            </a:r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3492500" y="1557338"/>
            <a:ext cx="3959225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11. Малина;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12. Ежевика;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13. Земляника;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14. Клубника;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15. Миндаль;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16. Ирга;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17. Рябина;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18. Арония;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19. Черёмуха;</a:t>
            </a:r>
          </a:p>
          <a:p>
            <a:pPr marL="342900" indent="-342900">
              <a:defRPr/>
            </a:pPr>
            <a:r>
              <a:rPr lang="ru-RU" sz="3200" b="1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20. Боярышник</a:t>
            </a:r>
          </a:p>
        </p:txBody>
      </p:sp>
      <p:pic>
        <p:nvPicPr>
          <p:cNvPr id="31749" name="Picture 21" descr="ge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33375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22" descr="5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133600"/>
            <a:ext cx="1676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23" descr="Aiva_flower_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508500"/>
            <a:ext cx="162083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2339975" y="381000"/>
            <a:ext cx="6346825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pic>
        <p:nvPicPr>
          <p:cNvPr id="32771" name="Picture 5" descr="47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4900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6" descr="IMG_55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133600"/>
            <a:ext cx="2987675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7" descr="горо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205038"/>
            <a:ext cx="2590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8" descr="galapagos_IMG_2290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437063"/>
            <a:ext cx="302418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9" descr="Centrosema_virginian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2209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735013" y="1992313"/>
            <a:ext cx="7505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Деревья, кустарники и травы</a:t>
            </a:r>
          </a:p>
        </p:txBody>
      </p:sp>
      <p:pic>
        <p:nvPicPr>
          <p:cNvPr id="33796" name="Picture 7" descr="IMG_53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97200"/>
            <a:ext cx="2430462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8" descr="acacia мимоз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068638"/>
            <a:ext cx="3306763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611188" y="6186488"/>
            <a:ext cx="1360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люпин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2411413" y="5300663"/>
            <a:ext cx="3384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карагана</a:t>
            </a:r>
          </a:p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(жёлтая акация)</a:t>
            </a:r>
          </a:p>
        </p:txBody>
      </p:sp>
      <p:pic>
        <p:nvPicPr>
          <p:cNvPr id="33800" name="Picture 12" descr="карага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997200"/>
            <a:ext cx="287972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6588125" y="6165850"/>
            <a:ext cx="15224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мимоза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604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79388" y="981075"/>
            <a:ext cx="4659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Формула цветка: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4859338" y="1052513"/>
            <a:ext cx="40624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(5)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3+(2)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1+(9)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  <p:pic>
        <p:nvPicPr>
          <p:cNvPr id="34821" name="Picture 8" descr="0_604f_6242b75e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36838"/>
            <a:ext cx="4321175" cy="308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10" descr="post-54767-1211393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636838"/>
            <a:ext cx="42481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250825" y="1916113"/>
            <a:ext cx="8064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«парус» - самый большой лепесток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468313" y="6042025"/>
            <a:ext cx="30686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«вёсла» (2 шт.)</a:t>
            </a:r>
          </a:p>
        </p:txBody>
      </p:sp>
      <p:sp>
        <p:nvSpPr>
          <p:cNvPr id="34825" name="Line 13"/>
          <p:cNvSpPr>
            <a:spLocks noChangeShapeType="1"/>
          </p:cNvSpPr>
          <p:nvPr/>
        </p:nvSpPr>
        <p:spPr bwMode="auto">
          <a:xfrm>
            <a:off x="1547813" y="2420938"/>
            <a:ext cx="1296987" cy="1295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6" name="Line 14"/>
          <p:cNvSpPr>
            <a:spLocks noChangeShapeType="1"/>
          </p:cNvSpPr>
          <p:nvPr/>
        </p:nvSpPr>
        <p:spPr bwMode="auto">
          <a:xfrm>
            <a:off x="4500563" y="2420938"/>
            <a:ext cx="1727200" cy="86518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7" name="Line 15"/>
          <p:cNvSpPr>
            <a:spLocks noChangeShapeType="1"/>
          </p:cNvSpPr>
          <p:nvPr/>
        </p:nvSpPr>
        <p:spPr bwMode="auto">
          <a:xfrm flipH="1" flipV="1">
            <a:off x="1258888" y="5300663"/>
            <a:ext cx="0" cy="71913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8" name="Line 16"/>
          <p:cNvSpPr>
            <a:spLocks noChangeShapeType="1"/>
          </p:cNvSpPr>
          <p:nvPr/>
        </p:nvSpPr>
        <p:spPr bwMode="auto">
          <a:xfrm flipH="1" flipV="1">
            <a:off x="900113" y="5084763"/>
            <a:ext cx="358775" cy="93662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4572000" y="5911850"/>
            <a:ext cx="457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«лодочка» - </a:t>
            </a:r>
          </a:p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 сросшихся лепестка</a:t>
            </a:r>
          </a:p>
        </p:txBody>
      </p:sp>
      <p:sp>
        <p:nvSpPr>
          <p:cNvPr id="34830" name="Line 19"/>
          <p:cNvSpPr>
            <a:spLocks noChangeShapeType="1"/>
          </p:cNvSpPr>
          <p:nvPr/>
        </p:nvSpPr>
        <p:spPr bwMode="auto">
          <a:xfrm flipV="1">
            <a:off x="5940425" y="4652963"/>
            <a:ext cx="1511300" cy="136683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1" name="Line 20"/>
          <p:cNvSpPr>
            <a:spLocks noChangeShapeType="1"/>
          </p:cNvSpPr>
          <p:nvPr/>
        </p:nvSpPr>
        <p:spPr bwMode="auto">
          <a:xfrm flipH="1" flipV="1">
            <a:off x="3635375" y="4941888"/>
            <a:ext cx="1368425" cy="10795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4832" name="Picture 21" descr="вап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916113"/>
            <a:ext cx="11509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95288" y="836613"/>
            <a:ext cx="7439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Соцветия: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кисть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или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головка</a:t>
            </a:r>
          </a:p>
        </p:txBody>
      </p:sp>
      <p:pic>
        <p:nvPicPr>
          <p:cNvPr id="35844" name="Picture 10" descr="37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201612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11" descr="Indigofera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557338"/>
            <a:ext cx="183673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2" descr="japanese_garden_plant_1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4221163"/>
            <a:ext cx="18415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13" descr="кист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4221163"/>
            <a:ext cx="18351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14" descr="IMG_64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628775"/>
            <a:ext cx="181451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5" descr="гол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628775"/>
            <a:ext cx="14684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16" descr="2abe54d9cbb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221163"/>
            <a:ext cx="30353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95288" y="836613"/>
            <a:ext cx="7439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Соцветия: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кисть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или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головка</a:t>
            </a:r>
          </a:p>
        </p:txBody>
      </p:sp>
      <p:pic>
        <p:nvPicPr>
          <p:cNvPr id="36868" name="Picture 11" descr="люп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20526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12" descr="эритрина японск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568825"/>
            <a:ext cx="2735263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13" descr="Cow_vetch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628775"/>
            <a:ext cx="2170112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14" descr="роби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437063"/>
            <a:ext cx="162083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15" descr="u3464f70735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557338"/>
            <a:ext cx="2598737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16" descr="IMGP30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860800"/>
            <a:ext cx="37084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95288" y="836613"/>
            <a:ext cx="3248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Плод -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боб</a:t>
            </a:r>
          </a:p>
        </p:txBody>
      </p:sp>
      <p:pic>
        <p:nvPicPr>
          <p:cNvPr id="37892" name="Picture 10" descr="o_gor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185261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11" descr="альб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221163"/>
            <a:ext cx="17780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12" descr="faso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076700"/>
            <a:ext cx="18351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13" descr="b52a993bfd4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700213"/>
            <a:ext cx="30353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14" descr="7327e82192f79623c4c90280965cbba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292600"/>
            <a:ext cx="2771775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15" descr="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6700"/>
            <a:ext cx="1576388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Picture 16" descr="бобы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908050"/>
            <a:ext cx="198596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3203575" y="908050"/>
            <a:ext cx="21351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листья</a:t>
            </a:r>
          </a:p>
        </p:txBody>
      </p:sp>
      <p:pic>
        <p:nvPicPr>
          <p:cNvPr id="38916" name="Picture 12" descr="robinija3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773238"/>
            <a:ext cx="2144712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13" descr="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773238"/>
            <a:ext cx="3024188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14" descr="c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557338"/>
            <a:ext cx="3017837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15" descr="0_dc69_c68b7f91_X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149725"/>
            <a:ext cx="3019425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17" descr="ус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933825"/>
            <a:ext cx="3027362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00FF00"/>
                </a:solidFill>
              </a:rPr>
              <a:t>Сем. Бобовые (Мотыльковые)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68313" y="981075"/>
            <a:ext cx="6191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5. Корни с клубеньками (у 75% представителей)</a:t>
            </a:r>
          </a:p>
        </p:txBody>
      </p:sp>
      <p:pic>
        <p:nvPicPr>
          <p:cNvPr id="39940" name="Picture 9" descr="post-1887-12513426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052513"/>
            <a:ext cx="2033587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10" descr="49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860800"/>
            <a:ext cx="28813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11" descr="biol2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76475"/>
            <a:ext cx="4619625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2" descr="1181274585297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941888"/>
            <a:ext cx="23812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00FF00"/>
                </a:solidFill>
              </a:rPr>
              <a:t>Представители: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68313" y="981075"/>
            <a:ext cx="489585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Бобы;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Горох;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Фасоль;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Соя;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Люпин;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Клевер;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Мышиный горошек;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Чина;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Вика;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Донник;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Люцерна;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Арахис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</a:p>
        </p:txBody>
      </p:sp>
      <p:pic>
        <p:nvPicPr>
          <p:cNvPr id="40964" name="Picture 8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125538"/>
            <a:ext cx="273685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9" descr="ч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052513"/>
            <a:ext cx="290353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7572375" y="2565400"/>
            <a:ext cx="1262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чина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4427538" y="2636838"/>
            <a:ext cx="998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вика</a:t>
            </a:r>
          </a:p>
        </p:txBody>
      </p:sp>
      <p:pic>
        <p:nvPicPr>
          <p:cNvPr id="40968" name="Picture 12" descr="люцерна по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292600"/>
            <a:ext cx="2289175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563938" y="6338888"/>
            <a:ext cx="1760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люцерна</a:t>
            </a:r>
          </a:p>
        </p:txBody>
      </p:sp>
      <p:pic>
        <p:nvPicPr>
          <p:cNvPr id="40970" name="Picture 14" descr="д ле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213100"/>
            <a:ext cx="19558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15" descr="донник белы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084763"/>
            <a:ext cx="23399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7143750" y="4581525"/>
            <a:ext cx="1763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донник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211" name="Group 27"/>
          <p:cNvGraphicFramePr>
            <a:graphicFrameLocks noGrp="1"/>
          </p:cNvGraphicFramePr>
          <p:nvPr/>
        </p:nvGraphicFramePr>
        <p:xfrm>
          <a:off x="323850" y="188913"/>
          <a:ext cx="8569325" cy="6408738"/>
        </p:xfrm>
        <a:graphic>
          <a:graphicData uri="http://schemas.openxmlformats.org/drawingml/2006/table">
            <a:tbl>
              <a:tblPr/>
              <a:tblGrid>
                <a:gridCol w="2447925"/>
                <a:gridCol w="3097213"/>
                <a:gridCol w="3024187"/>
              </a:tblGrid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Двудольные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Однодольные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3. Корневая система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стержневая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мочковатая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2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 Листья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простые и сложные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простые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40" name="Picture 22" descr="корень д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916113"/>
            <a:ext cx="15557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3" descr="корень о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275" y="1916113"/>
            <a:ext cx="15541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8" descr="ли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52963"/>
            <a:ext cx="1325563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9" descr="лист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084763"/>
            <a:ext cx="10382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30" descr="лист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5084763"/>
            <a:ext cx="10366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00FF00"/>
                </a:solidFill>
              </a:rPr>
              <a:t>Представители: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2484438" y="908050"/>
            <a:ext cx="4560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Арахис (земляной орех)</a:t>
            </a:r>
          </a:p>
        </p:txBody>
      </p:sp>
      <p:pic>
        <p:nvPicPr>
          <p:cNvPr id="41988" name="Picture 13" descr="000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412875"/>
            <a:ext cx="1730375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4" descr="peanutplant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0213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15" descr="peanutflower-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16" descr="peanutpegpod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773238"/>
            <a:ext cx="301307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17" descr="peanut_94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292600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Picture 18" descr="peanu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933825"/>
            <a:ext cx="20224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3059113" y="3357563"/>
            <a:ext cx="522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</a:t>
            </a:r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2700338" y="6165850"/>
            <a:ext cx="522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</a:t>
            </a:r>
          </a:p>
        </p:txBody>
      </p:sp>
      <p:sp>
        <p:nvSpPr>
          <p:cNvPr id="53269" name="Text Box 21"/>
          <p:cNvSpPr txBox="1">
            <a:spLocks noChangeArrowheads="1"/>
          </p:cNvSpPr>
          <p:nvPr/>
        </p:nvSpPr>
        <p:spPr bwMode="auto">
          <a:xfrm>
            <a:off x="8243888" y="1268413"/>
            <a:ext cx="522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</a:t>
            </a:r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8459788" y="6338888"/>
            <a:ext cx="522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</a:t>
            </a:r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5219700" y="6165850"/>
            <a:ext cx="522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66CCFF"/>
                </a:solidFill>
              </a:rPr>
              <a:t>Сем. Сложноцветные</a:t>
            </a:r>
          </a:p>
        </p:txBody>
      </p:sp>
      <p:pic>
        <p:nvPicPr>
          <p:cNvPr id="43011" name="Picture 5" descr="ena_02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22479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7" descr="4fe9f7c634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357563"/>
            <a:ext cx="215741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8" descr="29 2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365625"/>
            <a:ext cx="3017838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9" descr="georg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052513"/>
            <a:ext cx="1901825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11" descr="46597_odyvanchik_48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341438"/>
            <a:ext cx="360045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12" descr="vasilek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221163"/>
            <a:ext cx="3138487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66CCFF"/>
                </a:solidFill>
              </a:rPr>
              <a:t>Сем. Сложноцветные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468313" y="981075"/>
            <a:ext cx="7505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Деревья, кустарники и травы</a:t>
            </a:r>
          </a:p>
        </p:txBody>
      </p:sp>
      <p:pic>
        <p:nvPicPr>
          <p:cNvPr id="44036" name="Picture 11" descr="vv_flower_cineraria_2_h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35138"/>
            <a:ext cx="2881313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12" descr="agerat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276475"/>
            <a:ext cx="2881312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13" descr="846_027179edc0bbdef822b26dab87a1da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92600"/>
            <a:ext cx="2881313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14" descr="312КАЛЕНДУЛ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716338"/>
            <a:ext cx="214788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15" descr="sa_cikor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700213"/>
            <a:ext cx="2282825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66CCFF"/>
                </a:solidFill>
              </a:rPr>
              <a:t>Сем. Сложноцветные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468313" y="981075"/>
            <a:ext cx="5453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Соцветие -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корзинка</a:t>
            </a:r>
          </a:p>
        </p:txBody>
      </p:sp>
      <p:pic>
        <p:nvPicPr>
          <p:cNvPr id="45060" name="Picture 9" descr="к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25538"/>
            <a:ext cx="2449513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10" descr="8917d878d8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789363"/>
            <a:ext cx="376872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11" descr="flwr05_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4464050" cy="327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3132138" y="5876925"/>
            <a:ext cx="203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обвёртка</a:t>
            </a:r>
          </a:p>
        </p:txBody>
      </p:sp>
      <p:sp>
        <p:nvSpPr>
          <p:cNvPr id="45064" name="Line 13"/>
          <p:cNvSpPr>
            <a:spLocks noChangeShapeType="1"/>
          </p:cNvSpPr>
          <p:nvPr/>
        </p:nvSpPr>
        <p:spPr bwMode="auto">
          <a:xfrm flipV="1">
            <a:off x="4643438" y="5445125"/>
            <a:ext cx="1944687" cy="50482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66CCFF"/>
                </a:solidFill>
              </a:rPr>
              <a:t>Сем. Сложноцветные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468313" y="981075"/>
            <a:ext cx="417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Виды цветков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:</a:t>
            </a:r>
            <a:endParaRPr lang="ru-RU" sz="3600" b="1" u="sng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179388" y="2276475"/>
            <a:ext cx="2339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трубчатые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3059113" y="2420938"/>
            <a:ext cx="2479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язычковые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5508625" y="1844675"/>
            <a:ext cx="3449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воронковидные</a:t>
            </a:r>
          </a:p>
        </p:txBody>
      </p:sp>
      <p:sp>
        <p:nvSpPr>
          <p:cNvPr id="46087" name="Line 12"/>
          <p:cNvSpPr>
            <a:spLocks noChangeShapeType="1"/>
          </p:cNvSpPr>
          <p:nvPr/>
        </p:nvSpPr>
        <p:spPr bwMode="auto">
          <a:xfrm flipH="1">
            <a:off x="1403350" y="1700213"/>
            <a:ext cx="215900" cy="57626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88" name="Line 14"/>
          <p:cNvSpPr>
            <a:spLocks noChangeShapeType="1"/>
          </p:cNvSpPr>
          <p:nvPr/>
        </p:nvSpPr>
        <p:spPr bwMode="auto">
          <a:xfrm>
            <a:off x="3348038" y="1700213"/>
            <a:ext cx="360362" cy="79216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89" name="Line 15"/>
          <p:cNvSpPr>
            <a:spLocks noChangeShapeType="1"/>
          </p:cNvSpPr>
          <p:nvPr/>
        </p:nvSpPr>
        <p:spPr bwMode="auto">
          <a:xfrm>
            <a:off x="4284663" y="1700213"/>
            <a:ext cx="1150937" cy="4333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6090" name="Picture 16" descr="lp0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997200"/>
            <a:ext cx="79216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17" descr="тру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924175"/>
            <a:ext cx="9810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18" descr="во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708275"/>
            <a:ext cx="6127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3" name="Picture 19" descr="я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997200"/>
            <a:ext cx="1392238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4" name="Picture 20" descr="васс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492375"/>
            <a:ext cx="16811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5" name="Picture 21" descr="29 7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735263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6" name="Picture 22" descr="00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652963"/>
            <a:ext cx="1746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7" name="Picture 23" descr="45386333_Oduapnchi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797425"/>
            <a:ext cx="219075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40" name="Text Box 24"/>
          <p:cNvSpPr txBox="1">
            <a:spLocks noChangeArrowheads="1"/>
          </p:cNvSpPr>
          <p:nvPr/>
        </p:nvSpPr>
        <p:spPr bwMode="auto">
          <a:xfrm>
            <a:off x="4716463" y="981075"/>
            <a:ext cx="2784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∞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(5)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(5)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66CCFF"/>
                </a:solidFill>
              </a:rPr>
              <a:t>Сем. Сложноцветные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468313" y="981075"/>
            <a:ext cx="4275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Плод -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семянка</a:t>
            </a:r>
          </a:p>
        </p:txBody>
      </p:sp>
      <p:pic>
        <p:nvPicPr>
          <p:cNvPr id="47108" name="Picture 9" descr="1c59af1561c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76475"/>
            <a:ext cx="2376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10" descr="dach10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652713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11" descr="ва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916113"/>
            <a:ext cx="1701800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12" descr="0_1746_7eae3d76_X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25844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3" descr="a_semena_cvetov_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700213"/>
            <a:ext cx="157638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3" name="Picture 14" descr="ром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724400"/>
            <a:ext cx="15621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4" name="Picture 15" descr="1233155099-7488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149725"/>
            <a:ext cx="3925887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264275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66CCFF"/>
                </a:solidFill>
              </a:rPr>
              <a:t>Представители: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323850" y="923925"/>
            <a:ext cx="3808413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Подсолнечник;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Салат;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Астры;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Хризантемы;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Георгины;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Бархатцы;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Маргаритки;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Ноготки (календула);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Ромашка;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Тысячелистник;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Мать-и-мачеха;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Одуванчик;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Василёк;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Лопух;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Бодяк;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Цикорий</a:t>
            </a:r>
          </a:p>
        </p:txBody>
      </p:sp>
      <p:pic>
        <p:nvPicPr>
          <p:cNvPr id="48132" name="Picture 10" descr="399840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484313"/>
            <a:ext cx="19192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11" descr="318_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084763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14" descr="аа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5084763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15" descr="1184298186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412875"/>
            <a:ext cx="25923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Picture 16" descr="ico_hrizantem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573463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7" name="Picture 17" descr="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652963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8" name="Picture 18" descr="gerbera0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060575"/>
            <a:ext cx="19050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9" name="Picture 19" descr="35395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88913"/>
            <a:ext cx="2225675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264275" cy="88741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66CCFF"/>
                </a:solidFill>
              </a:rPr>
              <a:t>Представители:</a:t>
            </a:r>
          </a:p>
        </p:txBody>
      </p:sp>
      <p:pic>
        <p:nvPicPr>
          <p:cNvPr id="49155" name="Picture 12" descr="tisyachelistn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68413"/>
            <a:ext cx="2527300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13" descr="post-12150-11718283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60350"/>
            <a:ext cx="277177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14" descr="400x400_565fdbecd563d3cca52c923cf0641bf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221163"/>
            <a:ext cx="3017837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15" descr="chereda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268413"/>
            <a:ext cx="30226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16" descr="sa_cikor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429000"/>
            <a:ext cx="25146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17" descr="25calendula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716338"/>
            <a:ext cx="27717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6264275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FFFFFF"/>
                </a:solidFill>
              </a:rPr>
              <a:t>Сем. Лилейные</a:t>
            </a:r>
          </a:p>
        </p:txBody>
      </p:sp>
      <p:pic>
        <p:nvPicPr>
          <p:cNvPr id="50179" name="Picture 5" descr="3985078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35125"/>
            <a:ext cx="2535238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6" descr="1305234_yan_b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60350"/>
            <a:ext cx="2333625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7" descr="AtdFcdaqx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41488"/>
            <a:ext cx="2366963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8" descr="10995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16338"/>
            <a:ext cx="3200400" cy="27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9" descr="IMG_5019-wor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860800"/>
            <a:ext cx="3387725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10" descr="пролеск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850" y="3789363"/>
            <a:ext cx="190023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214313"/>
            <a:ext cx="6264275" cy="817562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FFFF"/>
                </a:solidFill>
              </a:rPr>
              <a:t>Сем. Лилейные</a:t>
            </a: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285750" y="1285875"/>
            <a:ext cx="6553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Многолетние травы с корневищами или луковицами</a:t>
            </a:r>
          </a:p>
        </p:txBody>
      </p:sp>
      <p:pic>
        <p:nvPicPr>
          <p:cNvPr id="51204" name="Picture 10" descr="lilii_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125538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11" descr="660px-Tulipa_fringed_-_burgundy_lace_-_bulb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68863"/>
            <a:ext cx="19907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12" descr="lily_sleep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141663"/>
            <a:ext cx="196373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Picture 13" descr="chesno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157788"/>
            <a:ext cx="2041525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8" name="Picture 14" descr="IMG_5037-wor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005138"/>
            <a:ext cx="2249487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9" name="Picture 18" descr="3003001_bf20715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395538"/>
            <a:ext cx="2778125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36" name="Group 28"/>
          <p:cNvGraphicFramePr>
            <a:graphicFrameLocks noGrp="1"/>
          </p:cNvGraphicFramePr>
          <p:nvPr/>
        </p:nvGraphicFramePr>
        <p:xfrm>
          <a:off x="323850" y="188913"/>
          <a:ext cx="8569325" cy="6408738"/>
        </p:xfrm>
        <a:graphic>
          <a:graphicData uri="http://schemas.openxmlformats.org/drawingml/2006/table">
            <a:tbl>
              <a:tblPr/>
              <a:tblGrid>
                <a:gridCol w="2519363"/>
                <a:gridCol w="3025775"/>
                <a:gridCol w="3024187"/>
              </a:tblGrid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Двудольные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Однодольные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5. Край листа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цельный и изрезанный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цельный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2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6. Жилкование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перистое и пальчатое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параллельное и дуговое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64" name="Picture 25" descr="цельн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349500"/>
            <a:ext cx="604837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6" descr="цельн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205038"/>
            <a:ext cx="604838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27" descr="изрез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349500"/>
            <a:ext cx="60483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29" descr="па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5013325"/>
            <a:ext cx="5207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30" descr="дуг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013325"/>
            <a:ext cx="5175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31" descr="пер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941888"/>
            <a:ext cx="7254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0" name="Picture 32" descr="пал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157788"/>
            <a:ext cx="11874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6264275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FFFF"/>
                </a:solidFill>
              </a:rPr>
              <a:t>Сем. Лилейные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5472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Формула цветка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:</a:t>
            </a: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827088" y="1989138"/>
            <a:ext cx="183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6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6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3851275" y="2060575"/>
            <a:ext cx="847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или</a:t>
            </a: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6011863" y="1989138"/>
            <a:ext cx="2111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(6)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6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  <p:pic>
        <p:nvPicPr>
          <p:cNvPr id="52231" name="Picture 13" descr="convalla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924175"/>
            <a:ext cx="3863975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Picture 14" descr="lilii_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3616325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6264275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FFFF"/>
                </a:solidFill>
              </a:rPr>
              <a:t>Сем. Лилейные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8424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Соцветия –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кисть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или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зонтик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. Иногда цветки одиночные</a:t>
            </a:r>
          </a:p>
        </p:txBody>
      </p:sp>
      <p:pic>
        <p:nvPicPr>
          <p:cNvPr id="53252" name="Picture 9" descr="зо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060575"/>
            <a:ext cx="16129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10" descr="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92600"/>
            <a:ext cx="30861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11" descr="Agapanthus_african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349500"/>
            <a:ext cx="2427287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Picture 13" descr="landish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08500"/>
            <a:ext cx="2835275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4" descr="343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565400"/>
            <a:ext cx="2447925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Picture 15" descr="кисть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15652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8" name="Picture 16" descr="Tulips_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652963"/>
            <a:ext cx="2586037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6264275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FFFF"/>
                </a:solidFill>
              </a:rPr>
              <a:t>Сем. Лилейные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7993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Плоды: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ягода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или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коробочка</a:t>
            </a:r>
          </a:p>
        </p:txBody>
      </p:sp>
      <p:pic>
        <p:nvPicPr>
          <p:cNvPr id="54276" name="Picture 11" descr="sparz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292600"/>
            <a:ext cx="19018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12" descr="1-we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89363"/>
            <a:ext cx="2043113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13" descr="voron_glaz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16113"/>
            <a:ext cx="2447925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14" descr="Лук-слизун (3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365625"/>
            <a:ext cx="3065463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15" descr="лилия ко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060575"/>
            <a:ext cx="229870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Picture 16" descr="тю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060575"/>
            <a:ext cx="21272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88913"/>
            <a:ext cx="6264275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FFFFFF"/>
                </a:solidFill>
              </a:rPr>
              <a:t>Представители: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79388" y="1484313"/>
            <a:ext cx="34734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Лилия;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Лук;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Чеснок;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Ландыш;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Тюльпан;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Алоэ;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Спаржа;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Гиацинт;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Вороний глаз;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Пролеска</a:t>
            </a:r>
          </a:p>
        </p:txBody>
      </p:sp>
      <p:pic>
        <p:nvPicPr>
          <p:cNvPr id="55300" name="Picture 11" descr="1410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557338"/>
            <a:ext cx="3217863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12" descr="спарж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149725"/>
            <a:ext cx="3141663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13" descr="пролес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292600"/>
            <a:ext cx="1685925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14" descr="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557338"/>
            <a:ext cx="2003425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88913"/>
            <a:ext cx="6264275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FFFFFF"/>
                </a:solidFill>
              </a:rPr>
              <a:t>Представители:</a:t>
            </a:r>
          </a:p>
        </p:txBody>
      </p:sp>
      <p:pic>
        <p:nvPicPr>
          <p:cNvPr id="56323" name="Picture 8" descr="IMG_15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412875"/>
            <a:ext cx="3292475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9" descr="762241_1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1665288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10" descr="sansevieri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933825"/>
            <a:ext cx="2282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11" descr="calla_palustr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076700"/>
            <a:ext cx="3265488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12" descr="alo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92600"/>
            <a:ext cx="3046413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13" descr="1254950440_46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66850"/>
            <a:ext cx="316865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pic>
        <p:nvPicPr>
          <p:cNvPr id="57347" name="Picture 5" descr="20081010-zla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3810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6" descr="021983_2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79875"/>
            <a:ext cx="338455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7" descr="n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125538"/>
            <a:ext cx="3527425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8" descr="bam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05263"/>
            <a:ext cx="3341687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250825" y="1196975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1. Травянистые растения с корневищами</a:t>
            </a:r>
          </a:p>
        </p:txBody>
      </p:sp>
      <p:pic>
        <p:nvPicPr>
          <p:cNvPr id="58372" name="Picture 8" descr="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4950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9" descr="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349500"/>
            <a:ext cx="2625725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10" descr="grass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2349500"/>
            <a:ext cx="246221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250825" y="1196975"/>
            <a:ext cx="8597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 Листья длинные, охватывают стебель</a:t>
            </a:r>
          </a:p>
        </p:txBody>
      </p:sp>
      <p:pic>
        <p:nvPicPr>
          <p:cNvPr id="59396" name="Picture 7" descr="55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4176712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8" descr="Phalar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916113"/>
            <a:ext cx="40957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9" descr="photo1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76700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250825" y="1146175"/>
            <a:ext cx="53832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3. Стебель -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соломина</a:t>
            </a:r>
          </a:p>
        </p:txBody>
      </p:sp>
      <p:pic>
        <p:nvPicPr>
          <p:cNvPr id="60420" name="Picture 7" descr="f_159484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36813"/>
            <a:ext cx="4176712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8" descr="cor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938"/>
            <a:ext cx="4176713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5688012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250825" y="1146175"/>
            <a:ext cx="4659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4.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Формула цветка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:</a:t>
            </a:r>
            <a:endParaRPr lang="ru-RU" sz="3600" b="1" u="sng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pic>
        <p:nvPicPr>
          <p:cNvPr id="61444" name="Picture 6" descr="ц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37433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7" descr="тим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997200"/>
            <a:ext cx="230346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8" descr="пыр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916113"/>
            <a:ext cx="1771650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9" descr="elytrigia_repens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65625"/>
            <a:ext cx="16192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10" descr="рож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437063"/>
            <a:ext cx="3235325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5003800" y="1196975"/>
            <a:ext cx="1525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</a:t>
            </a: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</a:t>
            </a: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</a:t>
            </a: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</a:t>
            </a: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</a:p>
        </p:txBody>
      </p:sp>
      <p:pic>
        <p:nvPicPr>
          <p:cNvPr id="61450" name="Picture 12" descr="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33375"/>
            <a:ext cx="23399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60" name="Group 28"/>
          <p:cNvGraphicFramePr>
            <a:graphicFrameLocks noGrp="1"/>
          </p:cNvGraphicFramePr>
          <p:nvPr/>
        </p:nvGraphicFramePr>
        <p:xfrm>
          <a:off x="323850" y="188913"/>
          <a:ext cx="8710613" cy="6408738"/>
        </p:xfrm>
        <a:graphic>
          <a:graphicData uri="http://schemas.openxmlformats.org/drawingml/2006/table">
            <a:tbl>
              <a:tblPr/>
              <a:tblGrid>
                <a:gridCol w="2733675"/>
                <a:gridCol w="2952750"/>
                <a:gridCol w="3024188"/>
              </a:tblGrid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Двудольные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Однодольные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7. Околоцветник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двойной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простой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2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8. Части цветка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кратно 4 или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кратно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88" name="Picture 29" descr="1124_aec136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989138"/>
            <a:ext cx="1803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9" name="Picture 31" descr="picturecontent-pid-388f-et-2ab7f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989138"/>
            <a:ext cx="1943100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32" descr="Cardamine_amara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724400"/>
            <a:ext cx="1296987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33" descr="post-106-12542595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797425"/>
            <a:ext cx="1439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4" descr="10995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24400"/>
            <a:ext cx="176053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250825" y="908050"/>
            <a:ext cx="7058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5. Соцветия: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сложный колос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метёлка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початок</a:t>
            </a:r>
          </a:p>
        </p:txBody>
      </p:sp>
      <p:pic>
        <p:nvPicPr>
          <p:cNvPr id="62468" name="Picture 6" descr="по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2477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7" descr="сл 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5" y="2349500"/>
            <a:ext cx="13446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9" descr="ме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581525"/>
            <a:ext cx="124936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10" descr="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060575"/>
            <a:ext cx="1836737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11" descr="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292600"/>
            <a:ext cx="172878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12" descr="kukuruz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1976438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13" descr="kostre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143125"/>
            <a:ext cx="1941512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5" name="Picture 14" descr="ячм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41888"/>
            <a:ext cx="2557463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6" name="Picture 15" descr="овёс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013325"/>
            <a:ext cx="2232025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chemeClr val="folHlink"/>
                </a:solidFill>
              </a:rPr>
              <a:t>Сем. Злаки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250825" y="1146175"/>
            <a:ext cx="4483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6.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Плод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- </a:t>
            </a:r>
            <a:r>
              <a:rPr lang="ru-RU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зерновка</a:t>
            </a:r>
          </a:p>
        </p:txBody>
      </p:sp>
      <p:pic>
        <p:nvPicPr>
          <p:cNvPr id="63492" name="Picture 6" descr="е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2808288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Picture 7" descr="pros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437063"/>
            <a:ext cx="18542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Picture 8" descr="Unhulled_ri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2890837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Picture 9" descr="пше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901825"/>
            <a:ext cx="2735263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6" name="Picture 10" descr="я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221163"/>
            <a:ext cx="3128963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7" name="Picture 11" descr="47333437_1249897459_kukuruzasemen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125538"/>
            <a:ext cx="2239962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chemeClr val="folHlink"/>
                </a:solidFill>
              </a:rPr>
              <a:t>Представители: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323850" y="1268413"/>
            <a:ext cx="2757488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Пшеница;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Рожь;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Ячмень;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Кукуруза;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Овёс;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Рис;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Просо;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Тростник;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Бамбук;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Мятлик;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Ковыль;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Пырей</a:t>
            </a:r>
          </a:p>
        </p:txBody>
      </p:sp>
      <p:pic>
        <p:nvPicPr>
          <p:cNvPr id="64516" name="Picture 11" descr="р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908050"/>
            <a:ext cx="208915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14" descr="п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908050"/>
            <a:ext cx="1825625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15" descr="овё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997200"/>
            <a:ext cx="2160587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9" name="Picture 16" descr="яч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908050"/>
            <a:ext cx="18732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Picture 18" descr="прос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708275"/>
            <a:ext cx="15875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19" descr="м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084763"/>
            <a:ext cx="2020887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20" descr="ris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41663"/>
            <a:ext cx="193833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3" name="Picture 22" descr="287842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5084763"/>
            <a:ext cx="1873250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4" name="Picture 23" descr="Elytrigia_intermedi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084763"/>
            <a:ext cx="18065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92" name="Text Box 24"/>
          <p:cNvSpPr txBox="1">
            <a:spLocks noChangeArrowheads="1"/>
          </p:cNvSpPr>
          <p:nvPr/>
        </p:nvSpPr>
        <p:spPr bwMode="auto">
          <a:xfrm>
            <a:off x="3203575" y="2276475"/>
            <a:ext cx="1296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пшеница</a:t>
            </a:r>
          </a:p>
        </p:txBody>
      </p:sp>
      <p:sp>
        <p:nvSpPr>
          <p:cNvPr id="83993" name="Text Box 25"/>
          <p:cNvSpPr txBox="1">
            <a:spLocks noChangeArrowheads="1"/>
          </p:cNvSpPr>
          <p:nvPr/>
        </p:nvSpPr>
        <p:spPr bwMode="auto">
          <a:xfrm>
            <a:off x="5292725" y="2349500"/>
            <a:ext cx="830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рожь</a:t>
            </a:r>
          </a:p>
        </p:txBody>
      </p:sp>
      <p:sp>
        <p:nvSpPr>
          <p:cNvPr id="83994" name="Text Box 26"/>
          <p:cNvSpPr txBox="1">
            <a:spLocks noChangeArrowheads="1"/>
          </p:cNvSpPr>
          <p:nvPr/>
        </p:nvSpPr>
        <p:spPr bwMode="auto">
          <a:xfrm>
            <a:off x="7451725" y="2276475"/>
            <a:ext cx="111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ячмень</a:t>
            </a:r>
          </a:p>
        </p:txBody>
      </p:sp>
      <p:sp>
        <p:nvSpPr>
          <p:cNvPr id="83995" name="Text Box 27"/>
          <p:cNvSpPr txBox="1">
            <a:spLocks noChangeArrowheads="1"/>
          </p:cNvSpPr>
          <p:nvPr/>
        </p:nvSpPr>
        <p:spPr bwMode="auto">
          <a:xfrm>
            <a:off x="3276600" y="4581525"/>
            <a:ext cx="946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просо</a:t>
            </a:r>
          </a:p>
        </p:txBody>
      </p:sp>
      <p:sp>
        <p:nvSpPr>
          <p:cNvPr id="83996" name="Text Box 28"/>
          <p:cNvSpPr txBox="1">
            <a:spLocks noChangeArrowheads="1"/>
          </p:cNvSpPr>
          <p:nvPr/>
        </p:nvSpPr>
        <p:spPr bwMode="auto">
          <a:xfrm>
            <a:off x="5292725" y="4508500"/>
            <a:ext cx="636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рис</a:t>
            </a:r>
          </a:p>
        </p:txBody>
      </p:sp>
      <p:sp>
        <p:nvSpPr>
          <p:cNvPr id="83997" name="Text Box 29"/>
          <p:cNvSpPr txBox="1">
            <a:spLocks noChangeArrowheads="1"/>
          </p:cNvSpPr>
          <p:nvPr/>
        </p:nvSpPr>
        <p:spPr bwMode="auto">
          <a:xfrm>
            <a:off x="7524750" y="4508500"/>
            <a:ext cx="77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овёс</a:t>
            </a:r>
          </a:p>
        </p:txBody>
      </p:sp>
      <p:sp>
        <p:nvSpPr>
          <p:cNvPr id="83998" name="Text Box 30"/>
          <p:cNvSpPr txBox="1">
            <a:spLocks noChangeArrowheads="1"/>
          </p:cNvSpPr>
          <p:nvPr/>
        </p:nvSpPr>
        <p:spPr bwMode="auto">
          <a:xfrm>
            <a:off x="3132138" y="6461125"/>
            <a:ext cx="1157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ковыль</a:t>
            </a:r>
          </a:p>
        </p:txBody>
      </p:sp>
      <p:sp>
        <p:nvSpPr>
          <p:cNvPr id="83999" name="Text Box 31"/>
          <p:cNvSpPr txBox="1">
            <a:spLocks noChangeArrowheads="1"/>
          </p:cNvSpPr>
          <p:nvPr/>
        </p:nvSpPr>
        <p:spPr bwMode="auto">
          <a:xfrm>
            <a:off x="5364163" y="6461125"/>
            <a:ext cx="1008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пырей</a:t>
            </a:r>
          </a:p>
        </p:txBody>
      </p:sp>
      <p:sp>
        <p:nvSpPr>
          <p:cNvPr id="84000" name="Text Box 32"/>
          <p:cNvSpPr txBox="1">
            <a:spLocks noChangeArrowheads="1"/>
          </p:cNvSpPr>
          <p:nvPr/>
        </p:nvSpPr>
        <p:spPr bwMode="auto">
          <a:xfrm>
            <a:off x="7451725" y="6461125"/>
            <a:ext cx="1087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мятлик</a:t>
            </a:r>
          </a:p>
        </p:txBody>
      </p:sp>
      <p:sp>
        <p:nvSpPr>
          <p:cNvPr id="22" name="Подзаголовок 2"/>
          <p:cNvSpPr>
            <a:spLocks noGrp="1"/>
          </p:cNvSpPr>
          <p:nvPr/>
        </p:nvSpPr>
        <p:spPr>
          <a:xfrm>
            <a:off x="0" y="6484938"/>
            <a:ext cx="2592288" cy="338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hlinkClick r:id="rId11"/>
              </a:rPr>
              <a:t>Prezentacii.com</a:t>
            </a:r>
            <a:endParaRPr lang="ru-RU" sz="24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371600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ru-RU" sz="6000" b="1" u="sng" smtClean="0">
                <a:solidFill>
                  <a:srgbClr val="FF3300"/>
                </a:solidFill>
              </a:rPr>
              <a:t>Исключения:</a:t>
            </a:r>
          </a:p>
        </p:txBody>
      </p:sp>
      <p:pic>
        <p:nvPicPr>
          <p:cNvPr id="8195" name="Picture 10" descr="55275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65400"/>
            <a:ext cx="2697163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179388" y="1557338"/>
            <a:ext cx="41052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Подорожник – двудольное растение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611188" y="6143625"/>
            <a:ext cx="2803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дуговое жилкование</a:t>
            </a:r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4572000" y="1557338"/>
            <a:ext cx="43211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Вороний глаз – однодольное растение</a:t>
            </a:r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5651500" y="6237288"/>
            <a:ext cx="3167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перистое жилкование</a:t>
            </a:r>
          </a:p>
        </p:txBody>
      </p:sp>
      <p:pic>
        <p:nvPicPr>
          <p:cNvPr id="8200" name="Picture 15" descr="CIMG48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852738"/>
            <a:ext cx="373697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FFFF00"/>
                </a:solidFill>
              </a:rPr>
              <a:t>Сем. Крестоцветные (Капустные)</a:t>
            </a:r>
          </a:p>
        </p:txBody>
      </p:sp>
      <p:pic>
        <p:nvPicPr>
          <p:cNvPr id="9219" name="Picture 5" descr="syrep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36838"/>
            <a:ext cx="4319588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7" descr="IMG_6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205038"/>
            <a:ext cx="327977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FFFF00"/>
                </a:solidFill>
              </a:rPr>
              <a:t>Сем. Крестоцветные (Капустные)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23850" y="2003425"/>
            <a:ext cx="5910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Большинство травы</a:t>
            </a:r>
          </a:p>
        </p:txBody>
      </p:sp>
      <p:pic>
        <p:nvPicPr>
          <p:cNvPr id="10244" name="Picture 10" descr="pastsumka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060575"/>
            <a:ext cx="2471737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1" descr="Matthiola_longipetal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08275"/>
            <a:ext cx="25527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2" descr="e082db2b0df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852738"/>
            <a:ext cx="286226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3" descr="capsella_bursa-pastor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221163"/>
            <a:ext cx="2674937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4" descr="b_116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24400"/>
            <a:ext cx="25241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1428</TotalTime>
  <Words>868</Words>
  <Application>Microsoft Office PowerPoint</Application>
  <PresentationFormat>Экран (4:3)</PresentationFormat>
  <Paragraphs>308</Paragraphs>
  <Slides>62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7" baseType="lpstr">
      <vt:lpstr>Tahoma</vt:lpstr>
      <vt:lpstr>Arial</vt:lpstr>
      <vt:lpstr>Wingdings</vt:lpstr>
      <vt:lpstr>Calibri</vt:lpstr>
      <vt:lpstr>Текстура</vt:lpstr>
      <vt:lpstr>Многообразие цветковых растений</vt:lpstr>
      <vt:lpstr>Отдел Покрытосеменные</vt:lpstr>
      <vt:lpstr>Презентация PowerPoint</vt:lpstr>
      <vt:lpstr>Презентация PowerPoint</vt:lpstr>
      <vt:lpstr>Презентация PowerPoint</vt:lpstr>
      <vt:lpstr>Презентация PowerPoint</vt:lpstr>
      <vt:lpstr>Исключения:</vt:lpstr>
      <vt:lpstr>Сем. Крестоцветные (Капустные)</vt:lpstr>
      <vt:lpstr>Сем. Крестоцветные (Капустные)</vt:lpstr>
      <vt:lpstr>Сем. Крестоцветные (Капустные)</vt:lpstr>
      <vt:lpstr>Сем. Крестоцветные</vt:lpstr>
      <vt:lpstr>Сем. Крестоцветные</vt:lpstr>
      <vt:lpstr>Представители:</vt:lpstr>
      <vt:lpstr>Представители:</vt:lpstr>
      <vt:lpstr>Представители:</vt:lpstr>
      <vt:lpstr>Сем. Паслёновые</vt:lpstr>
      <vt:lpstr>Сем. Паслёновые</vt:lpstr>
      <vt:lpstr>Сем. Паслёновые</vt:lpstr>
      <vt:lpstr>Сем. Паслёновые</vt:lpstr>
      <vt:lpstr>Сем. Паслёновые</vt:lpstr>
      <vt:lpstr>Сем. Паслёновые</vt:lpstr>
      <vt:lpstr>Сем. Паслёновые</vt:lpstr>
      <vt:lpstr>Представители:</vt:lpstr>
      <vt:lpstr>Сем. Розоцветные</vt:lpstr>
      <vt:lpstr>Сем. Розоцветные</vt:lpstr>
      <vt:lpstr>Сем. Розоцветные</vt:lpstr>
      <vt:lpstr>Сем. Розоцветные</vt:lpstr>
      <vt:lpstr>Сем. Розоцветные</vt:lpstr>
      <vt:lpstr>Сем. Розоцветные</vt:lpstr>
      <vt:lpstr>Представители:</vt:lpstr>
      <vt:lpstr>Сем. Бобовые (Мотыльковые)</vt:lpstr>
      <vt:lpstr>Сем. Бобовые (Мотыльковые)</vt:lpstr>
      <vt:lpstr>Сем. Бобовые (Мотыльковые)</vt:lpstr>
      <vt:lpstr>Сем. Бобовые (Мотыльковые)</vt:lpstr>
      <vt:lpstr>Сем. Бобовые (Мотыльковые)</vt:lpstr>
      <vt:lpstr>Сем. Бобовые (Мотыльковые)</vt:lpstr>
      <vt:lpstr>Сем. Бобовые (Мотыльковые)</vt:lpstr>
      <vt:lpstr>Сем. Бобовые (Мотыльковые)</vt:lpstr>
      <vt:lpstr>Представители:</vt:lpstr>
      <vt:lpstr>Представители:</vt:lpstr>
      <vt:lpstr>Сем. Сложноцветные</vt:lpstr>
      <vt:lpstr>Сем. Сложноцветные</vt:lpstr>
      <vt:lpstr>Сем. Сложноцветные</vt:lpstr>
      <vt:lpstr>Сем. Сложноцветные</vt:lpstr>
      <vt:lpstr>Сем. Сложноцветные</vt:lpstr>
      <vt:lpstr>Представители:</vt:lpstr>
      <vt:lpstr>Представители:</vt:lpstr>
      <vt:lpstr>Сем. Лилейные</vt:lpstr>
      <vt:lpstr>Сем. Лилейные</vt:lpstr>
      <vt:lpstr>Сем. Лилейные</vt:lpstr>
      <vt:lpstr>Сем. Лилейные</vt:lpstr>
      <vt:lpstr>Сем. Лилейные</vt:lpstr>
      <vt:lpstr>Представители:</vt:lpstr>
      <vt:lpstr>Представители:</vt:lpstr>
      <vt:lpstr>Сем. Злаки</vt:lpstr>
      <vt:lpstr>Сем. Злаки</vt:lpstr>
      <vt:lpstr>Сем. Злаки</vt:lpstr>
      <vt:lpstr>Сем. Злаки</vt:lpstr>
      <vt:lpstr>Сем. Злаки</vt:lpstr>
      <vt:lpstr>Сем. Злаки</vt:lpstr>
      <vt:lpstr>Сем. Злаки</vt:lpstr>
      <vt:lpstr>Представители:</vt:lpstr>
    </vt:vector>
  </TitlesOfParts>
  <Company>Zapadlo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Сем. Крестоцветные (Капустные)</dc:title>
  <dc:creator>Zapadlo</dc:creator>
  <cp:lastModifiedBy>Admin</cp:lastModifiedBy>
  <cp:revision>17</cp:revision>
  <dcterms:created xsi:type="dcterms:W3CDTF">2009-11-01T11:09:24Z</dcterms:created>
  <dcterms:modified xsi:type="dcterms:W3CDTF">2012-12-26T08:28:54Z</dcterms:modified>
</cp:coreProperties>
</file>