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57" r:id="rId5"/>
    <p:sldId id="258" r:id="rId6"/>
    <p:sldId id="262" r:id="rId7"/>
    <p:sldId id="265" r:id="rId8"/>
    <p:sldId id="266" r:id="rId9"/>
    <p:sldId id="264" r:id="rId10"/>
    <p:sldId id="267" r:id="rId11"/>
    <p:sldId id="268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2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44DA46-2027-463B-8F96-2C81F9E1C9C9}" type="datetimeFigureOut">
              <a:rPr lang="ru-RU"/>
              <a:pPr>
                <a:defRPr/>
              </a:pPr>
              <a:t>20.06.2012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7FEDD-7352-40AF-970D-46D5B502AE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35141-9358-4310-A8FE-4A1B7B58FF5D}" type="datetimeFigureOut">
              <a:rPr lang="ru-RU"/>
              <a:pPr>
                <a:defRPr/>
              </a:pPr>
              <a:t>20.06.2012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AAAEB3-939D-42AA-9C17-F2D0A4B04B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3285E1-23C3-4213-B417-D3C688361463}" type="datetimeFigureOut">
              <a:rPr lang="ru-RU"/>
              <a:pPr>
                <a:defRPr/>
              </a:pPr>
              <a:t>20.06.2012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3F6EB3-9A8E-440E-BB6B-F50F95DFCF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1534F0-56A5-49EB-9CB9-B6F8774F8163}" type="datetimeFigureOut">
              <a:rPr lang="ru-RU"/>
              <a:pPr>
                <a:defRPr/>
              </a:pPr>
              <a:t>20.06.2012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707FE-A824-43CD-A8C5-44E7433E33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B7784-EE87-4AED-8E4F-D966BE24DC5E}" type="datetimeFigureOut">
              <a:rPr lang="ru-RU"/>
              <a:pPr>
                <a:defRPr/>
              </a:pPr>
              <a:t>20.06.2012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3A3A6-17E4-465D-B1CC-8F14A31730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C38BAC-79D9-4154-B790-DDBC132562F9}" type="datetimeFigureOut">
              <a:rPr lang="ru-RU"/>
              <a:pPr>
                <a:defRPr/>
              </a:pPr>
              <a:t>20.06.2012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637B9C-E3C1-4AF3-A171-FC233E80FB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097BF1-1B73-464E-B6CB-228F17D014FA}" type="datetimeFigureOut">
              <a:rPr lang="ru-RU"/>
              <a:pPr>
                <a:defRPr/>
              </a:pPr>
              <a:t>20.06.2012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B3C445-2360-49D0-9B53-461D0AB7C9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08BD2-DE4F-42D3-991E-D925CF1C6F50}" type="datetimeFigureOut">
              <a:rPr lang="ru-RU"/>
              <a:pPr>
                <a:defRPr/>
              </a:pPr>
              <a:t>20.06.2012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B0C863-8BDE-453C-B9A2-7F0BD44D15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A71BF-3C80-44D3-94B1-686A457D8A91}" type="datetimeFigureOut">
              <a:rPr lang="ru-RU"/>
              <a:pPr>
                <a:defRPr/>
              </a:pPr>
              <a:t>20.06.2012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FDE0D8-7F68-47F0-B6E9-91D526C819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A108D-801D-4FF6-B602-248FC7CEB893}" type="datetimeFigureOut">
              <a:rPr lang="ru-RU"/>
              <a:pPr>
                <a:defRPr/>
              </a:pPr>
              <a:t>20.06.2012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3B08E-6D63-4055-A8E2-D94505571A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A24A8F-9246-4C3E-9DCB-A8AE11669D61}" type="datetimeFigureOut">
              <a:rPr lang="ru-RU"/>
              <a:pPr>
                <a:defRPr/>
              </a:pPr>
              <a:t>20.06.2012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6CD1B8-229C-4884-995A-2BFBA3E488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73E90F6-8D33-44A9-A856-A9966428C8E0}" type="datetimeFigureOut">
              <a:rPr lang="ru-RU"/>
              <a:pPr>
                <a:defRPr/>
              </a:pPr>
              <a:t>20.06.2012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0374952-C8CF-4D3F-9490-861558DC3F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85918" y="357166"/>
            <a:ext cx="7358082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entury Schoolbook" pitchFamily="18" charset="0"/>
              </a:rPr>
              <a:t>Микроскоп</a:t>
            </a:r>
            <a:endParaRPr lang="ru-RU" sz="7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entury Schoolbook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965"/>
          <a:stretch>
            <a:fillRect/>
          </a:stretch>
        </p:blipFill>
        <p:spPr bwMode="auto">
          <a:xfrm>
            <a:off x="0" y="285750"/>
            <a:ext cx="4052242" cy="500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2786058"/>
            <a:ext cx="2714644" cy="290689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Прямоугольник 4"/>
          <p:cNvSpPr/>
          <p:nvPr/>
        </p:nvSpPr>
        <p:spPr bwMode="auto">
          <a:xfrm>
            <a:off x="3786182" y="6143644"/>
            <a:ext cx="2286000" cy="5000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</a:rPr>
              <a:t>Prezentacii.com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3" y="1071563"/>
            <a:ext cx="5829300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Прямоугольник 3"/>
          <p:cNvSpPr>
            <a:spLocks noChangeArrowheads="1"/>
          </p:cNvSpPr>
          <p:nvPr/>
        </p:nvSpPr>
        <p:spPr bwMode="auto">
          <a:xfrm>
            <a:off x="571500" y="5072063"/>
            <a:ext cx="8001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Schoolbook" pitchFamily="18" charset="0"/>
              </a:rPr>
              <a:t>Винсент и Чарльз Шевалье впервые ввели в практику изготовления ахроматических объективов склеивание линз из разных сортов стекла канадским бальзамом, уничтожив тем самым преломление световых лучей на границе обеих линз.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531813"/>
            <a:ext cx="7158038" cy="454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Прямоугольник 3"/>
          <p:cNvSpPr>
            <a:spLocks noChangeArrowheads="1"/>
          </p:cNvSpPr>
          <p:nvPr/>
        </p:nvSpPr>
        <p:spPr bwMode="auto">
          <a:xfrm>
            <a:off x="357188" y="5429250"/>
            <a:ext cx="85010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Schoolbook" pitchFamily="18" charset="0"/>
              </a:rPr>
              <a:t>В первой половине XVIII в. широкое распространение получил так называемый "ручной" или "карманный" микроскоп, сконструированный английским оптиком Дж. Вильсоном. "Ручные" микроскопы пользовались большой популярностью у любителей-микроскопистов.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b="1" smtClean="0">
                <a:solidFill>
                  <a:schemeClr val="accent2"/>
                </a:solidFill>
                <a:latin typeface="Century Schoolbook" pitchFamily="18" charset="0"/>
              </a:rPr>
              <a:t>Микроско́п</a:t>
            </a:r>
            <a:r>
              <a:rPr lang="ru-RU" smtClean="0">
                <a:latin typeface="Century Schoolbook" pitchFamily="18" charset="0"/>
              </a:rPr>
              <a:t> (греч. μικρός — маленький и σκοπέω — смотрю) — лабораторная оптическая система для получения увеличенных изображений малых объектов с целью рассмотрения, изучения и применения на практике. 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4348" y="285728"/>
            <a:ext cx="2500330" cy="928694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atin typeface="Century Schoolbook" pitchFamily="18" charset="0"/>
              </a:rPr>
              <a:t>Словарь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Содержимое 2"/>
          <p:cNvSpPr>
            <a:spLocks noGrp="1"/>
          </p:cNvSpPr>
          <p:nvPr>
            <p:ph idx="1"/>
          </p:nvPr>
        </p:nvSpPr>
        <p:spPr>
          <a:xfrm>
            <a:off x="3786188" y="1214438"/>
            <a:ext cx="5257800" cy="4525962"/>
          </a:xfrm>
        </p:spPr>
        <p:txBody>
          <a:bodyPr/>
          <a:lstStyle/>
          <a:p>
            <a:r>
              <a:rPr lang="ru-RU" sz="2400" smtClean="0">
                <a:latin typeface="Century Schoolbook" pitchFamily="18" charset="0"/>
              </a:rPr>
              <a:t>Глаз человека способен различать детали объекта, отстоящие друг от друга не менее чем на 0,08 мм. </a:t>
            </a:r>
          </a:p>
          <a:p>
            <a:pPr>
              <a:buFont typeface="Arial" charset="0"/>
              <a:buNone/>
            </a:pPr>
            <a:endParaRPr lang="ru-RU" sz="2400" smtClean="0">
              <a:latin typeface="Century Schoolbook" pitchFamily="18" charset="0"/>
            </a:endParaRPr>
          </a:p>
          <a:p>
            <a:r>
              <a:rPr lang="ru-RU" sz="2400" smtClean="0">
                <a:latin typeface="Century Schoolbook" pitchFamily="18" charset="0"/>
              </a:rPr>
              <a:t>С помощью светового микроскопа можно видеть детали, расстояние между которыми составляет до 0,2 мкм.</a:t>
            </a:r>
          </a:p>
          <a:p>
            <a:pPr>
              <a:buFont typeface="Arial" charset="0"/>
              <a:buNone/>
            </a:pPr>
            <a:endParaRPr lang="ru-RU" sz="2400" smtClean="0">
              <a:latin typeface="Century Schoolbook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357188"/>
            <a:ext cx="3282950" cy="24288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3" cstate="print"/>
          <a:srcRect l="19512"/>
          <a:stretch>
            <a:fillRect/>
          </a:stretch>
        </p:blipFill>
        <p:spPr bwMode="auto">
          <a:xfrm>
            <a:off x="285750" y="3286125"/>
            <a:ext cx="3357563" cy="25717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357188"/>
            <a:ext cx="1643062" cy="602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Прямоугольник 2"/>
          <p:cNvSpPr>
            <a:spLocks noChangeArrowheads="1"/>
          </p:cNvSpPr>
          <p:nvPr/>
        </p:nvSpPr>
        <p:spPr bwMode="auto">
          <a:xfrm>
            <a:off x="2428875" y="428625"/>
            <a:ext cx="457200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Schoolbook" pitchFamily="18" charset="0"/>
              </a:rPr>
              <a:t> </a:t>
            </a:r>
            <a:r>
              <a:rPr lang="ru-RU" sz="2800">
                <a:latin typeface="Century Schoolbook" pitchFamily="18" charset="0"/>
              </a:rPr>
              <a:t>Электронный микроскоп позволяет получить разрешение до 0,1-0,01 нм.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3" y="2357438"/>
            <a:ext cx="3367087" cy="33353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125" name="Прямоугольник 4"/>
          <p:cNvSpPr>
            <a:spLocks noChangeArrowheads="1"/>
          </p:cNvSpPr>
          <p:nvPr/>
        </p:nvSpPr>
        <p:spPr bwMode="auto">
          <a:xfrm>
            <a:off x="5214938" y="5857875"/>
            <a:ext cx="36433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accent2"/>
                </a:solidFill>
                <a:latin typeface="Century Schoolbook" pitchFamily="18" charset="0"/>
              </a:rPr>
              <a:t>Устьице листа томата под </a:t>
            </a:r>
          </a:p>
          <a:p>
            <a:pPr algn="ctr"/>
            <a:r>
              <a:rPr lang="ru-RU" b="1">
                <a:solidFill>
                  <a:schemeClr val="accent2"/>
                </a:solidFill>
                <a:latin typeface="Century Schoolbook" pitchFamily="18" charset="0"/>
              </a:rPr>
              <a:t>электронным микроскопом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714375"/>
            <a:ext cx="3786187" cy="208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Прямоугольник 2"/>
          <p:cNvSpPr>
            <a:spLocks noChangeArrowheads="1"/>
          </p:cNvSpPr>
          <p:nvPr/>
        </p:nvSpPr>
        <p:spPr bwMode="auto">
          <a:xfrm>
            <a:off x="357188" y="4143375"/>
            <a:ext cx="8215312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chemeClr val="accent2"/>
                </a:solidFill>
                <a:latin typeface="Century Schoolbook" pitchFamily="18" charset="0"/>
              </a:rPr>
              <a:t>Микроскоп Янсена</a:t>
            </a:r>
          </a:p>
          <a:p>
            <a:endParaRPr lang="ru-RU" sz="2800">
              <a:latin typeface="Century Schoolbook" pitchFamily="18" charset="0"/>
            </a:endParaRPr>
          </a:p>
          <a:p>
            <a:r>
              <a:rPr lang="ru-RU" sz="2800">
                <a:latin typeface="Century Schoolbook" pitchFamily="18" charset="0"/>
              </a:rPr>
              <a:t>Его увеличение составляло от 3 до 10 раз. Каждый следующий микроскоп значительно усовершенствовал. </a:t>
            </a:r>
            <a:endParaRPr lang="ru-RU" sz="2800">
              <a:latin typeface="Calibri" pitchFamily="34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142852"/>
            <a:ext cx="3567115" cy="4763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" y="1428750"/>
            <a:ext cx="4060825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Прямоугольник 4"/>
          <p:cNvSpPr>
            <a:spLocks noChangeArrowheads="1"/>
          </p:cNvSpPr>
          <p:nvPr/>
        </p:nvSpPr>
        <p:spPr bwMode="auto">
          <a:xfrm>
            <a:off x="4214813" y="5357813"/>
            <a:ext cx="4572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Schoolbook" pitchFamily="18" charset="0"/>
              </a:rPr>
              <a:t>Первое крупное усовершенствование сложного микроскопа связано с именем английского физика Роберта Гука (1635-1703). 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0" y="500063"/>
            <a:ext cx="3500438" cy="466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313" y="428625"/>
            <a:ext cx="6143625" cy="410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Прямоугольник 2"/>
          <p:cNvSpPr>
            <a:spLocks noChangeArrowheads="1"/>
          </p:cNvSpPr>
          <p:nvPr/>
        </p:nvSpPr>
        <p:spPr bwMode="auto">
          <a:xfrm>
            <a:off x="214313" y="4857750"/>
            <a:ext cx="8715375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Schoolbook" pitchFamily="18" charset="0"/>
              </a:rPr>
              <a:t>Идея Х.Г. Гертеля об освещении прозрачных объектов снизу с помощью зеркала впервые воплотилась в жизнь в микроскопах Э. Кельпепера. С 30-х гг. XVIII в. он начинает выпускать треножную модель сложного микроскопа, под столиком которого располагалось зеркало. В состав микроскопа входило несколько объективов, дававших увеличение от 25 до 275 раз.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88" y="749300"/>
            <a:ext cx="6310312" cy="439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Прямоугольник 2"/>
          <p:cNvSpPr>
            <a:spLocks noChangeArrowheads="1"/>
          </p:cNvSpPr>
          <p:nvPr/>
        </p:nvSpPr>
        <p:spPr bwMode="auto">
          <a:xfrm>
            <a:off x="285750" y="5357813"/>
            <a:ext cx="85725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Schoolbook" pitchFamily="18" charset="0"/>
              </a:rPr>
              <a:t>Наряду с основной линией развития штатива, постепенно приближающей микроскоп к знакомому нам сегодня инструменту, в XVIII в периодически конструировались своеобразные модели. Например, для сближения объекта с объективом пытались использовать принцип строения циркуля.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2428875"/>
            <a:ext cx="3910012" cy="393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Прямоугольник 2"/>
          <p:cNvSpPr>
            <a:spLocks noChangeArrowheads="1"/>
          </p:cNvSpPr>
          <p:nvPr/>
        </p:nvSpPr>
        <p:spPr bwMode="auto">
          <a:xfrm>
            <a:off x="4286250" y="4643438"/>
            <a:ext cx="457200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Schoolbook" pitchFamily="18" charset="0"/>
              </a:rPr>
              <a:t>"Микроскоп" А. Левенгука представлял собой две серебряные пластинки, имеющие круглые отверстия, между которыми располагалась единственная линза, в ее фокусе помещался держатель для объекта. </a:t>
            </a:r>
          </a:p>
        </p:txBody>
      </p:sp>
      <p:pic>
        <p:nvPicPr>
          <p:cNvPr id="1024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63" y="357188"/>
            <a:ext cx="3000375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</TotalTime>
  <Words>310</Words>
  <Application>Microsoft Office PowerPoint</Application>
  <PresentationFormat>Экран (4:3)</PresentationFormat>
  <Paragraphs>19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Admin</cp:lastModifiedBy>
  <cp:revision>32</cp:revision>
  <dcterms:created xsi:type="dcterms:W3CDTF">2009-12-06T10:37:28Z</dcterms:created>
  <dcterms:modified xsi:type="dcterms:W3CDTF">2012-06-20T17:45:59Z</dcterms:modified>
</cp:coreProperties>
</file>