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6" r:id="rId11"/>
    <p:sldId id="267" r:id="rId12"/>
    <p:sldId id="270" r:id="rId13"/>
    <p:sldId id="268" r:id="rId14"/>
    <p:sldId id="271" r:id="rId15"/>
    <p:sldId id="274" r:id="rId16"/>
    <p:sldId id="275" r:id="rId17"/>
    <p:sldId id="277" r:id="rId18"/>
    <p:sldId id="278" r:id="rId19"/>
    <p:sldId id="269" r:id="rId20"/>
    <p:sldId id="279" r:id="rId21"/>
    <p:sldId id="280" r:id="rId22"/>
    <p:sldId id="273" r:id="rId23"/>
    <p:sldId id="272" r:id="rId24"/>
    <p:sldId id="26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48" autoAdjust="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A63E7-DC93-48F5-AE3E-F3ACF73B48C3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AA81-75B6-4589-BDD4-646CB77249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A63E7-DC93-48F5-AE3E-F3ACF73B48C3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AA81-75B6-4589-BDD4-646CB77249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A63E7-DC93-48F5-AE3E-F3ACF73B48C3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AA81-75B6-4589-BDD4-646CB77249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A63E7-DC93-48F5-AE3E-F3ACF73B48C3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AA81-75B6-4589-BDD4-646CB77249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A63E7-DC93-48F5-AE3E-F3ACF73B48C3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AA81-75B6-4589-BDD4-646CB77249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A63E7-DC93-48F5-AE3E-F3ACF73B48C3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AA81-75B6-4589-BDD4-646CB77249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A63E7-DC93-48F5-AE3E-F3ACF73B48C3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AA81-75B6-4589-BDD4-646CB77249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A63E7-DC93-48F5-AE3E-F3ACF73B48C3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AA81-75B6-4589-BDD4-646CB77249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A63E7-DC93-48F5-AE3E-F3ACF73B48C3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AA81-75B6-4589-BDD4-646CB77249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A63E7-DC93-48F5-AE3E-F3ACF73B48C3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2AA81-75B6-4589-BDD4-646CB77249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A63E7-DC93-48F5-AE3E-F3ACF73B48C3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4D2AA81-75B6-4589-BDD4-646CB77249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B6A63E7-DC93-48F5-AE3E-F3ACF73B48C3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4D2AA81-75B6-4589-BDD4-646CB772492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B%D0%B0%D1%82%D0%B8%D0%BD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B%D0%B0%D1%82%D0%B8%D0%BD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14356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ru-RU" sz="8000" dirty="0" err="1" smtClean="0"/>
              <a:t>Макроэволиция</a:t>
            </a:r>
            <a:r>
              <a:rPr lang="ru-RU" sz="8000" dirty="0" smtClean="0"/>
              <a:t>   </a:t>
            </a:r>
            <a:endParaRPr lang="ru-RU" sz="8000" dirty="0"/>
          </a:p>
        </p:txBody>
      </p:sp>
      <p:pic>
        <p:nvPicPr>
          <p:cNvPr id="19457" name="Picture 1" descr="D:\фото и картинки\природа и архитектура\Растения\Цветы\Кувши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429000"/>
            <a:ext cx="3881438" cy="3119438"/>
          </a:xfrm>
          <a:prstGeom prst="rect">
            <a:avLst/>
          </a:prstGeom>
          <a:noFill/>
        </p:spPr>
      </p:pic>
      <p:pic>
        <p:nvPicPr>
          <p:cNvPr id="19458" name="Picture 2" descr="D:\документы\биология\11 класс\дарвинизм\макроэволюция\гепар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357562"/>
            <a:ext cx="4113213" cy="31575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 bwMode="auto">
          <a:xfrm>
            <a:off x="3714750" y="0"/>
            <a:ext cx="2286000" cy="500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Пути биологического прогресса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500306"/>
            <a:ext cx="2757478" cy="7077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ароморфоз</a:t>
            </a:r>
            <a:endParaRPr lang="ru-RU" sz="40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857752" y="2500306"/>
            <a:ext cx="3929090" cy="70770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идиоадаптация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857356" y="3429000"/>
            <a:ext cx="4786346" cy="70770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lang="ru-RU" sz="4000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4000" dirty="0" smtClean="0"/>
              <a:t>о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бщая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дегенерация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167986" y="1832354"/>
            <a:ext cx="1000132" cy="4786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6607983" y="1821645"/>
            <a:ext cx="100013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2750331" y="2821777"/>
            <a:ext cx="271464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643050"/>
            <a:ext cx="8229600" cy="796086"/>
          </a:xfrm>
        </p:spPr>
        <p:txBody>
          <a:bodyPr>
            <a:noAutofit/>
          </a:bodyPr>
          <a:lstStyle/>
          <a:p>
            <a:r>
              <a:rPr lang="ru-RU" sz="6000" dirty="0" smtClean="0"/>
              <a:t>Ароморфоз</a:t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- </a:t>
            </a:r>
            <a:r>
              <a:rPr lang="ru-RU" sz="3600" dirty="0" smtClean="0"/>
              <a:t>приспособительные изменения общего значения, повышающие уровень организации и жизнеспособность особей, популяций и видов.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429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700" dirty="0" smtClean="0"/>
              <a:t>Ароморфоз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 Появление челюстей у позвоночных, </a:t>
            </a:r>
          </a:p>
          <a:p>
            <a:r>
              <a:rPr lang="ru-RU" dirty="0" smtClean="0"/>
              <a:t>возникновение жабр и лёгких,</a:t>
            </a:r>
          </a:p>
          <a:p>
            <a:r>
              <a:rPr lang="ru-RU" dirty="0" smtClean="0"/>
              <a:t>четырёхкамерное сердце,</a:t>
            </a:r>
          </a:p>
          <a:p>
            <a:r>
              <a:rPr lang="ru-RU" dirty="0" smtClean="0"/>
              <a:t>диафрагмальное дыхание,</a:t>
            </a:r>
          </a:p>
          <a:p>
            <a:r>
              <a:rPr lang="ru-RU" dirty="0" smtClean="0"/>
              <a:t>перьевой покров у птиц,</a:t>
            </a:r>
          </a:p>
          <a:p>
            <a:r>
              <a:rPr lang="ru-RU" dirty="0" smtClean="0"/>
              <a:t>фотосинтез,</a:t>
            </a:r>
          </a:p>
          <a:p>
            <a:r>
              <a:rPr lang="ru-RU" dirty="0" smtClean="0"/>
              <a:t>цветок </a:t>
            </a:r>
          </a:p>
          <a:p>
            <a:pPr>
              <a:buNone/>
            </a:pPr>
            <a:r>
              <a:rPr lang="ru-RU" dirty="0" smtClean="0"/>
              <a:t>    и т.д.</a:t>
            </a:r>
          </a:p>
          <a:p>
            <a:endParaRPr lang="ru-RU" dirty="0"/>
          </a:p>
        </p:txBody>
      </p:sp>
      <p:pic>
        <p:nvPicPr>
          <p:cNvPr id="4" name="Picture 6" descr="Раффлезия Арнольд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4071942"/>
            <a:ext cx="3857620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35729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/>
              <a:t>Идиоадаптация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  - частные приспособительные изменения, полезные в определенной среде обитания, возникающие без изменения  общего уровня организации.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07154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/>
              <a:t>Идиоадаптация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4389120"/>
          </a:xfrm>
        </p:spPr>
        <p:txBody>
          <a:bodyPr/>
          <a:lstStyle/>
          <a:p>
            <a:r>
              <a:rPr lang="ru-RU" dirty="0" smtClean="0">
                <a:hlinkClick r:id="" action="ppaction://hlinkshowjump?jump=nextslide"/>
              </a:rPr>
              <a:t>особенности клюва (у хищных птиц, куликов, попугаев),</a:t>
            </a:r>
            <a:endParaRPr lang="ru-RU" dirty="0" smtClean="0"/>
          </a:p>
          <a:p>
            <a:r>
              <a:rPr lang="ru-RU" dirty="0" smtClean="0">
                <a:hlinkClick r:id="rId2" action="ppaction://hlinksldjump"/>
              </a:rPr>
              <a:t>особенности строения конечностей (например, у крота, копытных, ластоногих), 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разнообразие цветов,</a:t>
            </a:r>
            <a:endParaRPr lang="ru-RU" dirty="0" smtClean="0"/>
          </a:p>
          <a:p>
            <a:r>
              <a:rPr lang="ru-RU" dirty="0" smtClean="0"/>
              <a:t>покровительственная окраска насекомых</a:t>
            </a:r>
          </a:p>
          <a:p>
            <a:pPr>
              <a:buNone/>
            </a:pPr>
            <a:r>
              <a:rPr lang="ru-RU" dirty="0" smtClean="0"/>
              <a:t>    и др.</a:t>
            </a:r>
            <a:endParaRPr lang="ru-RU" dirty="0"/>
          </a:p>
        </p:txBody>
      </p:sp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286776" y="6357958"/>
            <a:ext cx="357190" cy="28575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7" name="Picture 9" descr="D:\документы\биология\11 класс\дарвинизм\макроэволюция\дят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0"/>
            <a:ext cx="4429124" cy="3500438"/>
          </a:xfrm>
          <a:prstGeom prst="rect">
            <a:avLst/>
          </a:prstGeom>
          <a:noFill/>
        </p:spPr>
      </p:pic>
      <p:pic>
        <p:nvPicPr>
          <p:cNvPr id="12" name="Picture 6" descr="D:\документы\биология\11 класс\дарвинизм\макроэволюция\утка мандарин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6124"/>
            <a:ext cx="4786314" cy="3571876"/>
          </a:xfrm>
          <a:prstGeom prst="rect">
            <a:avLst/>
          </a:prstGeom>
          <a:noFill/>
        </p:spPr>
      </p:pic>
      <p:pic>
        <p:nvPicPr>
          <p:cNvPr id="13" name="Picture 4" descr="D:\документы\биология\11 класс\дарвинизм\макроэволюция\ястреб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286124"/>
            <a:ext cx="4357686" cy="3571876"/>
          </a:xfrm>
          <a:prstGeom prst="rect">
            <a:avLst/>
          </a:prstGeom>
          <a:noFill/>
        </p:spPr>
      </p:pic>
      <p:pic>
        <p:nvPicPr>
          <p:cNvPr id="14" name="Picture 8" descr="D:\документы\биология\11 класс\дарвинизм\макроэволюция\синиц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786314" cy="33575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фото и картинки\природа и архитектура\Растения\Цветы\Полевые\колокольч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6124"/>
            <a:ext cx="4714876" cy="3571876"/>
          </a:xfrm>
          <a:prstGeom prst="rect">
            <a:avLst/>
          </a:prstGeom>
          <a:noFill/>
        </p:spPr>
      </p:pic>
      <p:pic>
        <p:nvPicPr>
          <p:cNvPr id="23555" name="Picture 3" descr="D:\фото и картинки\природа и архитектура\Растения\Цветы\Полевые\пижм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286124"/>
            <a:ext cx="4429124" cy="3571876"/>
          </a:xfrm>
          <a:prstGeom prst="rect">
            <a:avLst/>
          </a:prstGeom>
          <a:noFill/>
        </p:spPr>
      </p:pic>
      <p:pic>
        <p:nvPicPr>
          <p:cNvPr id="23556" name="Picture 4" descr="D:\фото и картинки\природа и архитектура\Растения\Цветы\Полевые\ромаш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14876" cy="3357562"/>
          </a:xfrm>
          <a:prstGeom prst="rect">
            <a:avLst/>
          </a:prstGeom>
          <a:noFill/>
        </p:spPr>
      </p:pic>
      <p:pic>
        <p:nvPicPr>
          <p:cNvPr id="23558" name="Picture 6" descr="D:\фото и картинки\природа и архитектура\Растения\Цветы\Полевые\мышиный гороше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7" y="0"/>
            <a:ext cx="4429124" cy="3357562"/>
          </a:xfrm>
          <a:prstGeom prst="rect">
            <a:avLst/>
          </a:prstGeom>
          <a:noFill/>
        </p:spPr>
      </p:pic>
      <p:pic>
        <p:nvPicPr>
          <p:cNvPr id="23559" name="Picture 7" descr="D:\фото и картинки\природа и архитектура\Растения\Цветы\Полевые\мальв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0"/>
            <a:ext cx="4429124" cy="33575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D:\фото и картинки\природа и архитектура\Растения\Цветы\Хризантемы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0"/>
            <a:ext cx="4714876" cy="3429000"/>
          </a:xfrm>
          <a:prstGeom prst="rect">
            <a:avLst/>
          </a:prstGeom>
          <a:noFill/>
        </p:spPr>
      </p:pic>
      <p:pic>
        <p:nvPicPr>
          <p:cNvPr id="25604" name="Picture 4" descr="D:\фото и картинки\природа и архитектура\Растения\Цветы\тмин цвете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  <p:pic>
        <p:nvPicPr>
          <p:cNvPr id="25606" name="Picture 6" descr="D:\фото и картинки\природа и архитектура\Растения\Цветы\яблоня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</p:spPr>
      </p:pic>
      <p:pic>
        <p:nvPicPr>
          <p:cNvPr id="25607" name="Picture 7" descr="D:\фото и картинки\природа и архитектура\Растения\Цветы\PDVD_082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4643438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фото и картинки\природа и архитектура\Растения\Цветы\осо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4"/>
            <a:ext cx="3714744" cy="4286256"/>
          </a:xfrm>
          <a:prstGeom prst="rect">
            <a:avLst/>
          </a:prstGeom>
          <a:noFill/>
        </p:spPr>
      </p:pic>
      <p:pic>
        <p:nvPicPr>
          <p:cNvPr id="4" name="Рисунок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0"/>
            <a:ext cx="3000364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Света\ботаника\цветы\0_2b1c_cb709e45_L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48" y="1500174"/>
            <a:ext cx="3857652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8572528" y="6500834"/>
            <a:ext cx="428628" cy="357166"/>
          </a:xfrm>
          <a:prstGeom prst="right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8229600" cy="1143000"/>
          </a:xfrm>
        </p:spPr>
        <p:txBody>
          <a:bodyPr/>
          <a:lstStyle/>
          <a:p>
            <a:r>
              <a:rPr lang="ru-RU" b="1" dirty="0" smtClean="0"/>
              <a:t>Общая дегенерация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428736"/>
            <a:ext cx="8229600" cy="485778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600" dirty="0" smtClean="0"/>
              <a:t> -путь упрощения организации    организмов.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При дегенерации естественным путем</a:t>
            </a:r>
          </a:p>
          <a:p>
            <a:pPr>
              <a:buNone/>
            </a:pPr>
            <a:r>
              <a:rPr lang="ru-RU" sz="3600" dirty="0" smtClean="0"/>
              <a:t>устраняются органы, потерявшие прежнее</a:t>
            </a:r>
          </a:p>
          <a:p>
            <a:pPr>
              <a:buNone/>
            </a:pPr>
            <a:r>
              <a:rPr lang="ru-RU" sz="3600" dirty="0" smtClean="0"/>
              <a:t>значение.</a:t>
            </a:r>
          </a:p>
          <a:p>
            <a:pPr>
              <a:buNone/>
            </a:pPr>
            <a:r>
              <a:rPr lang="ru-RU" sz="3600" dirty="0" smtClean="0"/>
              <a:t>Так, малая подвижность и пассивный тип</a:t>
            </a:r>
          </a:p>
          <a:p>
            <a:pPr>
              <a:buNone/>
            </a:pPr>
            <a:r>
              <a:rPr lang="ru-RU" sz="3600" dirty="0" smtClean="0"/>
              <a:t>питания </a:t>
            </a:r>
            <a:r>
              <a:rPr lang="ru-RU" sz="3600" u="sng" dirty="0" smtClean="0"/>
              <a:t>двустворчатых моллюсков </a:t>
            </a:r>
            <a:r>
              <a:rPr lang="ru-RU" sz="3600" dirty="0" smtClean="0"/>
              <a:t>привел</a:t>
            </a:r>
          </a:p>
          <a:p>
            <a:pPr>
              <a:buNone/>
            </a:pPr>
            <a:r>
              <a:rPr lang="ru-RU" sz="3600" dirty="0" smtClean="0"/>
              <a:t>к исчезновению </a:t>
            </a: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  <a:hlinkClick r:id="" action="ppaction://hlinkshowjump?jump=nextslide"/>
              </a:rPr>
              <a:t>головы</a:t>
            </a:r>
            <a:r>
              <a:rPr lang="ru-RU" sz="3600" dirty="0" smtClean="0"/>
              <a:t>, </a:t>
            </a:r>
          </a:p>
          <a:p>
            <a:pPr>
              <a:buNone/>
            </a:pPr>
            <a:r>
              <a:rPr lang="ru-RU" sz="3600" u="sng" dirty="0" smtClean="0"/>
              <a:t>свиной цепень  </a:t>
            </a:r>
            <a:r>
              <a:rPr lang="ru-RU" sz="3600" dirty="0" smtClean="0"/>
              <a:t>«потерял»</a:t>
            </a:r>
            <a:r>
              <a:rPr lang="ru-RU" sz="3600" dirty="0" smtClean="0">
                <a:hlinkClick r:id="rId2" action="ppaction://hlinksldjump"/>
              </a:rPr>
              <a:t> </a:t>
            </a: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пищеварительную</a:t>
            </a:r>
          </a:p>
          <a:p>
            <a:pPr>
              <a:buNone/>
            </a:pP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систему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00042"/>
            <a:ext cx="9001188" cy="1674500"/>
          </a:xfrm>
        </p:spPr>
        <p:txBody>
          <a:bodyPr/>
          <a:lstStyle/>
          <a:p>
            <a:r>
              <a:rPr lang="ru-RU" dirty="0" smtClean="0"/>
              <a:t>Понятием «</a:t>
            </a:r>
            <a:r>
              <a:rPr lang="ru-RU" sz="4000" dirty="0" smtClean="0"/>
              <a:t>макроэволюция</a:t>
            </a:r>
            <a:r>
              <a:rPr lang="ru-RU" dirty="0" smtClean="0"/>
              <a:t>» обозначают происхождение </a:t>
            </a:r>
            <a:r>
              <a:rPr lang="ru-RU" dirty="0" err="1" smtClean="0"/>
              <a:t>надвидовых</a:t>
            </a:r>
            <a:r>
              <a:rPr lang="ru-RU" dirty="0" smtClean="0"/>
              <a:t> таксонов (родов, отрядов, классов, типов, отделов).</a:t>
            </a:r>
            <a:endParaRPr lang="ru-RU" dirty="0"/>
          </a:p>
        </p:txBody>
      </p:sp>
      <p:pic>
        <p:nvPicPr>
          <p:cNvPr id="1027" name="Picture 3" descr="D:\документы\биология\11 класс\дарвинизм\макроэволюция\110304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071678"/>
            <a:ext cx="6929486" cy="45720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документы\биология\11 класс\дарвинизм\макроэволюция\моллюс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0"/>
            <a:ext cx="8072462" cy="6858000"/>
          </a:xfrm>
          <a:prstGeom prst="rect">
            <a:avLst/>
          </a:prstGeom>
          <a:noFill/>
        </p:spPr>
      </p:pic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8072462" y="6357958"/>
            <a:ext cx="428628" cy="285752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документы\биология\11 класс\дарвинизм\макроэволюция\00000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трелка вправо 2">
            <a:hlinkClick r:id="" action="ppaction://hlinkshowjump?jump=nextslide"/>
          </p:cNvPr>
          <p:cNvSpPr/>
          <p:nvPr/>
        </p:nvSpPr>
        <p:spPr>
          <a:xfrm>
            <a:off x="8572528" y="6429396"/>
            <a:ext cx="42862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57224" y="642918"/>
            <a:ext cx="47584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/>
              <a:t>Общая дегенерация</a:t>
            </a:r>
            <a:endParaRPr lang="ru-RU" sz="3600" dirty="0"/>
          </a:p>
        </p:txBody>
      </p:sp>
      <p:pic>
        <p:nvPicPr>
          <p:cNvPr id="21509" name="Picture 5" descr="D:\документы\биология\11 класс\дарвинизм\макроэволюция\2785289_larg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6643734" cy="52149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документы\биология\11 класс\дарвинизм\макроэволюция\severtsov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578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  Биологический регресс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929750" cy="438912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    явление, противоположное биологическому</a:t>
            </a:r>
          </a:p>
          <a:p>
            <a:pPr>
              <a:buNone/>
            </a:pPr>
            <a:r>
              <a:rPr lang="ru-RU" dirty="0" smtClean="0"/>
              <a:t>        прогрессу.</a:t>
            </a:r>
          </a:p>
          <a:p>
            <a:pPr>
              <a:buNone/>
            </a:pPr>
            <a:r>
              <a:rPr lang="ru-RU" dirty="0" smtClean="0"/>
              <a:t>Он характеризуется:</a:t>
            </a:r>
          </a:p>
          <a:p>
            <a:pPr>
              <a:buNone/>
            </a:pPr>
            <a:r>
              <a:rPr lang="ru-RU" dirty="0" smtClean="0"/>
              <a:t> снижением численности особей, </a:t>
            </a:r>
          </a:p>
          <a:p>
            <a:pPr>
              <a:buNone/>
            </a:pPr>
            <a:r>
              <a:rPr lang="ru-RU" dirty="0" smtClean="0"/>
              <a:t> сужением ареала, </a:t>
            </a:r>
          </a:p>
          <a:p>
            <a:pPr>
              <a:buNone/>
            </a:pPr>
            <a:r>
              <a:rPr lang="ru-RU" dirty="0" smtClean="0"/>
              <a:t>уменьшением видового многообразия группы. 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Биологический регресс может привести вид к</a:t>
            </a:r>
          </a:p>
          <a:p>
            <a:pPr algn="ctr">
              <a:buNone/>
            </a:pPr>
            <a:r>
              <a:rPr lang="ru-RU" sz="3200" dirty="0" smtClean="0"/>
              <a:t>вымиранию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142984"/>
            <a:ext cx="7286676" cy="1418484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Диверге́нция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4000" dirty="0" smtClean="0"/>
              <a:t>(от </a:t>
            </a:r>
            <a:r>
              <a:rPr lang="ru-RU" sz="4000" dirty="0" smtClean="0">
                <a:hlinkClick r:id="rId2" tooltip="Латинский язык"/>
              </a:rPr>
              <a:t>лат.</a:t>
            </a:r>
            <a:r>
              <a:rPr lang="ru-RU" sz="4000" dirty="0" smtClean="0"/>
              <a:t> </a:t>
            </a:r>
            <a:r>
              <a:rPr lang="ru-RU" sz="4000" i="1" dirty="0" err="1" smtClean="0"/>
              <a:t>divergo</a:t>
            </a:r>
            <a:r>
              <a:rPr lang="ru-RU" sz="4000" dirty="0" smtClean="0"/>
              <a:t> — отклоняюсь)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928934"/>
            <a:ext cx="8229600" cy="2493652"/>
          </a:xfrm>
        </p:spPr>
        <p:txBody>
          <a:bodyPr/>
          <a:lstStyle/>
          <a:p>
            <a:r>
              <a:rPr lang="ru-RU" dirty="0" smtClean="0"/>
              <a:t> — расхождение признаков и свойств у первоначально близких групп организмов в ходе</a:t>
            </a:r>
            <a:r>
              <a:rPr lang="ru-RU" dirty="0" smtClean="0">
                <a:solidFill>
                  <a:srgbClr val="C00000"/>
                </a:solidFill>
              </a:rPr>
              <a:t> эволюции</a:t>
            </a:r>
            <a:r>
              <a:rPr lang="ru-RU" dirty="0" smtClean="0"/>
              <a:t>, результат обитания в разных условиях. </a:t>
            </a:r>
          </a:p>
          <a:p>
            <a:pPr>
              <a:buNone/>
            </a:pPr>
            <a:r>
              <a:rPr lang="ru-RU" dirty="0" smtClean="0"/>
              <a:t>   Например: конечности млекопитающих.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биология\11 класс\дарвинизм\макроэволюция\кит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4876" cy="3143248"/>
          </a:xfrm>
          <a:prstGeom prst="rect">
            <a:avLst/>
          </a:prstGeom>
          <a:noFill/>
        </p:spPr>
      </p:pic>
      <p:pic>
        <p:nvPicPr>
          <p:cNvPr id="2052" name="Picture 4" descr="D:\документы\биология\11 класс\дарвинизм\макроэволюция\летяг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496"/>
            <a:ext cx="4786314" cy="4000504"/>
          </a:xfrm>
          <a:prstGeom prst="rect">
            <a:avLst/>
          </a:prstGeom>
          <a:noFill/>
        </p:spPr>
      </p:pic>
      <p:pic>
        <p:nvPicPr>
          <p:cNvPr id="7" name="Picture 3" descr="D:\документы\биология\11 класс\дарвинизм\макроэволюция\летучая мыш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5513" y="1"/>
            <a:ext cx="4408487" cy="3643314"/>
          </a:xfrm>
          <a:prstGeom prst="rect">
            <a:avLst/>
          </a:prstGeom>
          <a:noFill/>
        </p:spPr>
      </p:pic>
      <p:pic>
        <p:nvPicPr>
          <p:cNvPr id="2054" name="Picture 6" descr="D:\документы\биология\11 класс\дарвинизм\макроэволюция\тюлен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643314"/>
            <a:ext cx="4429124" cy="321468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окументы\биология\11 класс\дарвинизм\макроэволюция\кро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4752"/>
            <a:ext cx="4572000" cy="3143248"/>
          </a:xfrm>
          <a:prstGeom prst="rect">
            <a:avLst/>
          </a:prstGeom>
          <a:noFill/>
        </p:spPr>
      </p:pic>
      <p:pic>
        <p:nvPicPr>
          <p:cNvPr id="3075" name="Picture 3" descr="D:\документы\биология\11 класс\дарвинизм\макроэволюция\шимпанз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43438" cy="3786190"/>
          </a:xfrm>
          <a:prstGeom prst="rect">
            <a:avLst/>
          </a:prstGeom>
          <a:noFill/>
        </p:spPr>
      </p:pic>
      <p:pic>
        <p:nvPicPr>
          <p:cNvPr id="3077" name="Picture 5" descr="D:\документы\биология\11 класс\дарвинизм\макроэволюция\леопар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0"/>
            <a:ext cx="4500562" cy="3214686"/>
          </a:xfrm>
          <a:prstGeom prst="rect">
            <a:avLst/>
          </a:prstGeom>
          <a:noFill/>
        </p:spPr>
      </p:pic>
      <p:pic>
        <p:nvPicPr>
          <p:cNvPr id="3078" name="Picture 6" descr="D:\документы\биология\11 класс\дарвинизм\макроэволюция\лошад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211513"/>
            <a:ext cx="4571999" cy="3646487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6" action="ppaction://hlinksldjump"/>
          </p:cNvPr>
          <p:cNvSpPr/>
          <p:nvPr/>
        </p:nvSpPr>
        <p:spPr>
          <a:xfrm>
            <a:off x="8643966" y="6429396"/>
            <a:ext cx="357190" cy="285728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1071546"/>
            <a:ext cx="935834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Конвергенция</a:t>
            </a:r>
            <a:br>
              <a:rPr lang="ru-RU" b="1" dirty="0" smtClean="0"/>
            </a:br>
            <a:r>
              <a:rPr lang="ru-RU" dirty="0" smtClean="0"/>
              <a:t> </a:t>
            </a:r>
            <a:r>
              <a:rPr lang="ru-RU" sz="4000" dirty="0" smtClean="0"/>
              <a:t>(от </a:t>
            </a:r>
            <a:r>
              <a:rPr lang="ru-RU" sz="4000" dirty="0" smtClean="0">
                <a:hlinkClick r:id="rId2" tooltip="Латинский язык"/>
              </a:rPr>
              <a:t>лат.</a:t>
            </a:r>
            <a:r>
              <a:rPr lang="ru-RU" sz="4000" dirty="0" smtClean="0"/>
              <a:t> </a:t>
            </a:r>
            <a:r>
              <a:rPr lang="ru-RU" sz="4000" i="1" dirty="0" err="1" smtClean="0"/>
              <a:t>convergere</a:t>
            </a:r>
            <a:r>
              <a:rPr lang="ru-RU" sz="4000" dirty="0" smtClean="0"/>
              <a:t> — сближаться, сходиться)</a:t>
            </a: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2571744"/>
            <a:ext cx="8229600" cy="3493784"/>
          </a:xfrm>
        </p:spPr>
        <p:txBody>
          <a:bodyPr/>
          <a:lstStyle/>
          <a:p>
            <a:r>
              <a:rPr lang="ru-RU" dirty="0" smtClean="0"/>
              <a:t>схождение признаков в процессе эволюции неблизкородственных групп организмов, приобретение ими сходного строения в результате существования в сходных условиях и одинаково направленного естественного отбора.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:\документы\биология\11 класс\дарвинизм\макроэволюция\Spotteddolphi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620000" cy="3276600"/>
          </a:xfrm>
          <a:prstGeom prst="rect">
            <a:avLst/>
          </a:prstGeom>
          <a:noFill/>
        </p:spPr>
      </p:pic>
      <p:pic>
        <p:nvPicPr>
          <p:cNvPr id="3" name="Picture 5" descr="D:\документы\биология\11 класс\дарвинизм\макроэволюция\Stenopterygius_B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6124"/>
            <a:ext cx="7620000" cy="3352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документы\биология\11 класс\дарвинизм\макроэволюция\Herringadultki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7358082" cy="3429000"/>
          </a:xfrm>
          <a:prstGeom prst="rect">
            <a:avLst/>
          </a:prstGeom>
          <a:noFill/>
        </p:spPr>
      </p:pic>
      <p:pic>
        <p:nvPicPr>
          <p:cNvPr id="4102" name="Picture 6" descr="D:\документы\биология\11 класс\дарвинизм\макроэволюция\Penguin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0"/>
            <a:ext cx="5286380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14298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/>
              <a:t>Биологический прогресс </a:t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эволюционное развитие систематической группы: </a:t>
            </a:r>
          </a:p>
          <a:p>
            <a:pPr>
              <a:buNone/>
            </a:pPr>
            <a:r>
              <a:rPr lang="ru-RU" dirty="0" smtClean="0"/>
              <a:t>увеличение числа входящих в нее видов, подвидов и других таксонов, </a:t>
            </a:r>
          </a:p>
          <a:p>
            <a:pPr>
              <a:buNone/>
            </a:pPr>
            <a:r>
              <a:rPr lang="ru-RU" dirty="0" smtClean="0"/>
              <a:t>расширение ареала, повышение численности особей и т.д.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Знакомьтесь! 5а клас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Знакомьтесь! 5а класс</Template>
  <TotalTime>147</TotalTime>
  <Words>220</Words>
  <Application>Microsoft Office PowerPoint</Application>
  <PresentationFormat>Экран (4:3)</PresentationFormat>
  <Paragraphs>58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Знакомьтесь! 5а класс</vt:lpstr>
      <vt:lpstr>Макроэволиция   </vt:lpstr>
      <vt:lpstr>Слайд 2</vt:lpstr>
      <vt:lpstr>Диверге́нция  (от лат. divergo — отклоняюсь)</vt:lpstr>
      <vt:lpstr>Слайд 4</vt:lpstr>
      <vt:lpstr>Слайд 5</vt:lpstr>
      <vt:lpstr>   Конвергенция  (от лат. convergere — сближаться, сходиться)</vt:lpstr>
      <vt:lpstr>Слайд 7</vt:lpstr>
      <vt:lpstr>Слайд 8</vt:lpstr>
      <vt:lpstr>Биологический прогресс  </vt:lpstr>
      <vt:lpstr>Пути биологического прогресса</vt:lpstr>
      <vt:lpstr>Ароморфоз </vt:lpstr>
      <vt:lpstr>Ароморфоз </vt:lpstr>
      <vt:lpstr>Идиоадаптация </vt:lpstr>
      <vt:lpstr>Идиоадаптация </vt:lpstr>
      <vt:lpstr>Слайд 15</vt:lpstr>
      <vt:lpstr>Слайд 16</vt:lpstr>
      <vt:lpstr>Слайд 17</vt:lpstr>
      <vt:lpstr>Слайд 18</vt:lpstr>
      <vt:lpstr>Общая дегенерация</vt:lpstr>
      <vt:lpstr>Слайд 20</vt:lpstr>
      <vt:lpstr>Слайд 21</vt:lpstr>
      <vt:lpstr>Слайд 22</vt:lpstr>
      <vt:lpstr>Слайд 23</vt:lpstr>
      <vt:lpstr>   Биологический регресс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Макроэволиция   </dc:title>
  <dc:creator>USER</dc:creator>
  <cp:lastModifiedBy>Admin</cp:lastModifiedBy>
  <cp:revision>17</cp:revision>
  <dcterms:created xsi:type="dcterms:W3CDTF">2010-04-15T19:55:32Z</dcterms:created>
  <dcterms:modified xsi:type="dcterms:W3CDTF">2012-05-30T22:27:58Z</dcterms:modified>
</cp:coreProperties>
</file>