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1" r:id="rId4"/>
    <p:sldId id="257" r:id="rId5"/>
    <p:sldId id="258" r:id="rId6"/>
    <p:sldId id="259" r:id="rId7"/>
    <p:sldId id="260" r:id="rId8"/>
    <p:sldId id="263" r:id="rId9"/>
    <p:sldId id="264" r:id="rId10"/>
    <p:sldId id="265" r:id="rId11"/>
    <p:sldId id="267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EF12-AB3E-4CE3-9ACD-9395705B1A6A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4DA1C48-89E8-4CD8-9163-1EFADEBE50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EF12-AB3E-4CE3-9ACD-9395705B1A6A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A1C48-89E8-4CD8-9163-1EFADEBE50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4DA1C48-89E8-4CD8-9163-1EFADEBE50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EF12-AB3E-4CE3-9ACD-9395705B1A6A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EF12-AB3E-4CE3-9ACD-9395705B1A6A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4DA1C48-89E8-4CD8-9163-1EFADEBE50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EF12-AB3E-4CE3-9ACD-9395705B1A6A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4DA1C48-89E8-4CD8-9163-1EFADEBE50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CBBEF12-AB3E-4CE3-9ACD-9395705B1A6A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A1C48-89E8-4CD8-9163-1EFADEBE50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EF12-AB3E-4CE3-9ACD-9395705B1A6A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4DA1C48-89E8-4CD8-9163-1EFADEBE50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EF12-AB3E-4CE3-9ACD-9395705B1A6A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4DA1C48-89E8-4CD8-9163-1EFADEBE50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EF12-AB3E-4CE3-9ACD-9395705B1A6A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4DA1C48-89E8-4CD8-9163-1EFADEBE50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4DA1C48-89E8-4CD8-9163-1EFADEBE50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EF12-AB3E-4CE3-9ACD-9395705B1A6A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4DA1C48-89E8-4CD8-9163-1EFADEBE50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9CBBEF12-AB3E-4CE3-9ACD-9395705B1A6A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9CBBEF12-AB3E-4CE3-9ACD-9395705B1A6A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4DA1C48-89E8-4CD8-9163-1EFADEBE50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1"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&#1057;&#1040;&#1049;&#1058;\&#1051;&#1102;&#1082;&#1089;&#1077;&#1084;&#1073;&#1091;&#1088;&#1075;\LuxembourgAnthem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715436" cy="1919310"/>
          </a:xfrm>
        </p:spPr>
        <p:txBody>
          <a:bodyPr>
            <a:normAutofit/>
          </a:bodyPr>
          <a:lstStyle/>
          <a:p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Люксембург - маленький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прекрасный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143248"/>
            <a:ext cx="3827036" cy="27860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7" y="3143248"/>
            <a:ext cx="3810027" cy="28575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Экономика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357554" y="1527048"/>
            <a:ext cx="5572164" cy="4902348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Преимущества</a:t>
            </a:r>
            <a:r>
              <a:rPr lang="ru-RU" dirty="0" smtClean="0"/>
              <a:t>: Одна из богатейших стран Европы с высочайшим уровнем жизни. В городе Люксембург располагаются многие организации ЕС. Благодаря выгодным условиям и </a:t>
            </a:r>
            <a:r>
              <a:rPr lang="ru-RU" dirty="0" err="1" smtClean="0"/>
              <a:t>офшорной</a:t>
            </a:r>
            <a:r>
              <a:rPr lang="ru-RU" dirty="0" smtClean="0"/>
              <a:t> зоне в столице размещены около 1000 инвестиционных фондов и более 200 банков — больше, чем в любом другом городе мира. 4 место в мире по уровню доходов населения (в 2010 г. $ 128,806 на чел. в год.). 70 % ВВП страны формируется за счет добычи железной руды, производства железа и чугуна.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3048000" cy="20288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857628"/>
            <a:ext cx="3071807" cy="23038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Экономика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357554" y="1527048"/>
            <a:ext cx="5572164" cy="490234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Слабые стороны</a:t>
            </a:r>
            <a:r>
              <a:rPr lang="ru-RU" dirty="0" smtClean="0"/>
              <a:t>: Гигантский внешний долг. Доходы от услуг для международных партнёров составляют 65 % ВВП, что делает страну чувствительной к изменениям в других странах. Чувствителен к рецессии — кризис 2008—2011 г. пережил очень тяжело.</a:t>
            </a:r>
          </a:p>
          <a:p>
            <a:r>
              <a:rPr lang="ru-RU" dirty="0" smtClean="0"/>
              <a:t>Основу экономики прежде всего составляет развитая сфера услуг, в том числе в финансовой области.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3048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143380"/>
            <a:ext cx="3000395" cy="2000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Население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527048"/>
            <a:ext cx="5143536" cy="490234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Основное население Люксембурга — люксембуржцы, </a:t>
            </a:r>
            <a:r>
              <a:rPr lang="ru-RU" dirty="0" err="1" smtClean="0"/>
              <a:t>лётцебургер</a:t>
            </a:r>
            <a:r>
              <a:rPr lang="ru-RU" dirty="0" smtClean="0"/>
              <a:t> (самоназвание) . Живут также в Италии, Германии и Франции. Общая численность 473 тыс. человек, в том числе в Люксембурге 285 тыс. человек. Говорят на люксембургском языке германской группы индоевропейской семьи. Распространены также немецкий и французский языки. Письменность на основе латинского алфавита. Подавляющее число верующих — католики, есть протестанты.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786" y="1618299"/>
            <a:ext cx="3429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44" y="228600"/>
            <a:ext cx="8786874" cy="758952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Государственная символика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85720" y="1714488"/>
            <a:ext cx="4167217" cy="25003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14348" y="4286256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Флаг </a:t>
            </a:r>
            <a:endParaRPr lang="ru-RU" dirty="0"/>
          </a:p>
        </p:txBody>
      </p:sp>
      <p:pic>
        <p:nvPicPr>
          <p:cNvPr id="10" name="Содержимое 9" descr="500px-Coat_of_Arms_of_Luxembourg.svg.pn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800600" y="1741532"/>
            <a:ext cx="4038600" cy="39416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5715008" y="578645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Герб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57158" y="6357958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ГИМН</a:t>
            </a:r>
            <a:endParaRPr lang="ru-RU" b="1" dirty="0"/>
          </a:p>
        </p:txBody>
      </p:sp>
      <p:pic>
        <p:nvPicPr>
          <p:cNvPr id="13" name="LuxembourgAnthe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500166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60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158" y="2000240"/>
            <a:ext cx="4038600" cy="33985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500562" y="428604"/>
            <a:ext cx="4429156" cy="6072230"/>
          </a:xfrm>
        </p:spPr>
        <p:txBody>
          <a:bodyPr>
            <a:normAutofit/>
          </a:bodyPr>
          <a:lstStyle/>
          <a:p>
            <a:r>
              <a:rPr lang="vi-VN" sz="2800" b="1" dirty="0" smtClean="0"/>
              <a:t>Великое Герцогство Люксембург</a:t>
            </a:r>
            <a:r>
              <a:rPr lang="en-US" sz="2800" dirty="0" smtClean="0"/>
              <a:t>— </a:t>
            </a:r>
            <a:r>
              <a:rPr lang="vi-VN" sz="2800" dirty="0" smtClean="0"/>
              <a:t>государство (великое герцогство) в Западной Европе. Член Европейского союза с 1957. Герцогство граничит с Бельгией, Германией и Францией. Название происходит от верхненемецкого «</a:t>
            </a:r>
            <a:r>
              <a:rPr lang="en-US" sz="2800" dirty="0" err="1" smtClean="0"/>
              <a:t>lucilinburch</a:t>
            </a:r>
            <a:r>
              <a:rPr lang="en-US" sz="2800" dirty="0" smtClean="0"/>
              <a:t>» — «</a:t>
            </a:r>
            <a:r>
              <a:rPr lang="vi-VN" sz="2800" dirty="0" smtClean="0"/>
              <a:t>малый город».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14282" y="428604"/>
            <a:ext cx="43577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Географическое положение</a:t>
            </a:r>
            <a:endParaRPr lang="ru-RU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Немного истории 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27048"/>
            <a:ext cx="6072230" cy="5188100"/>
          </a:xfrm>
        </p:spPr>
        <p:txBody>
          <a:bodyPr>
            <a:normAutofit fontScale="85000" lnSpcReduction="10000"/>
          </a:bodyPr>
          <a:lstStyle/>
          <a:p>
            <a:pPr marL="180975" indent="-180975"/>
            <a:r>
              <a:rPr lang="ru-RU" dirty="0"/>
              <a:t>В 963 году граф </a:t>
            </a:r>
            <a:r>
              <a:rPr lang="ru-RU" dirty="0" err="1"/>
              <a:t>Зигфрид</a:t>
            </a:r>
            <a:r>
              <a:rPr lang="ru-RU" dirty="0"/>
              <a:t> построил свой "</a:t>
            </a:r>
            <a:r>
              <a:rPr lang="ru-RU" b="1" dirty="0" err="1"/>
              <a:t>Lucilinburhuc</a:t>
            </a:r>
            <a:r>
              <a:rPr lang="ru-RU" dirty="0"/>
              <a:t>" (маленький замок) в горном районе долины реки </a:t>
            </a:r>
            <a:r>
              <a:rPr lang="ru-RU" dirty="0" err="1"/>
              <a:t>Альзетт</a:t>
            </a:r>
            <a:r>
              <a:rPr lang="ru-RU" dirty="0"/>
              <a:t>. Он конечно не мог предположить, что этот замок станет колыбелью одной из самых маленьких, но одной из самых прекрасных и богатейших стран мира. </a:t>
            </a:r>
            <a:br>
              <a:rPr lang="ru-RU" dirty="0"/>
            </a:br>
            <a:r>
              <a:rPr lang="ru-RU" dirty="0"/>
              <a:t>Благодаря своему расположению (на перекрестке европейских дорог) "</a:t>
            </a:r>
            <a:r>
              <a:rPr lang="ru-RU" dirty="0" err="1"/>
              <a:t>Lucillinburhuc</a:t>
            </a:r>
            <a:r>
              <a:rPr lang="ru-RU" dirty="0"/>
              <a:t>" рос стремительно. Династия </a:t>
            </a:r>
            <a:r>
              <a:rPr lang="ru-RU" dirty="0" err="1"/>
              <a:t>Зигфрида</a:t>
            </a:r>
            <a:r>
              <a:rPr lang="ru-RU" dirty="0"/>
              <a:t> укрепляла этот рост подписанием политических пактов, браков с членами королевских семей соседних стран. </a:t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lux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928802"/>
            <a:ext cx="2690818" cy="4184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Политическая структура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511666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Люксембург — конституционная монархия.</a:t>
            </a:r>
          </a:p>
          <a:p>
            <a:r>
              <a:rPr lang="ru-RU" dirty="0" smtClean="0"/>
              <a:t>Глава государства — великий герцог. Согласно конституции, он единолично осуществляет исполнительную власть; определяет порядок организации правительства и его состав, утверждает и обнародует законы, назначает на гражданские и военные должности, командует вооружёнными силами, заключает международные договоры и т. д. </a:t>
            </a:r>
          </a:p>
          <a:p>
            <a:r>
              <a:rPr lang="ru-RU" dirty="0" smtClean="0"/>
              <a:t>Фактически вся исполнительная власть принадлежит правительству, назначаемому великим герцогом в составе председателя (государственного министра) и министров. </a:t>
            </a:r>
          </a:p>
          <a:p>
            <a:r>
              <a:rPr lang="ru-RU" dirty="0" smtClean="0"/>
              <a:t>Высший орган законодательной власти — однопалатный парламент (палата депутатов), избирается населением на 5 лет путём всеобщих прямых выборов по системе пропорциональных представительств. </a:t>
            </a:r>
          </a:p>
          <a:p>
            <a:r>
              <a:rPr lang="ru-RU" dirty="0" smtClean="0"/>
              <a:t>Избирательное право предоставляется всем гражданам, достигшим 18 лет.</a:t>
            </a:r>
          </a:p>
          <a:p>
            <a:r>
              <a:rPr lang="ru-RU" dirty="0" smtClean="0"/>
              <a:t>Управление в округах осуществляется комиссарами, в кантонах — бургомистрами. </a:t>
            </a:r>
          </a:p>
          <a:p>
            <a:r>
              <a:rPr lang="ru-RU" dirty="0" smtClean="0"/>
              <a:t>Органами самоуправления в коммунах являются выборные советы. В судебную систему входят мировые судьи, окружные суды и Верховный суд. Консультативный орган по вопросам права и высший административный суд — назначаемый великим герцогом Государственный совет. Основной правоохранительный орган — Полиция Великого Герцогства Люксембург.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Административное деление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500694" y="2000240"/>
            <a:ext cx="3435581" cy="3999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14282" y="1428736"/>
            <a:ext cx="521497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административном отношении Люксембург делится на округа, которые, в свою очередь, делятся на кантоны, а кантоны — на коммуны.</a:t>
            </a:r>
          </a:p>
          <a:p>
            <a:r>
              <a:rPr lang="ru-RU" dirty="0" smtClean="0"/>
              <a:t>3 округа (Люксембург, </a:t>
            </a:r>
            <a:r>
              <a:rPr lang="ru-RU" dirty="0" err="1" smtClean="0"/>
              <a:t>Дикирш</a:t>
            </a:r>
            <a:r>
              <a:rPr lang="ru-RU" dirty="0" smtClean="0"/>
              <a:t>, </a:t>
            </a:r>
            <a:r>
              <a:rPr lang="ru-RU" dirty="0" err="1" smtClean="0"/>
              <a:t>Гревенмахер</a:t>
            </a:r>
            <a:r>
              <a:rPr lang="ru-RU" dirty="0" smtClean="0"/>
              <a:t>), 12 кантонов:</a:t>
            </a:r>
          </a:p>
          <a:p>
            <a:r>
              <a:rPr lang="ru-RU" dirty="0" err="1" smtClean="0"/>
              <a:t>Вианден</a:t>
            </a:r>
            <a:r>
              <a:rPr lang="ru-RU" dirty="0" smtClean="0"/>
              <a:t> — г. </a:t>
            </a:r>
            <a:r>
              <a:rPr lang="ru-RU" dirty="0" err="1" smtClean="0"/>
              <a:t>Вианден</a:t>
            </a:r>
            <a:endParaRPr lang="ru-RU" dirty="0" smtClean="0"/>
          </a:p>
          <a:p>
            <a:r>
              <a:rPr lang="ru-RU" dirty="0" err="1" smtClean="0"/>
              <a:t>Вильц</a:t>
            </a:r>
            <a:r>
              <a:rPr lang="ru-RU" dirty="0" smtClean="0"/>
              <a:t> — г. </a:t>
            </a:r>
            <a:r>
              <a:rPr lang="ru-RU" dirty="0" err="1" smtClean="0"/>
              <a:t>Вильц</a:t>
            </a:r>
            <a:endParaRPr lang="ru-RU" dirty="0" smtClean="0"/>
          </a:p>
          <a:p>
            <a:r>
              <a:rPr lang="ru-RU" dirty="0" err="1" smtClean="0"/>
              <a:t>Гревенмахер</a:t>
            </a:r>
            <a:r>
              <a:rPr lang="ru-RU" dirty="0" smtClean="0"/>
              <a:t> — г. </a:t>
            </a:r>
            <a:r>
              <a:rPr lang="ru-RU" dirty="0" err="1" smtClean="0"/>
              <a:t>Гревенмахер</a:t>
            </a:r>
            <a:endParaRPr lang="ru-RU" dirty="0" smtClean="0"/>
          </a:p>
          <a:p>
            <a:r>
              <a:rPr lang="ru-RU" dirty="0" err="1" smtClean="0"/>
              <a:t>Дикирх</a:t>
            </a:r>
            <a:r>
              <a:rPr lang="ru-RU" dirty="0" smtClean="0"/>
              <a:t> — г. </a:t>
            </a:r>
            <a:r>
              <a:rPr lang="ru-RU" dirty="0" err="1" smtClean="0"/>
              <a:t>Дикирх</a:t>
            </a:r>
            <a:endParaRPr lang="ru-RU" dirty="0" smtClean="0"/>
          </a:p>
          <a:p>
            <a:r>
              <a:rPr lang="ru-RU" dirty="0" err="1" smtClean="0"/>
              <a:t>Эш</a:t>
            </a:r>
            <a:r>
              <a:rPr lang="ru-RU" dirty="0" smtClean="0"/>
              <a:t> — г. </a:t>
            </a:r>
            <a:r>
              <a:rPr lang="ru-RU" dirty="0" err="1" smtClean="0"/>
              <a:t>Эш-Альзет</a:t>
            </a:r>
            <a:endParaRPr lang="ru-RU" dirty="0" smtClean="0"/>
          </a:p>
          <a:p>
            <a:r>
              <a:rPr lang="ru-RU" dirty="0" err="1" smtClean="0"/>
              <a:t>Эштернах</a:t>
            </a:r>
            <a:r>
              <a:rPr lang="ru-RU" dirty="0" smtClean="0"/>
              <a:t> — г. </a:t>
            </a:r>
            <a:r>
              <a:rPr lang="ru-RU" dirty="0" err="1" smtClean="0"/>
              <a:t>Эштернах</a:t>
            </a:r>
            <a:endParaRPr lang="ru-RU" dirty="0" smtClean="0"/>
          </a:p>
          <a:p>
            <a:r>
              <a:rPr lang="ru-RU" dirty="0" err="1" smtClean="0"/>
              <a:t>Капеллен</a:t>
            </a:r>
            <a:r>
              <a:rPr lang="ru-RU" dirty="0" smtClean="0"/>
              <a:t> — г. </a:t>
            </a:r>
            <a:r>
              <a:rPr lang="ru-RU" dirty="0" err="1" smtClean="0"/>
              <a:t>Капеллен</a:t>
            </a:r>
            <a:endParaRPr lang="ru-RU" dirty="0" smtClean="0"/>
          </a:p>
          <a:p>
            <a:r>
              <a:rPr lang="ru-RU" dirty="0" err="1" smtClean="0"/>
              <a:t>Клерво</a:t>
            </a:r>
            <a:r>
              <a:rPr lang="ru-RU" dirty="0" smtClean="0"/>
              <a:t> — г. </a:t>
            </a:r>
            <a:r>
              <a:rPr lang="ru-RU" dirty="0" err="1" smtClean="0"/>
              <a:t>Клерво</a:t>
            </a:r>
            <a:endParaRPr lang="ru-RU" dirty="0" smtClean="0"/>
          </a:p>
          <a:p>
            <a:r>
              <a:rPr lang="ru-RU" dirty="0" smtClean="0"/>
              <a:t>Люксембург — г. Люксембург</a:t>
            </a:r>
          </a:p>
          <a:p>
            <a:r>
              <a:rPr lang="ru-RU" dirty="0" err="1" smtClean="0"/>
              <a:t>Мерш</a:t>
            </a:r>
            <a:r>
              <a:rPr lang="ru-RU" dirty="0" smtClean="0"/>
              <a:t> — г. </a:t>
            </a:r>
            <a:r>
              <a:rPr lang="ru-RU" dirty="0" err="1" smtClean="0"/>
              <a:t>Мерш</a:t>
            </a:r>
            <a:endParaRPr lang="ru-RU" dirty="0" smtClean="0"/>
          </a:p>
          <a:p>
            <a:r>
              <a:rPr lang="ru-RU" dirty="0" err="1" smtClean="0"/>
              <a:t>Ремищ</a:t>
            </a:r>
            <a:r>
              <a:rPr lang="ru-RU" dirty="0" smtClean="0"/>
              <a:t> — г. </a:t>
            </a:r>
            <a:r>
              <a:rPr lang="ru-RU" dirty="0" err="1" smtClean="0"/>
              <a:t>Ремиш</a:t>
            </a:r>
            <a:endParaRPr lang="ru-RU" dirty="0" smtClean="0"/>
          </a:p>
          <a:p>
            <a:r>
              <a:rPr lang="ru-RU" dirty="0" err="1" smtClean="0"/>
              <a:t>Роданж</a:t>
            </a:r>
            <a:r>
              <a:rPr lang="ru-RU" dirty="0" smtClean="0"/>
              <a:t> — г. </a:t>
            </a:r>
            <a:r>
              <a:rPr lang="ru-RU" dirty="0" err="1" smtClean="0"/>
              <a:t>Роданж</a:t>
            </a:r>
            <a:endParaRPr lang="ru-RU" dirty="0" smtClean="0"/>
          </a:p>
          <a:p>
            <a:r>
              <a:rPr lang="ru-RU" dirty="0" smtClean="0"/>
              <a:t>118 коммун (городских и сельских).</a:t>
            </a:r>
            <a:endParaRPr lang="ru-RU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58952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Географическое положение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27048"/>
            <a:ext cx="4643470" cy="511666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Страна расположена в Западной Европе, граничит с Бельгией, Германией и Францией. Вместе с Бельгией и Нидерландами входит в Бенилюкс. На востоке страна ограничивается рекой Мозель. Рельеф в основном холмистая возвышенная равнина, на севере которой возвышаются отроги Арденн (высшая точка — холм </a:t>
            </a:r>
            <a:r>
              <a:rPr lang="ru-RU" dirty="0" err="1" smtClean="0"/>
              <a:t>Кнайфф</a:t>
            </a:r>
            <a:r>
              <a:rPr lang="ru-RU" dirty="0" smtClean="0"/>
              <a:t>, 560 метров). Общая площадь страны — около 2586 км².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571612"/>
            <a:ext cx="4001604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Промышленность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643306" y="1527048"/>
            <a:ext cx="5162366" cy="457200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На территории государства в 2,5 тысячи км² (0,38 % от территории соседней Франции-674 тысяч км²) находится крупное месторождение железной руды (относятся к обширному Лотарингскому бассейну) у южной границы Люксембурга.</a:t>
            </a:r>
          </a:p>
          <a:p>
            <a:r>
              <a:rPr lang="ru-RU" dirty="0" smtClean="0"/>
              <a:t>Производство аудио- и видеотехники.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3048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000504"/>
            <a:ext cx="331772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Сельское хозяйство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27048"/>
            <a:ext cx="4357718" cy="497378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При высоком индустриальном развитии в стране продолжают заниматься традиционными отраслями сельского хозяйства — мясомолочным животноводством, садоводством, виноградарством. Особенно славятся виноградники вдоль реки Мозель, дающие превосходное вино. В этой долине выращивают отборные сорта винограда, из которых производят всемирно известные вина «Рислинг», «</a:t>
            </a:r>
            <a:r>
              <a:rPr lang="ru-RU" dirty="0" err="1" smtClean="0"/>
              <a:t>Мозельское</a:t>
            </a:r>
            <a:r>
              <a:rPr lang="ru-RU" dirty="0" smtClean="0"/>
              <a:t>», «</a:t>
            </a:r>
            <a:r>
              <a:rPr lang="ru-RU" dirty="0" err="1" smtClean="0"/>
              <a:t>Риванер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1428736"/>
            <a:ext cx="3048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929066"/>
            <a:ext cx="3357586" cy="23083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46</TotalTime>
  <Words>209</Words>
  <Application>Microsoft Office PowerPoint</Application>
  <PresentationFormat>Экран (4:3)</PresentationFormat>
  <Paragraphs>47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Официальная</vt:lpstr>
      <vt:lpstr>Люксембург - маленький  и прекрасный</vt:lpstr>
      <vt:lpstr>Государственная символика</vt:lpstr>
      <vt:lpstr>Слайд 3</vt:lpstr>
      <vt:lpstr>Немного истории </vt:lpstr>
      <vt:lpstr>Политическая структура</vt:lpstr>
      <vt:lpstr>Административное деление</vt:lpstr>
      <vt:lpstr>Географическое положение</vt:lpstr>
      <vt:lpstr>Промышленность</vt:lpstr>
      <vt:lpstr>Сельское хозяйство</vt:lpstr>
      <vt:lpstr>Экономика</vt:lpstr>
      <vt:lpstr>Экономика</vt:lpstr>
      <vt:lpstr>Население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Люксембург - маленький  и прекрасный</dc:title>
  <dc:creator>Дмитрий Каленюк</dc:creator>
  <cp:lastModifiedBy>Дмитрий Каленюк</cp:lastModifiedBy>
  <cp:revision>6</cp:revision>
  <dcterms:created xsi:type="dcterms:W3CDTF">2012-03-08T10:20:49Z</dcterms:created>
  <dcterms:modified xsi:type="dcterms:W3CDTF">2012-03-08T11:48:18Z</dcterms:modified>
</cp:coreProperties>
</file>