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22"/>
  </p:notesMasterIdLst>
  <p:sldIdLst>
    <p:sldId id="256" r:id="rId2"/>
    <p:sldId id="275" r:id="rId3"/>
    <p:sldId id="257" r:id="rId4"/>
    <p:sldId id="258" r:id="rId5"/>
    <p:sldId id="259" r:id="rId6"/>
    <p:sldId id="260" r:id="rId7"/>
    <p:sldId id="262" r:id="rId8"/>
    <p:sldId id="263" r:id="rId9"/>
    <p:sldId id="265" r:id="rId10"/>
    <p:sldId id="266" r:id="rId11"/>
    <p:sldId id="267" r:id="rId12"/>
    <p:sldId id="261" r:id="rId13"/>
    <p:sldId id="268" r:id="rId14"/>
    <p:sldId id="269" r:id="rId15"/>
    <p:sldId id="270" r:id="rId16"/>
    <p:sldId id="271" r:id="rId17"/>
    <p:sldId id="272" r:id="rId18"/>
    <p:sldId id="273" r:id="rId19"/>
    <p:sldId id="264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A591E-E270-4AB2-9DCF-94E618EB9CC0}" type="datetimeFigureOut">
              <a:rPr lang="ru-RU" smtClean="0"/>
              <a:pPr/>
              <a:t>18.07.2012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1B7BB1-E33C-4BBC-AF42-498C38A1B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98E40-0D18-4E74-AE49-2A2BEEBE3DAC}" type="slidenum">
              <a:rPr lang="ru-RU"/>
              <a:pPr/>
              <a:t>7</a:t>
            </a:fld>
            <a:endParaRPr 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CC2660-9336-4617-ACDA-95E51FB6438F}" type="slidenum">
              <a:rPr lang="ru-RU"/>
              <a:pPr/>
              <a:t>8</a:t>
            </a:fld>
            <a:endParaRPr 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F76866-6978-49BB-9D04-1A92EE2C273E}" type="slidenum">
              <a:rPr lang="ru-RU"/>
              <a:pPr/>
              <a:t>10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3D3C82-546C-4B29-9E65-718E1CFE077B}" type="slidenum">
              <a:rPr lang="ru-RU"/>
              <a:pPr/>
              <a:t>11</a:t>
            </a:fld>
            <a:endParaRPr lang="ru-RU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AB922-77EC-4D22-996F-8BC66727691C}" type="slidenum">
              <a:rPr lang="ru-RU"/>
              <a:pPr/>
              <a:t>13</a:t>
            </a:fld>
            <a:endParaRPr lang="ru-RU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137A-E2E2-48A4-8CFE-0C01E489AC3D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D736B-09FF-4DCB-BE03-09EC55DC44E7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1D24-97C2-401D-BDDD-76A4DBE354D2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E799-570F-44A8-9CA3-DAD96FF9B76B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632F-F032-4B2A-99C4-B9847866442C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0EC8-3E5E-430A-8FAC-E06C6BA2B702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04D45-9501-44F2-B7CC-D05707E8488A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2B78-0E92-45F4-9620-F2CD46D1A400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6CD9-0B6D-4BDA-BEC6-7CA1A3664346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2720-5F4B-45DF-B620-026C6BF4E569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D4AD-0066-4729-B4E4-8D4F45A32B84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48BC7E2-5F82-4B91-9693-1B976B0F1019}" type="datetime1">
              <a:rPr lang="ru-RU" smtClean="0"/>
              <a:pPr/>
              <a:t>18.07.2012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1.doc&#1089;&#1093;&#1077;&#1084;&#1072;.d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62000" y="476672"/>
            <a:ext cx="7986464" cy="307783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Генетическая связь между классами органических веществ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419600" y="5866656"/>
            <a:ext cx="4724400" cy="99134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МБОУ «</a:t>
            </a:r>
            <a:r>
              <a:rPr lang="ru-RU" b="1" dirty="0" err="1" smtClean="0">
                <a:solidFill>
                  <a:srgbClr val="FF0000"/>
                </a:solidFill>
              </a:rPr>
              <a:t>Арбузовская</a:t>
            </a:r>
            <a:r>
              <a:rPr lang="ru-RU" b="1" dirty="0" smtClean="0">
                <a:solidFill>
                  <a:srgbClr val="FF0000"/>
                </a:solidFill>
              </a:rPr>
              <a:t> СОШ» Муравьева Н.А. – учитель химии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04496"/>
            <a:ext cx="3419872" cy="25535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hlink"/>
                </a:solidFill>
              </a:rPr>
              <a:t>Путешествие углерода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556793"/>
            <a:ext cx="8424936" cy="4265784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С     </a:t>
            </a:r>
            <a:r>
              <a:rPr lang="ru-RU" sz="3600" b="1" dirty="0" smtClean="0">
                <a:solidFill>
                  <a:srgbClr val="FF0000"/>
                </a:solidFill>
              </a:rPr>
              <a:t>    СаС</a:t>
            </a:r>
            <a:r>
              <a:rPr lang="ru-RU" sz="2800" b="1" dirty="0" smtClean="0">
                <a:solidFill>
                  <a:srgbClr val="FF0000"/>
                </a:solidFill>
              </a:rPr>
              <a:t>2  </a:t>
            </a:r>
            <a:r>
              <a:rPr lang="ru-RU" sz="4000" b="1" dirty="0" smtClean="0">
                <a:solidFill>
                  <a:srgbClr val="FF0000"/>
                </a:solidFill>
              </a:rPr>
              <a:t>     </a:t>
            </a:r>
            <a:r>
              <a:rPr lang="ru-RU" sz="3600" b="1" dirty="0">
                <a:solidFill>
                  <a:srgbClr val="FF0000"/>
                </a:solidFill>
              </a:rPr>
              <a:t>С</a:t>
            </a:r>
            <a:r>
              <a:rPr lang="ru-RU" sz="2400" b="1" dirty="0">
                <a:solidFill>
                  <a:srgbClr val="FF0000"/>
                </a:solidFill>
              </a:rPr>
              <a:t>2</a:t>
            </a:r>
            <a:r>
              <a:rPr lang="ru-RU" sz="3600" b="1" dirty="0">
                <a:solidFill>
                  <a:srgbClr val="FF0000"/>
                </a:solidFill>
              </a:rPr>
              <a:t>Н</a:t>
            </a:r>
            <a:r>
              <a:rPr lang="ru-RU" sz="2400" b="1" dirty="0">
                <a:solidFill>
                  <a:srgbClr val="FF0000"/>
                </a:solidFill>
              </a:rPr>
              <a:t>2     </a:t>
            </a:r>
            <a:r>
              <a:rPr lang="ru-RU" sz="2400" b="1" dirty="0" smtClean="0">
                <a:solidFill>
                  <a:srgbClr val="FF0000"/>
                </a:solidFill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</a:rPr>
              <a:t>СН</a:t>
            </a:r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r>
              <a:rPr lang="ru-RU" sz="3600" b="1" dirty="0" smtClean="0">
                <a:solidFill>
                  <a:srgbClr val="FF0000"/>
                </a:solidFill>
              </a:rPr>
              <a:t>СНО       </a:t>
            </a:r>
            <a:r>
              <a:rPr lang="ru-RU" sz="3600" b="1" dirty="0">
                <a:solidFill>
                  <a:srgbClr val="FF0000"/>
                </a:solidFill>
              </a:rPr>
              <a:t>С</a:t>
            </a:r>
            <a:r>
              <a:rPr lang="ru-RU" sz="2000" b="1" dirty="0">
                <a:solidFill>
                  <a:srgbClr val="FF0000"/>
                </a:solidFill>
              </a:rPr>
              <a:t>2</a:t>
            </a:r>
            <a:r>
              <a:rPr lang="ru-RU" sz="3600" b="1" dirty="0">
                <a:solidFill>
                  <a:srgbClr val="FF0000"/>
                </a:solidFill>
              </a:rPr>
              <a:t>Н</a:t>
            </a:r>
            <a:r>
              <a:rPr lang="ru-RU" sz="2400" b="1" dirty="0">
                <a:solidFill>
                  <a:srgbClr val="FF0000"/>
                </a:solidFill>
              </a:rPr>
              <a:t>5</a:t>
            </a:r>
            <a:r>
              <a:rPr lang="ru-RU" sz="3600" b="1" dirty="0">
                <a:solidFill>
                  <a:srgbClr val="FF0000"/>
                </a:solidFill>
              </a:rPr>
              <a:t>ОН  </a:t>
            </a:r>
          </a:p>
          <a:p>
            <a:pPr>
              <a:buFontTx/>
              <a:buNone/>
            </a:pPr>
            <a:endParaRPr lang="ru-RU" sz="3600" b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ru-RU" sz="3600" b="1" dirty="0">
                <a:solidFill>
                  <a:srgbClr val="FF0000"/>
                </a:solidFill>
              </a:rPr>
              <a:t>     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b="1" dirty="0">
                <a:solidFill>
                  <a:srgbClr val="FF0000"/>
                </a:solidFill>
              </a:rPr>
              <a:t>СН</a:t>
            </a:r>
            <a:r>
              <a:rPr lang="ru-RU" sz="2000" b="1" dirty="0">
                <a:solidFill>
                  <a:srgbClr val="FF0000"/>
                </a:solidFill>
              </a:rPr>
              <a:t>3</a:t>
            </a:r>
            <a:r>
              <a:rPr lang="ru-RU" sz="3600" b="1" dirty="0">
                <a:solidFill>
                  <a:srgbClr val="FF0000"/>
                </a:solidFill>
              </a:rPr>
              <a:t>СООН       СН</a:t>
            </a:r>
            <a:r>
              <a:rPr lang="ru-RU" sz="2400" b="1" dirty="0">
                <a:solidFill>
                  <a:srgbClr val="FF0000"/>
                </a:solidFill>
              </a:rPr>
              <a:t>3</a:t>
            </a:r>
            <a:r>
              <a:rPr lang="ru-RU" sz="3600" b="1" dirty="0">
                <a:solidFill>
                  <a:srgbClr val="FF0000"/>
                </a:solidFill>
              </a:rPr>
              <a:t>СООСН</a:t>
            </a:r>
            <a:r>
              <a:rPr lang="ru-RU" sz="2400" b="1" dirty="0">
                <a:solidFill>
                  <a:srgbClr val="FF0000"/>
                </a:solidFill>
              </a:rPr>
              <a:t>2</a:t>
            </a:r>
            <a:r>
              <a:rPr lang="ru-RU" sz="3600" b="1" dirty="0">
                <a:solidFill>
                  <a:srgbClr val="FF0000"/>
                </a:solidFill>
              </a:rPr>
              <a:t>СН</a:t>
            </a:r>
            <a:r>
              <a:rPr lang="ru-RU" sz="2400" b="1" dirty="0">
                <a:solidFill>
                  <a:srgbClr val="FF0000"/>
                </a:solidFill>
              </a:rPr>
              <a:t>3</a:t>
            </a:r>
            <a:endParaRPr lang="ru-RU" sz="900" b="1" dirty="0">
              <a:solidFill>
                <a:srgbClr val="FF0000"/>
              </a:solidFill>
            </a:endParaRP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043608" y="1916832"/>
            <a:ext cx="43338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7451725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3275856" y="1988840"/>
            <a:ext cx="43338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5076056" y="1988840"/>
            <a:ext cx="43338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7524328" y="1916832"/>
            <a:ext cx="43338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3779912" y="3861048"/>
            <a:ext cx="433387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 flipH="1">
            <a:off x="3131840" y="2276872"/>
            <a:ext cx="2952328" cy="10081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H="1">
            <a:off x="5364088" y="2708920"/>
            <a:ext cx="1296143" cy="72008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8" name="Рисунок 17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221088"/>
            <a:ext cx="2903286" cy="247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981201"/>
            <a:ext cx="7920880" cy="3841375"/>
          </a:xfrm>
        </p:spPr>
        <p:txBody>
          <a:bodyPr/>
          <a:lstStyle/>
          <a:p>
            <a:r>
              <a:rPr lang="ru-RU" sz="2400" b="1" dirty="0">
                <a:solidFill>
                  <a:srgbClr val="000000"/>
                </a:solidFill>
              </a:rPr>
              <a:t>2С + </a:t>
            </a:r>
            <a:r>
              <a:rPr lang="ru-RU" sz="2400" b="1" dirty="0" err="1">
                <a:solidFill>
                  <a:srgbClr val="000000"/>
                </a:solidFill>
              </a:rPr>
              <a:t>Са</a:t>
            </a:r>
            <a:r>
              <a:rPr lang="ru-RU" sz="2400" b="1" dirty="0">
                <a:solidFill>
                  <a:srgbClr val="000000"/>
                </a:solidFill>
              </a:rPr>
              <a:t>       </a:t>
            </a:r>
            <a:r>
              <a:rPr lang="ru-RU" sz="2400" b="1" dirty="0" smtClean="0">
                <a:solidFill>
                  <a:srgbClr val="000000"/>
                </a:solidFill>
              </a:rPr>
              <a:t>  СаС</a:t>
            </a:r>
            <a:r>
              <a:rPr lang="ru-RU" sz="2000" b="1" dirty="0" smtClean="0">
                <a:solidFill>
                  <a:srgbClr val="000000"/>
                </a:solidFill>
              </a:rPr>
              <a:t>2</a:t>
            </a:r>
            <a:endParaRPr lang="ru-RU" sz="3200" b="1" dirty="0">
              <a:solidFill>
                <a:srgbClr val="000000"/>
              </a:solidFill>
            </a:endParaRPr>
          </a:p>
          <a:p>
            <a:r>
              <a:rPr lang="ru-RU" sz="2800" b="1" dirty="0">
                <a:solidFill>
                  <a:srgbClr val="000000"/>
                </a:solidFill>
              </a:rPr>
              <a:t>СаС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 + 2Н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О      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 + </a:t>
            </a:r>
            <a:r>
              <a:rPr lang="ru-RU" sz="2800" b="1" dirty="0" err="1">
                <a:solidFill>
                  <a:srgbClr val="000000"/>
                </a:solidFill>
              </a:rPr>
              <a:t>Са</a:t>
            </a:r>
            <a:r>
              <a:rPr lang="ru-RU" sz="2800" b="1" dirty="0">
                <a:solidFill>
                  <a:srgbClr val="000000"/>
                </a:solidFill>
              </a:rPr>
              <a:t>(ОН)</a:t>
            </a:r>
            <a:r>
              <a:rPr lang="ru-RU" sz="1800" b="1" dirty="0">
                <a:solidFill>
                  <a:srgbClr val="000000"/>
                </a:solidFill>
              </a:rPr>
              <a:t>2   </a:t>
            </a:r>
            <a:endParaRPr lang="ru-RU" sz="2800" b="1" dirty="0">
              <a:solidFill>
                <a:srgbClr val="000000"/>
              </a:solidFill>
            </a:endParaRPr>
          </a:p>
          <a:p>
            <a:r>
              <a:rPr lang="ru-RU" sz="2800" b="1" dirty="0">
                <a:solidFill>
                  <a:srgbClr val="000000"/>
                </a:solidFill>
              </a:rPr>
              <a:t>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 + Н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О        </a:t>
            </a:r>
            <a:r>
              <a:rPr lang="ru-RU" sz="2800" b="1" dirty="0" smtClean="0">
                <a:solidFill>
                  <a:srgbClr val="000000"/>
                </a:solidFill>
              </a:rPr>
              <a:t>   СН</a:t>
            </a:r>
            <a:r>
              <a:rPr lang="ru-RU" sz="1800" b="1" dirty="0" smtClean="0">
                <a:solidFill>
                  <a:srgbClr val="000000"/>
                </a:solidFill>
              </a:rPr>
              <a:t>3</a:t>
            </a:r>
            <a:r>
              <a:rPr lang="ru-RU" sz="2800" b="1" dirty="0" smtClean="0">
                <a:solidFill>
                  <a:srgbClr val="000000"/>
                </a:solidFill>
              </a:rPr>
              <a:t>СНО</a:t>
            </a:r>
            <a:endParaRPr lang="ru-RU" sz="2800" b="1" dirty="0">
              <a:solidFill>
                <a:srgbClr val="000000"/>
              </a:solidFill>
            </a:endParaRPr>
          </a:p>
          <a:p>
            <a:r>
              <a:rPr lang="ru-RU" sz="2800" b="1" dirty="0">
                <a:solidFill>
                  <a:srgbClr val="000000"/>
                </a:solidFill>
              </a:rPr>
              <a:t>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2800" b="1" dirty="0">
                <a:solidFill>
                  <a:srgbClr val="000000"/>
                </a:solidFill>
              </a:rPr>
              <a:t>СНО + Н</a:t>
            </a:r>
            <a:r>
              <a:rPr lang="ru-RU" sz="1800" b="1" dirty="0">
                <a:solidFill>
                  <a:srgbClr val="000000"/>
                </a:solidFill>
              </a:rPr>
              <a:t>2        </a:t>
            </a:r>
            <a:r>
              <a:rPr lang="ru-RU" sz="1800" b="1" dirty="0" smtClean="0">
                <a:solidFill>
                  <a:srgbClr val="000000"/>
                </a:solidFill>
              </a:rPr>
              <a:t>     </a:t>
            </a:r>
            <a:r>
              <a:rPr lang="ru-RU" sz="2800" b="1" dirty="0">
                <a:solidFill>
                  <a:srgbClr val="000000"/>
                </a:solidFill>
              </a:rPr>
              <a:t>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5</a:t>
            </a:r>
            <a:r>
              <a:rPr lang="ru-RU" sz="2800" b="1" dirty="0">
                <a:solidFill>
                  <a:srgbClr val="000000"/>
                </a:solidFill>
              </a:rPr>
              <a:t>ОН</a:t>
            </a:r>
          </a:p>
          <a:p>
            <a:r>
              <a:rPr lang="ru-RU" sz="2800" b="1" dirty="0">
                <a:solidFill>
                  <a:srgbClr val="000000"/>
                </a:solidFill>
              </a:rPr>
              <a:t>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2800" b="1" dirty="0">
                <a:solidFill>
                  <a:srgbClr val="000000"/>
                </a:solidFill>
              </a:rPr>
              <a:t>СНО + О</a:t>
            </a:r>
            <a:r>
              <a:rPr lang="ru-RU" sz="1800" b="1" dirty="0">
                <a:solidFill>
                  <a:srgbClr val="000000"/>
                </a:solidFill>
              </a:rPr>
              <a:t>2            </a:t>
            </a:r>
            <a:r>
              <a:rPr lang="ru-RU" sz="1800" b="1" dirty="0" smtClean="0">
                <a:solidFill>
                  <a:srgbClr val="000000"/>
                </a:solidFill>
              </a:rPr>
              <a:t>   </a:t>
            </a:r>
            <a:r>
              <a:rPr lang="ru-RU" sz="2800" b="1" dirty="0" smtClean="0">
                <a:solidFill>
                  <a:srgbClr val="000000"/>
                </a:solidFill>
              </a:rPr>
              <a:t>СН</a:t>
            </a:r>
            <a:r>
              <a:rPr lang="ru-RU" sz="1800" b="1" dirty="0" smtClean="0">
                <a:solidFill>
                  <a:srgbClr val="000000"/>
                </a:solidFill>
              </a:rPr>
              <a:t>3</a:t>
            </a:r>
            <a:r>
              <a:rPr lang="ru-RU" sz="2800" b="1" dirty="0" smtClean="0">
                <a:solidFill>
                  <a:srgbClr val="000000"/>
                </a:solidFill>
              </a:rPr>
              <a:t>СООН </a:t>
            </a:r>
            <a:endParaRPr lang="ru-RU" sz="1200" b="1" dirty="0">
              <a:solidFill>
                <a:srgbClr val="000000"/>
              </a:solidFill>
            </a:endParaRPr>
          </a:p>
          <a:p>
            <a:r>
              <a:rPr lang="ru-RU" sz="2800" b="1" dirty="0">
                <a:solidFill>
                  <a:srgbClr val="000000"/>
                </a:solidFill>
              </a:rPr>
              <a:t>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2800" b="1" dirty="0">
                <a:solidFill>
                  <a:srgbClr val="000000"/>
                </a:solidFill>
              </a:rPr>
              <a:t>СООН + 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2800" b="1" dirty="0">
                <a:solidFill>
                  <a:srgbClr val="000000"/>
                </a:solidFill>
              </a:rPr>
              <a:t>СН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ОН      </a:t>
            </a:r>
            <a:r>
              <a:rPr lang="ru-RU" sz="2800" b="1" dirty="0" smtClean="0">
                <a:solidFill>
                  <a:srgbClr val="000000"/>
                </a:solidFill>
              </a:rPr>
              <a:t>  СН</a:t>
            </a:r>
            <a:r>
              <a:rPr lang="ru-RU" sz="1800" b="1" dirty="0" smtClean="0">
                <a:solidFill>
                  <a:srgbClr val="000000"/>
                </a:solidFill>
              </a:rPr>
              <a:t>3</a:t>
            </a:r>
            <a:r>
              <a:rPr lang="ru-RU" sz="2800" b="1" dirty="0" smtClean="0">
                <a:solidFill>
                  <a:srgbClr val="000000"/>
                </a:solidFill>
              </a:rPr>
              <a:t>СООС</a:t>
            </a:r>
            <a:r>
              <a:rPr lang="ru-RU" sz="1800" b="1" dirty="0" smtClean="0">
                <a:solidFill>
                  <a:srgbClr val="000000"/>
                </a:solidFill>
              </a:rPr>
              <a:t>2</a:t>
            </a:r>
            <a:r>
              <a:rPr lang="ru-RU" sz="2800" b="1" dirty="0" smtClean="0">
                <a:solidFill>
                  <a:srgbClr val="000000"/>
                </a:solidFill>
              </a:rPr>
              <a:t>Н</a:t>
            </a:r>
            <a:r>
              <a:rPr lang="ru-RU" sz="1800" b="1" dirty="0" smtClean="0">
                <a:solidFill>
                  <a:srgbClr val="000000"/>
                </a:solidFill>
              </a:rPr>
              <a:t>5</a:t>
            </a:r>
            <a:endParaRPr lang="ru-RU" sz="1800" b="1" dirty="0">
              <a:solidFill>
                <a:srgbClr val="000000"/>
              </a:solidFill>
            </a:endParaRP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 flipV="1">
            <a:off x="2555776" y="2204864"/>
            <a:ext cx="360040" cy="1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3563888" y="270892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3347864" y="3212976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3779912" y="3717032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3707904" y="422108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5364088" y="4725144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" name="Рисунок 9" descr="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332656"/>
            <a:ext cx="3196719" cy="2109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Для кислородсодержащих соединений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268761"/>
            <a:ext cx="6984776" cy="4553816"/>
          </a:xfrm>
        </p:spPr>
        <p:txBody>
          <a:bodyPr/>
          <a:lstStyle/>
          <a:p>
            <a:r>
              <a:rPr lang="ru-RU" b="1" dirty="0" smtClean="0">
                <a:solidFill>
                  <a:srgbClr val="000000"/>
                </a:solidFill>
              </a:rPr>
              <a:t>составить уравнения реакций, указать условия протекания и тип реакций.</a:t>
            </a: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5" name="Рисунок 4" descr="http://festival.1september.ru/articles/525203/img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237845"/>
            <a:ext cx="6192687" cy="36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792162"/>
            <a:ext cx="8280920" cy="80803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Получение сложного эфира из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             углеводорода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276872"/>
            <a:ext cx="8640960" cy="3545704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600" b="1" dirty="0">
                <a:solidFill>
                  <a:srgbClr val="000000"/>
                </a:solidFill>
              </a:rPr>
              <a:t>С</a:t>
            </a:r>
            <a:r>
              <a:rPr lang="ru-RU" sz="2400" b="1" dirty="0">
                <a:solidFill>
                  <a:srgbClr val="000000"/>
                </a:solidFill>
              </a:rPr>
              <a:t>2</a:t>
            </a:r>
            <a:r>
              <a:rPr lang="ru-RU" sz="3600" b="1" dirty="0">
                <a:solidFill>
                  <a:srgbClr val="000000"/>
                </a:solidFill>
              </a:rPr>
              <a:t>Н</a:t>
            </a:r>
            <a:r>
              <a:rPr lang="ru-RU" sz="2400" b="1" dirty="0">
                <a:solidFill>
                  <a:srgbClr val="000000"/>
                </a:solidFill>
              </a:rPr>
              <a:t>6     </a:t>
            </a:r>
            <a:r>
              <a:rPr lang="ru-RU" sz="2400" b="1" dirty="0" smtClean="0">
                <a:solidFill>
                  <a:srgbClr val="000000"/>
                </a:solidFill>
              </a:rPr>
              <a:t>   </a:t>
            </a:r>
            <a:r>
              <a:rPr lang="ru-RU" sz="3600" b="1" dirty="0" smtClean="0">
                <a:solidFill>
                  <a:srgbClr val="000000"/>
                </a:solidFill>
              </a:rPr>
              <a:t>С</a:t>
            </a:r>
            <a:r>
              <a:rPr lang="ru-RU" sz="2400" b="1" dirty="0" smtClean="0">
                <a:solidFill>
                  <a:srgbClr val="000000"/>
                </a:solidFill>
              </a:rPr>
              <a:t>2</a:t>
            </a:r>
            <a:r>
              <a:rPr lang="ru-RU" sz="3600" b="1" dirty="0" smtClean="0">
                <a:solidFill>
                  <a:srgbClr val="000000"/>
                </a:solidFill>
              </a:rPr>
              <a:t>Н</a:t>
            </a:r>
            <a:r>
              <a:rPr lang="ru-RU" sz="2400" b="1" dirty="0" smtClean="0">
                <a:solidFill>
                  <a:srgbClr val="000000"/>
                </a:solidFill>
              </a:rPr>
              <a:t>5</a:t>
            </a:r>
            <a:r>
              <a:rPr lang="en-US" sz="3600" b="1" dirty="0" err="1">
                <a:solidFill>
                  <a:srgbClr val="000000"/>
                </a:solidFill>
              </a:rPr>
              <a:t>Cl</a:t>
            </a:r>
            <a:r>
              <a:rPr lang="ru-RU" sz="3600" b="1" dirty="0">
                <a:solidFill>
                  <a:srgbClr val="000000"/>
                </a:solidFill>
              </a:rPr>
              <a:t>       </a:t>
            </a:r>
            <a:r>
              <a:rPr lang="ru-RU" sz="3600" b="1" dirty="0" smtClean="0">
                <a:solidFill>
                  <a:srgbClr val="000000"/>
                </a:solidFill>
              </a:rPr>
              <a:t>С</a:t>
            </a:r>
            <a:r>
              <a:rPr lang="ru-RU" sz="2000" b="1" dirty="0" smtClean="0">
                <a:solidFill>
                  <a:srgbClr val="000000"/>
                </a:solidFill>
              </a:rPr>
              <a:t>2</a:t>
            </a:r>
            <a:r>
              <a:rPr lang="ru-RU" sz="3600" b="1" dirty="0" smtClean="0">
                <a:solidFill>
                  <a:srgbClr val="000000"/>
                </a:solidFill>
              </a:rPr>
              <a:t>Н</a:t>
            </a:r>
            <a:r>
              <a:rPr lang="ru-RU" sz="2400" b="1" dirty="0" smtClean="0">
                <a:solidFill>
                  <a:srgbClr val="000000"/>
                </a:solidFill>
              </a:rPr>
              <a:t>5</a:t>
            </a:r>
            <a:r>
              <a:rPr lang="ru-RU" sz="3600" b="1" dirty="0" smtClean="0">
                <a:solidFill>
                  <a:srgbClr val="000000"/>
                </a:solidFill>
              </a:rPr>
              <a:t>ОН     </a:t>
            </a:r>
            <a:r>
              <a:rPr lang="en-US" sz="3600" b="1" dirty="0" smtClean="0">
                <a:solidFill>
                  <a:srgbClr val="000000"/>
                </a:solidFill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</a:rPr>
              <a:t>СН</a:t>
            </a:r>
            <a:r>
              <a:rPr lang="ru-RU" sz="2400" b="1" dirty="0" smtClean="0">
                <a:solidFill>
                  <a:srgbClr val="000000"/>
                </a:solidFill>
              </a:rPr>
              <a:t>3</a:t>
            </a:r>
            <a:r>
              <a:rPr lang="ru-RU" sz="3600" b="1" dirty="0" smtClean="0">
                <a:solidFill>
                  <a:srgbClr val="000000"/>
                </a:solidFill>
              </a:rPr>
              <a:t>СНО              СН</a:t>
            </a:r>
            <a:r>
              <a:rPr lang="ru-RU" sz="2000" b="1" dirty="0" smtClean="0">
                <a:solidFill>
                  <a:srgbClr val="000000"/>
                </a:solidFill>
              </a:rPr>
              <a:t>3</a:t>
            </a:r>
            <a:r>
              <a:rPr lang="ru-RU" sz="3600" b="1" dirty="0" smtClean="0">
                <a:solidFill>
                  <a:srgbClr val="000000"/>
                </a:solidFill>
              </a:rPr>
              <a:t>СООН  </a:t>
            </a:r>
            <a:r>
              <a:rPr lang="ru-RU" sz="3600" b="1" dirty="0">
                <a:solidFill>
                  <a:srgbClr val="000000"/>
                </a:solidFill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</a:rPr>
              <a:t>       СН</a:t>
            </a:r>
            <a:r>
              <a:rPr lang="ru-RU" sz="2400" b="1" dirty="0" smtClean="0">
                <a:solidFill>
                  <a:srgbClr val="000000"/>
                </a:solidFill>
              </a:rPr>
              <a:t>3</a:t>
            </a:r>
            <a:r>
              <a:rPr lang="ru-RU" sz="3600" b="1" dirty="0" smtClean="0">
                <a:solidFill>
                  <a:srgbClr val="000000"/>
                </a:solidFill>
              </a:rPr>
              <a:t>СООСН</a:t>
            </a:r>
            <a:r>
              <a:rPr lang="ru-RU" sz="2400" b="1" dirty="0" smtClean="0">
                <a:solidFill>
                  <a:srgbClr val="000000"/>
                </a:solidFill>
              </a:rPr>
              <a:t>2</a:t>
            </a:r>
            <a:r>
              <a:rPr lang="ru-RU" sz="3600" b="1" dirty="0" smtClean="0">
                <a:solidFill>
                  <a:srgbClr val="000000"/>
                </a:solidFill>
              </a:rPr>
              <a:t>СН</a:t>
            </a:r>
            <a:r>
              <a:rPr lang="ru-RU" sz="2400" b="1" dirty="0" smtClean="0">
                <a:solidFill>
                  <a:srgbClr val="000000"/>
                </a:solidFill>
              </a:rPr>
              <a:t>3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1547664" y="2636912"/>
            <a:ext cx="2873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3707904" y="2636912"/>
            <a:ext cx="5048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4716463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6156177" y="2636912"/>
            <a:ext cx="504056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179513" y="3140968"/>
            <a:ext cx="43204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3059832" y="3212976"/>
            <a:ext cx="719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" name="Рисунок 9" descr="i[13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861048"/>
            <a:ext cx="2713506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1 0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642938"/>
            <a:ext cx="7643812" cy="25003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Рисунок 6" descr="2 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3857625"/>
            <a:ext cx="7715250" cy="2428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Содержимое 5" descr="1284277742_120444276_1-----12842777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475656" cy="1843257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357188" y="714375"/>
            <a:ext cx="498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3.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  <p:pic>
        <p:nvPicPr>
          <p:cNvPr id="9219" name="Рисунок 5" descr="4 001.jpg"/>
          <p:cNvPicPr>
            <a:picLocks noChangeAspect="1"/>
          </p:cNvPicPr>
          <p:nvPr/>
        </p:nvPicPr>
        <p:blipFill>
          <a:blip r:embed="rId2" cstate="print"/>
          <a:srcRect t="7082"/>
          <a:stretch>
            <a:fillRect/>
          </a:stretch>
        </p:blipFill>
        <p:spPr bwMode="auto">
          <a:xfrm>
            <a:off x="714375" y="714375"/>
            <a:ext cx="7786688" cy="23574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500063" y="3786188"/>
            <a:ext cx="560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4</a:t>
            </a:r>
            <a:r>
              <a:rPr lang="ru-RU">
                <a:latin typeface="Trebuchet MS" pitchFamily="34" charset="0"/>
              </a:rPr>
              <a:t>. </a:t>
            </a:r>
          </a:p>
        </p:txBody>
      </p:sp>
      <p:pic>
        <p:nvPicPr>
          <p:cNvPr id="9221" name="Рисунок 7" descr="5 001.jpg"/>
          <p:cNvPicPr>
            <a:picLocks noChangeAspect="1"/>
          </p:cNvPicPr>
          <p:nvPr/>
        </p:nvPicPr>
        <p:blipFill>
          <a:blip r:embed="rId3" cstate="print"/>
          <a:srcRect t="4044"/>
          <a:stretch>
            <a:fillRect/>
          </a:stretch>
        </p:blipFill>
        <p:spPr bwMode="auto">
          <a:xfrm>
            <a:off x="785813" y="3786188"/>
            <a:ext cx="7715250" cy="2571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Содержимое 5" descr="1284277742_120444276_1-----12842777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2132856"/>
            <a:ext cx="1475656" cy="184325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6 001.jpg"/>
          <p:cNvPicPr>
            <a:picLocks noChangeAspect="1"/>
          </p:cNvPicPr>
          <p:nvPr/>
        </p:nvPicPr>
        <p:blipFill>
          <a:blip r:embed="rId2" cstate="print"/>
          <a:srcRect t="2811"/>
          <a:stretch>
            <a:fillRect/>
          </a:stretch>
        </p:blipFill>
        <p:spPr bwMode="auto">
          <a:xfrm>
            <a:off x="1000125" y="714375"/>
            <a:ext cx="7429500" cy="23574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571500" y="785813"/>
            <a:ext cx="420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5</a:t>
            </a:r>
            <a:r>
              <a:rPr lang="ru-RU">
                <a:latin typeface="Trebuchet MS" pitchFamily="34" charset="0"/>
              </a:rPr>
              <a:t>.</a:t>
            </a:r>
          </a:p>
        </p:txBody>
      </p:sp>
      <p:pic>
        <p:nvPicPr>
          <p:cNvPr id="10244" name="Рисунок 5" descr="7 001.jpg"/>
          <p:cNvPicPr>
            <a:picLocks noChangeAspect="1"/>
          </p:cNvPicPr>
          <p:nvPr/>
        </p:nvPicPr>
        <p:blipFill>
          <a:blip r:embed="rId3" cstate="print"/>
          <a:srcRect t="3571"/>
          <a:stretch>
            <a:fillRect/>
          </a:stretch>
        </p:blipFill>
        <p:spPr bwMode="auto">
          <a:xfrm>
            <a:off x="928688" y="4214813"/>
            <a:ext cx="7572375" cy="20716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500063" y="4429125"/>
            <a:ext cx="430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6.</a:t>
            </a:r>
          </a:p>
        </p:txBody>
      </p:sp>
      <p:pic>
        <p:nvPicPr>
          <p:cNvPr id="6" name="Содержимое 5" descr="1284277742_120444276_1-----12842777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1844824"/>
            <a:ext cx="1979712" cy="2472879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8 001.jpg"/>
          <p:cNvPicPr>
            <a:picLocks noChangeAspect="1"/>
          </p:cNvPicPr>
          <p:nvPr/>
        </p:nvPicPr>
        <p:blipFill>
          <a:blip r:embed="rId2" cstate="print"/>
          <a:srcRect t="8340"/>
          <a:stretch>
            <a:fillRect/>
          </a:stretch>
        </p:blipFill>
        <p:spPr bwMode="auto">
          <a:xfrm>
            <a:off x="1000125" y="785813"/>
            <a:ext cx="7429500" cy="2214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571500" y="928688"/>
            <a:ext cx="498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7.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571500" y="3857625"/>
            <a:ext cx="420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8</a:t>
            </a:r>
            <a:r>
              <a:rPr lang="ru-RU">
                <a:latin typeface="Trebuchet MS" pitchFamily="34" charset="0"/>
              </a:rPr>
              <a:t>.</a:t>
            </a:r>
          </a:p>
        </p:txBody>
      </p:sp>
      <p:pic>
        <p:nvPicPr>
          <p:cNvPr id="11269" name="Рисунок 6" descr="9 001.jpg"/>
          <p:cNvPicPr>
            <a:picLocks noChangeAspect="1"/>
          </p:cNvPicPr>
          <p:nvPr/>
        </p:nvPicPr>
        <p:blipFill>
          <a:blip r:embed="rId3" cstate="print"/>
          <a:srcRect t="7658"/>
          <a:stretch>
            <a:fillRect/>
          </a:stretch>
        </p:blipFill>
        <p:spPr bwMode="auto">
          <a:xfrm>
            <a:off x="857250" y="3786188"/>
            <a:ext cx="7572375" cy="2214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Содержимое 5" descr="1284277742_120444276_1-----12842777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7702815" y="1844825"/>
            <a:ext cx="1441185" cy="18002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500063" y="785813"/>
            <a:ext cx="488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rebuchet MS" pitchFamily="34" charset="0"/>
              </a:rPr>
              <a:t>9</a:t>
            </a:r>
            <a:r>
              <a:rPr lang="ru-RU">
                <a:latin typeface="Trebuchet MS" pitchFamily="34" charset="0"/>
              </a:rPr>
              <a:t>. </a:t>
            </a:r>
          </a:p>
        </p:txBody>
      </p:sp>
      <p:pic>
        <p:nvPicPr>
          <p:cNvPr id="12291" name="Рисунок 4" descr="10 001.jpg"/>
          <p:cNvPicPr>
            <a:picLocks noChangeAspect="1"/>
          </p:cNvPicPr>
          <p:nvPr/>
        </p:nvPicPr>
        <p:blipFill>
          <a:blip r:embed="rId2" cstate="print"/>
          <a:srcRect t="8110"/>
          <a:stretch>
            <a:fillRect/>
          </a:stretch>
        </p:blipFill>
        <p:spPr bwMode="auto">
          <a:xfrm>
            <a:off x="785813" y="857250"/>
            <a:ext cx="7643812" cy="2143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5568" y="1923442"/>
            <a:ext cx="3888432" cy="493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92162"/>
            <a:ext cx="8784975" cy="299687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Вывод: </a:t>
            </a:r>
            <a:r>
              <a:rPr lang="ru-RU" b="1" dirty="0" smtClean="0">
                <a:solidFill>
                  <a:srgbClr val="000000"/>
                </a:solidFill>
              </a:rPr>
              <a:t>Сегодня на уроке  – на примере генетической связи органических веществ разных гомологических рядов мы увидели и доказали с помощью превращений – единство материального  мира.</a:t>
            </a:r>
            <a:br>
              <a:rPr lang="ru-RU" b="1" dirty="0" smtClean="0">
                <a:solidFill>
                  <a:srgbClr val="000000"/>
                </a:solidFill>
              </a:rPr>
            </a:b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4" name="Содержимое 3" descr="1255523797_himij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3212976"/>
            <a:ext cx="5938559" cy="34073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>
                <a:solidFill>
                  <a:schemeClr val="hlink"/>
                </a:solidFill>
              </a:rPr>
              <a:t>Взаимосвязь между классами веществ выражается генетическими цепочками.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Генетический ряд</a:t>
            </a:r>
            <a:r>
              <a:rPr lang="ru-RU" sz="2400" dirty="0"/>
              <a:t> – </a:t>
            </a:r>
            <a:r>
              <a:rPr lang="ru-RU" sz="2400" b="1" dirty="0">
                <a:solidFill>
                  <a:schemeClr val="hlink"/>
                </a:solidFill>
              </a:rPr>
              <a:t>это осуществление химических превращений, в результате которых из веществ одного класса можно получить вещества другого класса.</a:t>
            </a:r>
          </a:p>
          <a:p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Чтобы осуществить генетические превращения, необходимо знать:</a:t>
            </a:r>
          </a:p>
          <a:p>
            <a:r>
              <a:rPr lang="ru-RU" sz="2400" b="1" dirty="0">
                <a:solidFill>
                  <a:schemeClr val="hlink"/>
                </a:solidFill>
              </a:rPr>
              <a:t>классы веществ;</a:t>
            </a:r>
          </a:p>
          <a:p>
            <a:r>
              <a:rPr lang="ru-RU" sz="2400" b="1" dirty="0">
                <a:solidFill>
                  <a:schemeClr val="hlink"/>
                </a:solidFill>
              </a:rPr>
              <a:t>номенклатуру веществ;</a:t>
            </a:r>
          </a:p>
          <a:p>
            <a:r>
              <a:rPr lang="ru-RU" sz="2400" b="1" dirty="0">
                <a:solidFill>
                  <a:schemeClr val="hlink"/>
                </a:solidFill>
              </a:rPr>
              <a:t>свойства веществ;</a:t>
            </a:r>
          </a:p>
          <a:p>
            <a:r>
              <a:rPr lang="ru-RU" sz="2400" b="1" dirty="0">
                <a:solidFill>
                  <a:schemeClr val="hlink"/>
                </a:solidFill>
              </a:rPr>
              <a:t>типы реакций;</a:t>
            </a:r>
          </a:p>
          <a:p>
            <a:r>
              <a:rPr lang="ru-RU" sz="2400" b="1" dirty="0">
                <a:solidFill>
                  <a:schemeClr val="hlink"/>
                </a:solidFill>
              </a:rPr>
              <a:t>именные реакции, например синтез </a:t>
            </a:r>
            <a:r>
              <a:rPr lang="ru-RU" sz="2400" b="1" dirty="0" err="1">
                <a:solidFill>
                  <a:schemeClr val="hlink"/>
                </a:solidFill>
              </a:rPr>
              <a:t>Вюрца</a:t>
            </a:r>
            <a:r>
              <a:rPr lang="ru-RU" sz="2400" b="1" dirty="0">
                <a:solidFill>
                  <a:schemeClr val="hlink"/>
                </a:solidFill>
              </a:rPr>
              <a:t>:</a:t>
            </a:r>
          </a:p>
        </p:txBody>
      </p:sp>
      <p:pic>
        <p:nvPicPr>
          <p:cNvPr id="3076" name="Picture 4" descr="U07_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5877272"/>
            <a:ext cx="3495675" cy="838200"/>
          </a:xfrm>
          <a:prstGeom prst="rect">
            <a:avLst/>
          </a:prstGeom>
          <a:noFill/>
        </p:spPr>
      </p:pic>
      <p:pic>
        <p:nvPicPr>
          <p:cNvPr id="3077" name="Picture 5" descr="U05_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645024"/>
            <a:ext cx="1224136" cy="496441"/>
          </a:xfrm>
          <a:prstGeom prst="rect">
            <a:avLst/>
          </a:prstGeom>
          <a:noFill/>
        </p:spPr>
      </p:pic>
      <p:pic>
        <p:nvPicPr>
          <p:cNvPr id="3078" name="Picture 6" descr="U08_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645024"/>
            <a:ext cx="1584176" cy="5040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641655" cy="51736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/>
              <a:t>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/>
          </a:p>
          <a:p>
            <a:pPr>
              <a:lnSpc>
                <a:spcPct val="90000"/>
              </a:lnSpc>
              <a:buFontTx/>
              <a:buNone/>
            </a:pPr>
            <a:endParaRPr lang="ru-RU" sz="2400" dirty="0"/>
          </a:p>
          <a:p>
            <a:pPr>
              <a:lnSpc>
                <a:spcPct val="90000"/>
              </a:lnSpc>
              <a:buFontTx/>
              <a:buNone/>
            </a:pPr>
            <a:endParaRPr lang="ru-RU" sz="2400" b="1" i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 smtClean="0">
              <a:solidFill>
                <a:srgbClr val="FF99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бутан         бутен-1           </a:t>
            </a:r>
            <a:r>
              <a:rPr lang="ru-RU" sz="2600" b="1" dirty="0">
                <a:solidFill>
                  <a:srgbClr val="C00000"/>
                </a:solidFill>
              </a:rPr>
              <a:t>1,2-дибромбутан   </a:t>
            </a:r>
            <a:r>
              <a:rPr lang="ru-RU" sz="2600" b="1" dirty="0" smtClean="0">
                <a:solidFill>
                  <a:srgbClr val="C00000"/>
                </a:solidFill>
              </a:rPr>
              <a:t>          </a:t>
            </a:r>
            <a:r>
              <a:rPr lang="ru-RU" sz="2600" b="1" dirty="0">
                <a:solidFill>
                  <a:srgbClr val="C00000"/>
                </a:solidFill>
              </a:rPr>
              <a:t>бутен-1    </a:t>
            </a:r>
            <a:r>
              <a:rPr lang="ru-RU" sz="2600" b="1" dirty="0" smtClean="0">
                <a:solidFill>
                  <a:srgbClr val="C00000"/>
                </a:solidFill>
              </a:rPr>
              <a:t>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           СО2</a:t>
            </a:r>
            <a:endParaRPr lang="ru-RU" sz="2600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dirty="0">
              <a:solidFill>
                <a:srgbClr val="FF99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3000" b="1" dirty="0">
                <a:solidFill>
                  <a:srgbClr val="C00000"/>
                </a:solidFill>
              </a:rPr>
              <a:t>пентен-1    </a:t>
            </a:r>
            <a:r>
              <a:rPr lang="ru-RU" sz="3000" b="1" dirty="0" smtClean="0">
                <a:solidFill>
                  <a:srgbClr val="C00000"/>
                </a:solidFill>
              </a:rPr>
              <a:t>  пентан      </a:t>
            </a:r>
            <a:r>
              <a:rPr lang="ru-RU" sz="3000" b="1" dirty="0">
                <a:solidFill>
                  <a:srgbClr val="C00000"/>
                </a:solidFill>
              </a:rPr>
              <a:t>2-хлорпентан   </a:t>
            </a:r>
            <a:r>
              <a:rPr lang="ru-RU" sz="3000" b="1" dirty="0" smtClean="0">
                <a:solidFill>
                  <a:srgbClr val="C00000"/>
                </a:solidFill>
              </a:rPr>
              <a:t>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000" b="1" dirty="0" smtClean="0">
                <a:solidFill>
                  <a:srgbClr val="C00000"/>
                </a:solidFill>
              </a:rPr>
              <a:t>пентен-2     </a:t>
            </a:r>
            <a:r>
              <a:rPr lang="ru-RU" sz="3000" b="1" dirty="0">
                <a:solidFill>
                  <a:srgbClr val="C00000"/>
                </a:solidFill>
              </a:rPr>
              <a:t>СО2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/>
              <a:t>                  </a:t>
            </a: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 rot="510983">
            <a:off x="1744663" y="550863"/>
            <a:ext cx="5848350" cy="1416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2282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24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89017" scaled="1"/>
                </a:gradFill>
                <a:latin typeface="Impact"/>
              </a:rPr>
              <a:t> </a:t>
            </a:r>
            <a:r>
              <a:rPr lang="ru-RU" sz="24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89017" scaled="1"/>
                </a:gradFill>
                <a:latin typeface="Impact"/>
              </a:rPr>
              <a:t>Осуществите превращения.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1403648" y="2348880"/>
            <a:ext cx="287338" cy="71438"/>
          </a:xfrm>
          <a:prstGeom prst="rightArrow">
            <a:avLst>
              <a:gd name="adj1" fmla="val 50000"/>
              <a:gd name="adj2" fmla="val 100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275856" y="2348880"/>
            <a:ext cx="287337" cy="71438"/>
          </a:xfrm>
          <a:prstGeom prst="rightArrow">
            <a:avLst>
              <a:gd name="adj1" fmla="val 50000"/>
              <a:gd name="adj2" fmla="val 100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876256" y="2348880"/>
            <a:ext cx="287337" cy="71438"/>
          </a:xfrm>
          <a:prstGeom prst="rightArrow">
            <a:avLst>
              <a:gd name="adj1" fmla="val 50000"/>
              <a:gd name="adj2" fmla="val 100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611560" y="2708920"/>
            <a:ext cx="287338" cy="71438"/>
          </a:xfrm>
          <a:prstGeom prst="rightArrow">
            <a:avLst>
              <a:gd name="adj1" fmla="val 50000"/>
              <a:gd name="adj2" fmla="val 100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1907704" y="3789040"/>
            <a:ext cx="287338" cy="71437"/>
          </a:xfrm>
          <a:prstGeom prst="rightArrow">
            <a:avLst>
              <a:gd name="adj1" fmla="val 50000"/>
              <a:gd name="adj2" fmla="val 1005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6876256" y="3789040"/>
            <a:ext cx="287337" cy="71437"/>
          </a:xfrm>
          <a:prstGeom prst="rightArrow">
            <a:avLst>
              <a:gd name="adj1" fmla="val 50000"/>
              <a:gd name="adj2" fmla="val 1005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3707904" y="3789040"/>
            <a:ext cx="287338" cy="71437"/>
          </a:xfrm>
          <a:prstGeom prst="rightArrow">
            <a:avLst>
              <a:gd name="adj1" fmla="val 50000"/>
              <a:gd name="adj2" fmla="val 1005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2051720" y="4221088"/>
            <a:ext cx="287338" cy="71437"/>
          </a:xfrm>
          <a:prstGeom prst="rightArrow">
            <a:avLst>
              <a:gd name="adj1" fmla="val 50000"/>
              <a:gd name="adj2" fmla="val 1005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1276" name="Picture 12" descr="U01_0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88913"/>
            <a:ext cx="1409700" cy="15843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festival.1september.ru/articles/525203/img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136904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92162"/>
            <a:ext cx="8136904" cy="11246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Какие реакции следует провести, чтобы из одного типа углеводородов получить   другой? 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653136"/>
            <a:ext cx="8064896" cy="18002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Стрелками в схеме указаны углеводороды, которые непосредственно можно превратить друг в друга одной реакцией.</a:t>
            </a:r>
            <a:br>
              <a:rPr lang="ru-RU" sz="2800" b="1" dirty="0" smtClean="0">
                <a:solidFill>
                  <a:srgbClr val="000000"/>
                </a:solidFill>
              </a:rPr>
            </a:br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4" name="Рисунок 3" descr="http://festival.1september.ru/articles/525203/img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204864"/>
            <a:ext cx="914399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92162"/>
            <a:ext cx="8676455" cy="80803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Осуществите несколько цепочек превращений. Определите тип каждой реакции:</a:t>
            </a:r>
            <a:r>
              <a:rPr lang="ru-RU" b="1" i="1" dirty="0" smtClean="0">
                <a:solidFill>
                  <a:srgbClr val="FFFF00"/>
                </a:solidFill>
              </a:rPr>
              <a:t/>
            </a:r>
            <a:br>
              <a:rPr lang="ru-RU" b="1" i="1" dirty="0" smtClean="0">
                <a:solidFill>
                  <a:srgbClr val="FFFF00"/>
                </a:solidFill>
              </a:rPr>
            </a:b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89550" y="1196752"/>
            <a:ext cx="2854450" cy="2473857"/>
          </a:xfrm>
        </p:spPr>
      </p:pic>
      <p:pic>
        <p:nvPicPr>
          <p:cNvPr id="4" name="Рисунок 3" descr="http://festival.1september.ru/articles/525203/img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57601"/>
            <a:ext cx="7416823" cy="360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5903167" cy="80803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Проверяем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203848" cy="2959487"/>
          </a:xfrm>
        </p:spPr>
      </p:pic>
      <p:pic>
        <p:nvPicPr>
          <p:cNvPr id="4" name="Рисунок 3" descr="http://festival.1september.ru/articles/525203/img5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849694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139952" cy="5478119"/>
          </a:xfrm>
          <a:prstGeom prst="rect">
            <a:avLst/>
          </a:prstGeom>
        </p:spPr>
      </p:pic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203848" y="1981201"/>
            <a:ext cx="5940152" cy="3841375"/>
          </a:xfrm>
        </p:spPr>
        <p:txBody>
          <a:bodyPr>
            <a:normAutofit/>
          </a:bodyPr>
          <a:lstStyle/>
          <a:p>
            <a:pPr marL="609600" indent="-609600"/>
            <a:r>
              <a:rPr lang="ru-RU" sz="3200" b="1" dirty="0" smtClean="0">
                <a:solidFill>
                  <a:srgbClr val="000000"/>
                </a:solidFill>
              </a:rPr>
              <a:t>Распределите </a:t>
            </a:r>
            <a:r>
              <a:rPr lang="ru-RU" sz="3200" b="1" dirty="0">
                <a:solidFill>
                  <a:srgbClr val="000000"/>
                </a:solidFill>
              </a:rPr>
              <a:t>вещества на классы:</a:t>
            </a:r>
          </a:p>
          <a:p>
            <a:pPr marL="609600" indent="-609600">
              <a:buFontTx/>
              <a:buNone/>
            </a:pPr>
            <a:r>
              <a:rPr lang="ru-RU" sz="3200" b="1" dirty="0">
                <a:solidFill>
                  <a:srgbClr val="000000"/>
                </a:solidFill>
              </a:rPr>
              <a:t>    </a:t>
            </a:r>
            <a:r>
              <a:rPr lang="ru-RU" sz="3200" b="1" dirty="0" smtClean="0">
                <a:solidFill>
                  <a:srgbClr val="000000"/>
                </a:solidFill>
              </a:rPr>
              <a:t>  </a:t>
            </a:r>
            <a:r>
              <a:rPr lang="ru-RU" sz="3200" b="1" dirty="0">
                <a:solidFill>
                  <a:srgbClr val="000000"/>
                </a:solidFill>
              </a:rPr>
              <a:t>С</a:t>
            </a:r>
            <a:r>
              <a:rPr lang="ru-RU" sz="2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2800" b="1" dirty="0">
                <a:solidFill>
                  <a:srgbClr val="000000"/>
                </a:solidFill>
              </a:rPr>
              <a:t>6</a:t>
            </a:r>
            <a:r>
              <a:rPr lang="ru-RU" sz="3200" b="1" dirty="0" smtClean="0">
                <a:solidFill>
                  <a:srgbClr val="000000"/>
                </a:solidFill>
              </a:rPr>
              <a:t>;  </a:t>
            </a:r>
            <a:r>
              <a:rPr lang="ru-RU" sz="3200" b="1" dirty="0">
                <a:solidFill>
                  <a:srgbClr val="000000"/>
                </a:solidFill>
              </a:rPr>
              <a:t>СН</a:t>
            </a:r>
            <a:r>
              <a:rPr lang="ru-RU" sz="2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СООН; </a:t>
            </a:r>
            <a:r>
              <a:rPr lang="ru-RU" sz="3200" b="1" dirty="0" smtClean="0">
                <a:solidFill>
                  <a:srgbClr val="000000"/>
                </a:solidFill>
              </a:rPr>
              <a:t> СН</a:t>
            </a:r>
            <a:r>
              <a:rPr lang="ru-RU" sz="2800" b="1" dirty="0" smtClean="0">
                <a:solidFill>
                  <a:srgbClr val="000000"/>
                </a:solidFill>
              </a:rPr>
              <a:t>3</a:t>
            </a:r>
            <a:r>
              <a:rPr lang="ru-RU" sz="3200" b="1" dirty="0" smtClean="0">
                <a:solidFill>
                  <a:srgbClr val="000000"/>
                </a:solidFill>
              </a:rPr>
              <a:t>ОН</a:t>
            </a:r>
            <a:r>
              <a:rPr lang="ru-RU" sz="3200" b="1" dirty="0">
                <a:solidFill>
                  <a:srgbClr val="000000"/>
                </a:solidFill>
              </a:rPr>
              <a:t>; С</a:t>
            </a:r>
            <a:r>
              <a:rPr lang="ru-RU" sz="2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2800" b="1" dirty="0">
                <a:solidFill>
                  <a:srgbClr val="000000"/>
                </a:solidFill>
              </a:rPr>
              <a:t>4</a:t>
            </a:r>
            <a:r>
              <a:rPr lang="ru-RU" sz="3200" b="1" dirty="0" smtClean="0">
                <a:solidFill>
                  <a:srgbClr val="000000"/>
                </a:solidFill>
              </a:rPr>
              <a:t>;  </a:t>
            </a:r>
            <a:r>
              <a:rPr lang="ru-RU" sz="3200" b="1" dirty="0">
                <a:solidFill>
                  <a:srgbClr val="000000"/>
                </a:solidFill>
              </a:rPr>
              <a:t>НСООН; СН</a:t>
            </a:r>
            <a:r>
              <a:rPr lang="ru-RU" sz="2800" b="1" dirty="0">
                <a:solidFill>
                  <a:srgbClr val="000000"/>
                </a:solidFill>
              </a:rPr>
              <a:t>4</a:t>
            </a:r>
            <a:r>
              <a:rPr lang="ru-RU" sz="3200" b="1" dirty="0" smtClean="0">
                <a:solidFill>
                  <a:srgbClr val="000000"/>
                </a:solidFill>
              </a:rPr>
              <a:t>;  </a:t>
            </a:r>
            <a:r>
              <a:rPr lang="ru-RU" sz="3200" b="1" dirty="0">
                <a:solidFill>
                  <a:srgbClr val="000000"/>
                </a:solidFill>
              </a:rPr>
              <a:t>С</a:t>
            </a:r>
            <a:r>
              <a:rPr lang="ru-RU" sz="2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2800" b="1" dirty="0">
                <a:solidFill>
                  <a:srgbClr val="000000"/>
                </a:solidFill>
              </a:rPr>
              <a:t>6</a:t>
            </a:r>
            <a:r>
              <a:rPr lang="ru-RU" sz="3200" b="1" dirty="0">
                <a:solidFill>
                  <a:srgbClr val="000000"/>
                </a:solidFill>
              </a:rPr>
              <a:t>; С</a:t>
            </a:r>
            <a:r>
              <a:rPr lang="ru-RU" sz="2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2800" b="1" dirty="0">
                <a:solidFill>
                  <a:srgbClr val="000000"/>
                </a:solidFill>
              </a:rPr>
              <a:t>5</a:t>
            </a:r>
            <a:r>
              <a:rPr lang="ru-RU" sz="3200" b="1" dirty="0">
                <a:solidFill>
                  <a:srgbClr val="000000"/>
                </a:solidFill>
              </a:rPr>
              <a:t>ОН</a:t>
            </a:r>
            <a:r>
              <a:rPr lang="ru-RU" sz="3200" b="1" dirty="0" smtClean="0">
                <a:solidFill>
                  <a:srgbClr val="000000"/>
                </a:solidFill>
              </a:rPr>
              <a:t>;  </a:t>
            </a:r>
            <a:r>
              <a:rPr lang="ru-RU" sz="3200" b="1" dirty="0">
                <a:solidFill>
                  <a:srgbClr val="000000"/>
                </a:solidFill>
              </a:rPr>
              <a:t>НСОН; </a:t>
            </a:r>
            <a:r>
              <a:rPr lang="ru-RU" sz="3200" b="1" dirty="0" smtClean="0">
                <a:solidFill>
                  <a:srgbClr val="000000"/>
                </a:solidFill>
              </a:rPr>
              <a:t> С</a:t>
            </a:r>
            <a:r>
              <a:rPr lang="ru-RU" sz="2800" b="1" dirty="0" smtClean="0">
                <a:solidFill>
                  <a:srgbClr val="000000"/>
                </a:solidFill>
              </a:rPr>
              <a:t>3</a:t>
            </a:r>
            <a:r>
              <a:rPr lang="ru-RU" sz="3200" b="1" dirty="0" smtClean="0">
                <a:solidFill>
                  <a:srgbClr val="000000"/>
                </a:solidFill>
              </a:rPr>
              <a:t>Н8</a:t>
            </a:r>
            <a:r>
              <a:rPr lang="ru-RU" sz="3200" b="1" dirty="0">
                <a:solidFill>
                  <a:srgbClr val="000000"/>
                </a:solidFill>
              </a:rPr>
              <a:t>;  СН</a:t>
            </a:r>
            <a:r>
              <a:rPr lang="ru-RU" sz="2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СООС</a:t>
            </a:r>
            <a:r>
              <a:rPr lang="ru-RU" sz="2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2800" b="1" dirty="0">
                <a:solidFill>
                  <a:srgbClr val="000000"/>
                </a:solidFill>
              </a:rPr>
              <a:t>5</a:t>
            </a:r>
            <a:r>
              <a:rPr lang="ru-RU" sz="3200" b="1" dirty="0" smtClean="0">
                <a:solidFill>
                  <a:srgbClr val="000000"/>
                </a:solidFill>
              </a:rPr>
              <a:t>;  </a:t>
            </a:r>
            <a:r>
              <a:rPr lang="ru-RU" sz="3200" b="1" dirty="0">
                <a:solidFill>
                  <a:srgbClr val="000000"/>
                </a:solidFill>
              </a:rPr>
              <a:t>СН</a:t>
            </a:r>
            <a:r>
              <a:rPr lang="ru-RU" sz="2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СОН; СН</a:t>
            </a:r>
            <a:r>
              <a:rPr lang="ru-RU" sz="2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СООСН</a:t>
            </a:r>
            <a:r>
              <a:rPr lang="ru-RU" sz="2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C0000"/>
                </a:solidFill>
              </a:rPr>
              <a:t>Проверка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87624" y="1981201"/>
            <a:ext cx="6840760" cy="4184103"/>
          </a:xfrm>
        </p:spPr>
        <p:txBody>
          <a:bodyPr>
            <a:noAutofit/>
          </a:bodyPr>
          <a:lstStyle/>
          <a:p>
            <a:r>
              <a:rPr lang="ru-RU" sz="3200" b="1" dirty="0" err="1">
                <a:solidFill>
                  <a:srgbClr val="000000"/>
                </a:solidFill>
              </a:rPr>
              <a:t>Алканы</a:t>
            </a:r>
            <a:r>
              <a:rPr lang="ru-RU" sz="3200" b="1" dirty="0">
                <a:solidFill>
                  <a:srgbClr val="000000"/>
                </a:solidFill>
              </a:rPr>
              <a:t>: СН</a:t>
            </a:r>
            <a:r>
              <a:rPr lang="ru-RU" sz="1800" b="1" dirty="0">
                <a:solidFill>
                  <a:srgbClr val="000000"/>
                </a:solidFill>
              </a:rPr>
              <a:t>4</a:t>
            </a:r>
            <a:r>
              <a:rPr lang="ru-RU" sz="3200" b="1" dirty="0">
                <a:solidFill>
                  <a:srgbClr val="000000"/>
                </a:solidFill>
              </a:rPr>
              <a:t>; 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6</a:t>
            </a:r>
            <a:r>
              <a:rPr lang="ru-RU" sz="3200" b="1" dirty="0">
                <a:solidFill>
                  <a:srgbClr val="000000"/>
                </a:solidFill>
              </a:rPr>
              <a:t>; С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8 </a:t>
            </a:r>
          </a:p>
          <a:p>
            <a:r>
              <a:rPr lang="ru-RU" sz="3200" b="1" dirty="0" err="1">
                <a:solidFill>
                  <a:srgbClr val="000000"/>
                </a:solidFill>
              </a:rPr>
              <a:t>Алкены</a:t>
            </a:r>
            <a:r>
              <a:rPr lang="ru-RU" sz="3200" b="1" dirty="0">
                <a:solidFill>
                  <a:srgbClr val="000000"/>
                </a:solidFill>
              </a:rPr>
              <a:t>: С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6</a:t>
            </a:r>
            <a:r>
              <a:rPr lang="ru-RU" sz="3200" b="1" dirty="0">
                <a:solidFill>
                  <a:srgbClr val="000000"/>
                </a:solidFill>
              </a:rPr>
              <a:t>; 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4</a:t>
            </a:r>
            <a:endParaRPr lang="ru-RU" sz="3200" b="1" dirty="0">
              <a:solidFill>
                <a:srgbClr val="000000"/>
              </a:solidFill>
            </a:endParaRPr>
          </a:p>
          <a:p>
            <a:r>
              <a:rPr lang="ru-RU" sz="3200" b="1" dirty="0">
                <a:solidFill>
                  <a:srgbClr val="000000"/>
                </a:solidFill>
              </a:rPr>
              <a:t>Спирты: 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ОН; 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5</a:t>
            </a:r>
            <a:r>
              <a:rPr lang="ru-RU" sz="3200" b="1" dirty="0">
                <a:solidFill>
                  <a:srgbClr val="000000"/>
                </a:solidFill>
              </a:rPr>
              <a:t>ОН</a:t>
            </a:r>
          </a:p>
          <a:p>
            <a:r>
              <a:rPr lang="ru-RU" sz="3200" b="1" dirty="0">
                <a:solidFill>
                  <a:srgbClr val="000000"/>
                </a:solidFill>
              </a:rPr>
              <a:t>Альдегиды: НСОН; 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СОН</a:t>
            </a:r>
          </a:p>
          <a:p>
            <a:r>
              <a:rPr lang="ru-RU" sz="3200" b="1" dirty="0">
                <a:solidFill>
                  <a:srgbClr val="000000"/>
                </a:solidFill>
              </a:rPr>
              <a:t>Карбоновые кислоты: 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СООН; НСООН</a:t>
            </a:r>
          </a:p>
          <a:p>
            <a:r>
              <a:rPr lang="ru-RU" sz="3200" b="1" dirty="0">
                <a:solidFill>
                  <a:srgbClr val="000000"/>
                </a:solidFill>
              </a:rPr>
              <a:t>Сложные  эфиры: 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СООС</a:t>
            </a:r>
            <a:r>
              <a:rPr lang="ru-RU" sz="1800" b="1" dirty="0">
                <a:solidFill>
                  <a:srgbClr val="000000"/>
                </a:solidFill>
              </a:rPr>
              <a:t>2</a:t>
            </a:r>
            <a:r>
              <a:rPr lang="ru-RU" sz="3200" b="1" dirty="0">
                <a:solidFill>
                  <a:srgbClr val="000000"/>
                </a:solidFill>
              </a:rPr>
              <a:t>Н</a:t>
            </a:r>
            <a:r>
              <a:rPr lang="ru-RU" sz="1800" b="1" dirty="0">
                <a:solidFill>
                  <a:srgbClr val="000000"/>
                </a:solidFill>
              </a:rPr>
              <a:t>5</a:t>
            </a:r>
            <a:r>
              <a:rPr lang="ru-RU" sz="3200" b="1" dirty="0">
                <a:solidFill>
                  <a:srgbClr val="000000"/>
                </a:solidFill>
              </a:rPr>
              <a:t>;  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  <a:r>
              <a:rPr lang="ru-RU" sz="3200" b="1" dirty="0">
                <a:solidFill>
                  <a:srgbClr val="000000"/>
                </a:solidFill>
              </a:rPr>
              <a:t>СООСН</a:t>
            </a:r>
            <a:r>
              <a:rPr lang="ru-RU" sz="1800" b="1" dirty="0">
                <a:solidFill>
                  <a:srgbClr val="000000"/>
                </a:solidFill>
              </a:rPr>
              <a:t>3</a:t>
            </a:r>
          </a:p>
          <a:p>
            <a:pPr>
              <a:buFontTx/>
              <a:buNone/>
            </a:pPr>
            <a:r>
              <a:rPr lang="ru-RU" sz="2800" dirty="0"/>
              <a:t> </a:t>
            </a:r>
          </a:p>
        </p:txBody>
      </p:sp>
      <p:pic>
        <p:nvPicPr>
          <p:cNvPr id="4" name="Рисунок 3" descr="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6493" y="0"/>
            <a:ext cx="2917507" cy="3501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88641"/>
            <a:ext cx="7776863" cy="14401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0000"/>
                </a:solidFill>
              </a:rPr>
              <a:t>Как можно получить из углеводородов: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0000"/>
                </a:solidFill>
              </a:rPr>
              <a:t>    а) спирты          б) альдегиды        в) кислоты?</a:t>
            </a:r>
          </a:p>
          <a:p>
            <a:endParaRPr lang="ru-RU" sz="2400" b="1" dirty="0">
              <a:solidFill>
                <a:srgbClr val="000000"/>
              </a:solidFill>
            </a:endParaRPr>
          </a:p>
        </p:txBody>
      </p:sp>
      <p:pic>
        <p:nvPicPr>
          <p:cNvPr id="4" name="Picture 4" descr="Гидратация алкен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556792"/>
            <a:ext cx="8064500" cy="2159000"/>
          </a:xfrm>
          <a:prstGeom prst="rect">
            <a:avLst/>
          </a:prstGeom>
          <a:noFill/>
          <a:ln/>
        </p:spPr>
      </p:pic>
      <p:pic>
        <p:nvPicPr>
          <p:cNvPr id="5" name="Picture 5" descr="Получение этаналя окислением этиле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33056"/>
            <a:ext cx="37433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Окисление алкан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312" y="3933056"/>
            <a:ext cx="41036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166</TotalTime>
  <Words>301</Words>
  <Application>Microsoft Office PowerPoint</Application>
  <PresentationFormat>Экран (4:3)</PresentationFormat>
  <Paragraphs>69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Генетическая связь между классами органических веществ</vt:lpstr>
      <vt:lpstr>Взаимосвязь между классами веществ выражается генетическими цепочками.</vt:lpstr>
      <vt:lpstr>Слайд 3</vt:lpstr>
      <vt:lpstr>Какие реакции следует провести, чтобы из одного типа углеводородов получить   другой?  </vt:lpstr>
      <vt:lpstr>Осуществите несколько цепочек превращений. Определите тип каждой реакции: </vt:lpstr>
      <vt:lpstr>Проверяем</vt:lpstr>
      <vt:lpstr>Слайд 7</vt:lpstr>
      <vt:lpstr>Проверка</vt:lpstr>
      <vt:lpstr>Слайд 9</vt:lpstr>
      <vt:lpstr>Путешествие углерода</vt:lpstr>
      <vt:lpstr>Слайд 11</vt:lpstr>
      <vt:lpstr>Для кислородсодержащих соединений</vt:lpstr>
      <vt:lpstr>Получение сложного эфира из               углеводорода</vt:lpstr>
      <vt:lpstr>Слайд 14</vt:lpstr>
      <vt:lpstr>Слайд 15</vt:lpstr>
      <vt:lpstr>Слайд 16</vt:lpstr>
      <vt:lpstr>Слайд 17</vt:lpstr>
      <vt:lpstr>Слайд 18</vt:lpstr>
      <vt:lpstr>Вывод: Сегодня на уроке  – на примере генетической связи органических веществ разных гомологических рядов мы увидели и доказали с помощью превращений – единство материального  мира. </vt:lpstr>
      <vt:lpstr>Слайд 20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Генетическая связь между классами органических веществ</dc:title>
  <dc:creator>1</dc:creator>
  <cp:lastModifiedBy>Admin</cp:lastModifiedBy>
  <cp:revision>31</cp:revision>
  <dcterms:created xsi:type="dcterms:W3CDTF">2012-04-05T04:30:18Z</dcterms:created>
  <dcterms:modified xsi:type="dcterms:W3CDTF">2012-07-18T08:34:28Z</dcterms:modified>
</cp:coreProperties>
</file>