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7" r:id="rId3"/>
    <p:sldId id="258" r:id="rId4"/>
    <p:sldId id="259" r:id="rId5"/>
    <p:sldId id="260" r:id="rId6"/>
    <p:sldId id="270" r:id="rId7"/>
    <p:sldId id="262" r:id="rId8"/>
    <p:sldId id="271" r:id="rId9"/>
    <p:sldId id="264" r:id="rId10"/>
    <p:sldId id="265" r:id="rId11"/>
    <p:sldId id="272" r:id="rId12"/>
    <p:sldId id="267" r:id="rId13"/>
    <p:sldId id="268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91" r:id="rId25"/>
    <p:sldId id="286" r:id="rId26"/>
    <p:sldId id="287" r:id="rId27"/>
    <p:sldId id="288" r:id="rId28"/>
    <p:sldId id="290" r:id="rId29"/>
    <p:sldId id="283" r:id="rId30"/>
    <p:sldId id="293" r:id="rId31"/>
    <p:sldId id="294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7" autoAdjust="0"/>
    <p:restoredTop sz="94660"/>
  </p:normalViewPr>
  <p:slideViewPr>
    <p:cSldViewPr>
      <p:cViewPr varScale="1">
        <p:scale>
          <a:sx n="102" d="100"/>
          <a:sy n="102" d="100"/>
        </p:scale>
        <p:origin x="-2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6A2F11-F145-4C22-A3AC-63D0B5E479C3}" type="doc">
      <dgm:prSet loTypeId="urn:microsoft.com/office/officeart/2005/8/layout/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B86DF289-736B-496F-A433-15ACB57EE20B}">
      <dgm:prSet phldrT="[Текст]" custT="1"/>
      <dgm:spPr/>
      <dgm:t>
        <a:bodyPr/>
        <a:lstStyle/>
        <a:p>
          <a:r>
            <a:rPr lang="ru-RU" sz="36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Лёгкая</a:t>
          </a:r>
          <a:r>
            <a:rPr lang="ru-RU" sz="4300" dirty="0" smtClean="0"/>
            <a:t> - </a:t>
          </a:r>
          <a:r>
            <a:rPr lang="ru-RU" sz="2000" dirty="0" smtClean="0"/>
            <a:t>характеризуется отсутствием грубых нарушений моторики артикуляционного аппарата.</a:t>
          </a:r>
          <a:endParaRPr lang="ru-RU" sz="4300" dirty="0"/>
        </a:p>
      </dgm:t>
    </dgm:pt>
    <dgm:pt modelId="{4DEA3255-7BB6-4F48-BCDB-A9B60CE29178}" type="parTrans" cxnId="{15A560B8-4856-4051-93EE-2CC518E80C25}">
      <dgm:prSet/>
      <dgm:spPr/>
      <dgm:t>
        <a:bodyPr/>
        <a:lstStyle/>
        <a:p>
          <a:endParaRPr lang="ru-RU"/>
        </a:p>
      </dgm:t>
    </dgm:pt>
    <dgm:pt modelId="{0355849F-AB7D-4597-A8B9-A0966BA22933}" type="sibTrans" cxnId="{15A560B8-4856-4051-93EE-2CC518E80C25}">
      <dgm:prSet/>
      <dgm:spPr/>
      <dgm:t>
        <a:bodyPr/>
        <a:lstStyle/>
        <a:p>
          <a:endParaRPr lang="ru-RU"/>
        </a:p>
      </dgm:t>
    </dgm:pt>
    <dgm:pt modelId="{B0B968DC-AA79-4B1E-AB8D-BE50BE225183}">
      <dgm:prSet phldrT="[Текст]" custT="1"/>
      <dgm:spPr/>
      <dgm:t>
        <a:bodyPr/>
        <a:lstStyle/>
        <a:p>
          <a:r>
            <a:rPr lang="ru-RU" sz="36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Средняя</a:t>
          </a:r>
          <a:r>
            <a:rPr lang="ru-RU" sz="4300" dirty="0" smtClean="0"/>
            <a:t> – </a:t>
          </a:r>
          <a:r>
            <a:rPr lang="ru-RU" sz="2000" dirty="0" smtClean="0"/>
            <a:t>характеризуется  амимичностью: отсутствием движений лицевых мышц. Значительную трудность представляет переключение от одного движения к другому.</a:t>
          </a:r>
          <a:endParaRPr lang="ru-RU" sz="4300" dirty="0"/>
        </a:p>
      </dgm:t>
    </dgm:pt>
    <dgm:pt modelId="{7C4DF98B-C204-4143-BDB0-565BAF418CBF}" type="parTrans" cxnId="{929315F4-B664-40FB-967B-AFF7F41E7B19}">
      <dgm:prSet/>
      <dgm:spPr/>
      <dgm:t>
        <a:bodyPr/>
        <a:lstStyle/>
        <a:p>
          <a:endParaRPr lang="ru-RU"/>
        </a:p>
      </dgm:t>
    </dgm:pt>
    <dgm:pt modelId="{8AF6F24A-2183-4293-9A69-2C54175C1B2C}" type="sibTrans" cxnId="{929315F4-B664-40FB-967B-AFF7F41E7B19}">
      <dgm:prSet/>
      <dgm:spPr/>
      <dgm:t>
        <a:bodyPr/>
        <a:lstStyle/>
        <a:p>
          <a:endParaRPr lang="ru-RU"/>
        </a:p>
      </dgm:t>
    </dgm:pt>
    <dgm:pt modelId="{AB8DABF5-C0FD-48E6-A49A-289184C1DE9F}">
      <dgm:prSet phldrT="[Текст]" custT="1"/>
      <dgm:spPr/>
      <dgm:t>
        <a:bodyPr/>
        <a:lstStyle/>
        <a:p>
          <a:r>
            <a:rPr lang="ru-RU" sz="37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Тяжёлая</a:t>
          </a:r>
          <a:r>
            <a:rPr lang="ru-RU" sz="3700" dirty="0" smtClean="0"/>
            <a:t> </a:t>
          </a:r>
          <a:r>
            <a:rPr lang="ru-RU" sz="2000" dirty="0" smtClean="0">
              <a:solidFill>
                <a:schemeClr val="accent3">
                  <a:lumMod val="50000"/>
                </a:schemeClr>
              </a:solidFill>
            </a:rPr>
            <a:t>(</a:t>
          </a:r>
          <a:r>
            <a:rPr lang="ru-RU" sz="2000" dirty="0" err="1" smtClean="0">
              <a:solidFill>
                <a:schemeClr val="accent3">
                  <a:lumMod val="50000"/>
                </a:schemeClr>
              </a:solidFill>
            </a:rPr>
            <a:t>анартрия</a:t>
          </a:r>
          <a:r>
            <a:rPr lang="ru-RU" sz="2000" dirty="0" smtClean="0">
              <a:solidFill>
                <a:schemeClr val="accent3">
                  <a:lumMod val="50000"/>
                </a:schemeClr>
              </a:solidFill>
            </a:rPr>
            <a:t>)- </a:t>
          </a:r>
          <a:r>
            <a:rPr lang="ru-RU" sz="2000" dirty="0" smtClean="0"/>
            <a:t>характеризуется глубоким поражением мышц и полной бездеятельностью речевого аппарата. </a:t>
          </a:r>
          <a:r>
            <a:rPr lang="ru-RU" sz="2000" dirty="0" smtClean="0">
              <a:solidFill>
                <a:schemeClr val="bg1"/>
              </a:solidFill>
            </a:rPr>
            <a:t>  </a:t>
          </a:r>
          <a:endParaRPr lang="ru-RU" sz="2000" dirty="0">
            <a:solidFill>
              <a:schemeClr val="bg1"/>
            </a:solidFill>
          </a:endParaRPr>
        </a:p>
      </dgm:t>
    </dgm:pt>
    <dgm:pt modelId="{CE1C9FAD-2F07-4A18-ADB1-B3609D5F7852}" type="parTrans" cxnId="{DB4CE648-1762-4B2C-B4B4-68E851746E17}">
      <dgm:prSet/>
      <dgm:spPr/>
      <dgm:t>
        <a:bodyPr/>
        <a:lstStyle/>
        <a:p>
          <a:endParaRPr lang="ru-RU"/>
        </a:p>
      </dgm:t>
    </dgm:pt>
    <dgm:pt modelId="{6FCC5ED8-96FE-4AF2-BB08-763A623075BD}" type="sibTrans" cxnId="{DB4CE648-1762-4B2C-B4B4-68E851746E17}">
      <dgm:prSet/>
      <dgm:spPr/>
      <dgm:t>
        <a:bodyPr/>
        <a:lstStyle/>
        <a:p>
          <a:endParaRPr lang="ru-RU"/>
        </a:p>
      </dgm:t>
    </dgm:pt>
    <dgm:pt modelId="{F316F829-2B1F-4204-8E83-BEB5E89BEEC5}" type="pres">
      <dgm:prSet presAssocID="{636A2F11-F145-4C22-A3AC-63D0B5E479C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53CD4CE-49E3-4697-A1A8-B111BE6DE6BB}" type="pres">
      <dgm:prSet presAssocID="{B86DF289-736B-496F-A433-15ACB57EE20B}" presName="parentLin" presStyleCnt="0"/>
      <dgm:spPr/>
    </dgm:pt>
    <dgm:pt modelId="{C2283CAD-4814-4657-8B46-791B950BC48E}" type="pres">
      <dgm:prSet presAssocID="{B86DF289-736B-496F-A433-15ACB57EE20B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9282A7CB-57D5-4EE4-ABB2-B9AA6FCE1713}" type="pres">
      <dgm:prSet presAssocID="{B86DF289-736B-496F-A433-15ACB57EE20B}" presName="parentText" presStyleLbl="node1" presStyleIdx="0" presStyleCnt="3" custScaleX="138416" custScaleY="8684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EEB2CA-A957-4C1A-A580-816F2FFD7FE4}" type="pres">
      <dgm:prSet presAssocID="{B86DF289-736B-496F-A433-15ACB57EE20B}" presName="negativeSpace" presStyleCnt="0"/>
      <dgm:spPr/>
    </dgm:pt>
    <dgm:pt modelId="{76C9CC02-EC46-4262-85FB-55F3151C5129}" type="pres">
      <dgm:prSet presAssocID="{B86DF289-736B-496F-A433-15ACB57EE20B}" presName="childText" presStyleLbl="conFgAcc1" presStyleIdx="0" presStyleCnt="3">
        <dgm:presLayoutVars>
          <dgm:bulletEnabled val="1"/>
        </dgm:presLayoutVars>
      </dgm:prSet>
      <dgm:spPr/>
    </dgm:pt>
    <dgm:pt modelId="{052F86AA-D0E3-4C53-A3FF-E0D48CD7212E}" type="pres">
      <dgm:prSet presAssocID="{0355849F-AB7D-4597-A8B9-A0966BA22933}" presName="spaceBetweenRectangles" presStyleCnt="0"/>
      <dgm:spPr/>
    </dgm:pt>
    <dgm:pt modelId="{56F50416-3D0B-4ABD-AA09-8BDFCCE0E719}" type="pres">
      <dgm:prSet presAssocID="{B0B968DC-AA79-4B1E-AB8D-BE50BE225183}" presName="parentLin" presStyleCnt="0"/>
      <dgm:spPr/>
    </dgm:pt>
    <dgm:pt modelId="{8D0294FD-A6CA-4D33-A9B2-67B8975D4D93}" type="pres">
      <dgm:prSet presAssocID="{B0B968DC-AA79-4B1E-AB8D-BE50BE225183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09E9040-7462-4241-B3E2-1BD2E245C96C}" type="pres">
      <dgm:prSet presAssocID="{B0B968DC-AA79-4B1E-AB8D-BE50BE225183}" presName="parentText" presStyleLbl="node1" presStyleIdx="1" presStyleCnt="3" custScaleX="142857" custScaleY="11155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D6A981-83B7-47AC-AF8A-5E7EE4CC88F1}" type="pres">
      <dgm:prSet presAssocID="{B0B968DC-AA79-4B1E-AB8D-BE50BE225183}" presName="negativeSpace" presStyleCnt="0"/>
      <dgm:spPr/>
    </dgm:pt>
    <dgm:pt modelId="{B7642863-5D48-4E26-8047-3C1AE31775C2}" type="pres">
      <dgm:prSet presAssocID="{B0B968DC-AA79-4B1E-AB8D-BE50BE225183}" presName="childText" presStyleLbl="conFgAcc1" presStyleIdx="1" presStyleCnt="3">
        <dgm:presLayoutVars>
          <dgm:bulletEnabled val="1"/>
        </dgm:presLayoutVars>
      </dgm:prSet>
      <dgm:spPr/>
    </dgm:pt>
    <dgm:pt modelId="{37E1AE1E-C44F-4EAF-869D-3DF9C379F5AC}" type="pres">
      <dgm:prSet presAssocID="{8AF6F24A-2183-4293-9A69-2C54175C1B2C}" presName="spaceBetweenRectangles" presStyleCnt="0"/>
      <dgm:spPr/>
    </dgm:pt>
    <dgm:pt modelId="{344D4D09-7D3F-4DD5-AC42-2BBFE3E22671}" type="pres">
      <dgm:prSet presAssocID="{AB8DABF5-C0FD-48E6-A49A-289184C1DE9F}" presName="parentLin" presStyleCnt="0"/>
      <dgm:spPr/>
    </dgm:pt>
    <dgm:pt modelId="{7F94C2F4-D222-4863-8732-CE79B799CD3B}" type="pres">
      <dgm:prSet presAssocID="{AB8DABF5-C0FD-48E6-A49A-289184C1DE9F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9B0F0F4A-D986-4B08-A7E3-8CDCF74ECE58}" type="pres">
      <dgm:prSet presAssocID="{AB8DABF5-C0FD-48E6-A49A-289184C1DE9F}" presName="parentText" presStyleLbl="node1" presStyleIdx="2" presStyleCnt="3" custScaleX="142857" custScaleY="11714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85DA0E-7417-4327-9D31-14840438F263}" type="pres">
      <dgm:prSet presAssocID="{AB8DABF5-C0FD-48E6-A49A-289184C1DE9F}" presName="negativeSpace" presStyleCnt="0"/>
      <dgm:spPr/>
    </dgm:pt>
    <dgm:pt modelId="{6EC135E9-2AAF-4B41-AE11-723ECCC9DB60}" type="pres">
      <dgm:prSet presAssocID="{AB8DABF5-C0FD-48E6-A49A-289184C1DE9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29315F4-B664-40FB-967B-AFF7F41E7B19}" srcId="{636A2F11-F145-4C22-A3AC-63D0B5E479C3}" destId="{B0B968DC-AA79-4B1E-AB8D-BE50BE225183}" srcOrd="1" destOrd="0" parTransId="{7C4DF98B-C204-4143-BDB0-565BAF418CBF}" sibTransId="{8AF6F24A-2183-4293-9A69-2C54175C1B2C}"/>
    <dgm:cxn modelId="{A87F2133-606A-4BCB-9040-779826F13407}" type="presOf" srcId="{B0B968DC-AA79-4B1E-AB8D-BE50BE225183}" destId="{C09E9040-7462-4241-B3E2-1BD2E245C96C}" srcOrd="1" destOrd="0" presId="urn:microsoft.com/office/officeart/2005/8/layout/list1"/>
    <dgm:cxn modelId="{15A560B8-4856-4051-93EE-2CC518E80C25}" srcId="{636A2F11-F145-4C22-A3AC-63D0B5E479C3}" destId="{B86DF289-736B-496F-A433-15ACB57EE20B}" srcOrd="0" destOrd="0" parTransId="{4DEA3255-7BB6-4F48-BCDB-A9B60CE29178}" sibTransId="{0355849F-AB7D-4597-A8B9-A0966BA22933}"/>
    <dgm:cxn modelId="{DB4CE648-1762-4B2C-B4B4-68E851746E17}" srcId="{636A2F11-F145-4C22-A3AC-63D0B5E479C3}" destId="{AB8DABF5-C0FD-48E6-A49A-289184C1DE9F}" srcOrd="2" destOrd="0" parTransId="{CE1C9FAD-2F07-4A18-ADB1-B3609D5F7852}" sibTransId="{6FCC5ED8-96FE-4AF2-BB08-763A623075BD}"/>
    <dgm:cxn modelId="{A3294354-D71B-4B6B-A5AB-B27647D404B9}" type="presOf" srcId="{B86DF289-736B-496F-A433-15ACB57EE20B}" destId="{C2283CAD-4814-4657-8B46-791B950BC48E}" srcOrd="0" destOrd="0" presId="urn:microsoft.com/office/officeart/2005/8/layout/list1"/>
    <dgm:cxn modelId="{7F5DB92C-E8AE-437C-AC67-05858662271B}" type="presOf" srcId="{AB8DABF5-C0FD-48E6-A49A-289184C1DE9F}" destId="{7F94C2F4-D222-4863-8732-CE79B799CD3B}" srcOrd="0" destOrd="0" presId="urn:microsoft.com/office/officeart/2005/8/layout/list1"/>
    <dgm:cxn modelId="{CFD361FE-5862-4E55-A7AC-E35A2123C6E7}" type="presOf" srcId="{B0B968DC-AA79-4B1E-AB8D-BE50BE225183}" destId="{8D0294FD-A6CA-4D33-A9B2-67B8975D4D93}" srcOrd="0" destOrd="0" presId="urn:microsoft.com/office/officeart/2005/8/layout/list1"/>
    <dgm:cxn modelId="{E648CD8E-A13C-4F3F-A3C3-7FFB4CF0A7A3}" type="presOf" srcId="{AB8DABF5-C0FD-48E6-A49A-289184C1DE9F}" destId="{9B0F0F4A-D986-4B08-A7E3-8CDCF74ECE58}" srcOrd="1" destOrd="0" presId="urn:microsoft.com/office/officeart/2005/8/layout/list1"/>
    <dgm:cxn modelId="{C11747A5-099D-423D-A1AB-F94EDAB81E91}" type="presOf" srcId="{636A2F11-F145-4C22-A3AC-63D0B5E479C3}" destId="{F316F829-2B1F-4204-8E83-BEB5E89BEEC5}" srcOrd="0" destOrd="0" presId="urn:microsoft.com/office/officeart/2005/8/layout/list1"/>
    <dgm:cxn modelId="{17D98504-6B19-4314-A6E6-00B6262BDA3C}" type="presOf" srcId="{B86DF289-736B-496F-A433-15ACB57EE20B}" destId="{9282A7CB-57D5-4EE4-ABB2-B9AA6FCE1713}" srcOrd="1" destOrd="0" presId="urn:microsoft.com/office/officeart/2005/8/layout/list1"/>
    <dgm:cxn modelId="{0B6A08D3-2136-441E-A9A8-C89575CAF789}" type="presParOf" srcId="{F316F829-2B1F-4204-8E83-BEB5E89BEEC5}" destId="{D53CD4CE-49E3-4697-A1A8-B111BE6DE6BB}" srcOrd="0" destOrd="0" presId="urn:microsoft.com/office/officeart/2005/8/layout/list1"/>
    <dgm:cxn modelId="{B484BCD2-05A1-47B7-AF4E-A96D6A72C524}" type="presParOf" srcId="{D53CD4CE-49E3-4697-A1A8-B111BE6DE6BB}" destId="{C2283CAD-4814-4657-8B46-791B950BC48E}" srcOrd="0" destOrd="0" presId="urn:microsoft.com/office/officeart/2005/8/layout/list1"/>
    <dgm:cxn modelId="{B0920943-8413-43C7-852B-2BF1C7B7AEEE}" type="presParOf" srcId="{D53CD4CE-49E3-4697-A1A8-B111BE6DE6BB}" destId="{9282A7CB-57D5-4EE4-ABB2-B9AA6FCE1713}" srcOrd="1" destOrd="0" presId="urn:microsoft.com/office/officeart/2005/8/layout/list1"/>
    <dgm:cxn modelId="{65C0D0FF-643A-4781-965A-61501D58E9B0}" type="presParOf" srcId="{F316F829-2B1F-4204-8E83-BEB5E89BEEC5}" destId="{7CEEB2CA-A957-4C1A-A580-816F2FFD7FE4}" srcOrd="1" destOrd="0" presId="urn:microsoft.com/office/officeart/2005/8/layout/list1"/>
    <dgm:cxn modelId="{19849441-59D5-4821-B46C-23C6E428D42A}" type="presParOf" srcId="{F316F829-2B1F-4204-8E83-BEB5E89BEEC5}" destId="{76C9CC02-EC46-4262-85FB-55F3151C5129}" srcOrd="2" destOrd="0" presId="urn:microsoft.com/office/officeart/2005/8/layout/list1"/>
    <dgm:cxn modelId="{24FEF9DE-CAE7-4AA5-A55B-A5C464C2497C}" type="presParOf" srcId="{F316F829-2B1F-4204-8E83-BEB5E89BEEC5}" destId="{052F86AA-D0E3-4C53-A3FF-E0D48CD7212E}" srcOrd="3" destOrd="0" presId="urn:microsoft.com/office/officeart/2005/8/layout/list1"/>
    <dgm:cxn modelId="{12178FDB-1550-4808-9FF0-8432309D1A35}" type="presParOf" srcId="{F316F829-2B1F-4204-8E83-BEB5E89BEEC5}" destId="{56F50416-3D0B-4ABD-AA09-8BDFCCE0E719}" srcOrd="4" destOrd="0" presId="urn:microsoft.com/office/officeart/2005/8/layout/list1"/>
    <dgm:cxn modelId="{47D74B90-1987-471A-AFA9-D57D6639A517}" type="presParOf" srcId="{56F50416-3D0B-4ABD-AA09-8BDFCCE0E719}" destId="{8D0294FD-A6CA-4D33-A9B2-67B8975D4D93}" srcOrd="0" destOrd="0" presId="urn:microsoft.com/office/officeart/2005/8/layout/list1"/>
    <dgm:cxn modelId="{B7106ACF-1428-41D8-9C41-AFF4CF7930E3}" type="presParOf" srcId="{56F50416-3D0B-4ABD-AA09-8BDFCCE0E719}" destId="{C09E9040-7462-4241-B3E2-1BD2E245C96C}" srcOrd="1" destOrd="0" presId="urn:microsoft.com/office/officeart/2005/8/layout/list1"/>
    <dgm:cxn modelId="{92C35CD9-EB88-45AD-8B11-149B6FFDBEFA}" type="presParOf" srcId="{F316F829-2B1F-4204-8E83-BEB5E89BEEC5}" destId="{C5D6A981-83B7-47AC-AF8A-5E7EE4CC88F1}" srcOrd="5" destOrd="0" presId="urn:microsoft.com/office/officeart/2005/8/layout/list1"/>
    <dgm:cxn modelId="{47FBF020-2A52-459A-BBBE-02D84E363412}" type="presParOf" srcId="{F316F829-2B1F-4204-8E83-BEB5E89BEEC5}" destId="{B7642863-5D48-4E26-8047-3C1AE31775C2}" srcOrd="6" destOrd="0" presId="urn:microsoft.com/office/officeart/2005/8/layout/list1"/>
    <dgm:cxn modelId="{8B025A5C-FD90-47C1-93F6-21699C705880}" type="presParOf" srcId="{F316F829-2B1F-4204-8E83-BEB5E89BEEC5}" destId="{37E1AE1E-C44F-4EAF-869D-3DF9C379F5AC}" srcOrd="7" destOrd="0" presId="urn:microsoft.com/office/officeart/2005/8/layout/list1"/>
    <dgm:cxn modelId="{4EEB0209-4753-43B6-8E3E-72CB9CB56222}" type="presParOf" srcId="{F316F829-2B1F-4204-8E83-BEB5E89BEEC5}" destId="{344D4D09-7D3F-4DD5-AC42-2BBFE3E22671}" srcOrd="8" destOrd="0" presId="urn:microsoft.com/office/officeart/2005/8/layout/list1"/>
    <dgm:cxn modelId="{95D23271-11FE-45DB-B631-55FB9FE4C675}" type="presParOf" srcId="{344D4D09-7D3F-4DD5-AC42-2BBFE3E22671}" destId="{7F94C2F4-D222-4863-8732-CE79B799CD3B}" srcOrd="0" destOrd="0" presId="urn:microsoft.com/office/officeart/2005/8/layout/list1"/>
    <dgm:cxn modelId="{6BF8C5A3-CBEF-4AE0-981C-B77B20471499}" type="presParOf" srcId="{344D4D09-7D3F-4DD5-AC42-2BBFE3E22671}" destId="{9B0F0F4A-D986-4B08-A7E3-8CDCF74ECE58}" srcOrd="1" destOrd="0" presId="urn:microsoft.com/office/officeart/2005/8/layout/list1"/>
    <dgm:cxn modelId="{13BBC8BC-22B5-41CC-8B2A-E805EADA1637}" type="presParOf" srcId="{F316F829-2B1F-4204-8E83-BEB5E89BEEC5}" destId="{3285DA0E-7417-4327-9D31-14840438F263}" srcOrd="9" destOrd="0" presId="urn:microsoft.com/office/officeart/2005/8/layout/list1"/>
    <dgm:cxn modelId="{FCEEB218-E1E1-45ED-B97D-3596A69137F9}" type="presParOf" srcId="{F316F829-2B1F-4204-8E83-BEB5E89BEEC5}" destId="{6EC135E9-2AAF-4B41-AE11-723ECCC9DB6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C9CC02-EC46-4262-85FB-55F3151C5129}">
      <dsp:nvSpPr>
        <dsp:cNvPr id="0" name=""/>
        <dsp:cNvSpPr/>
      </dsp:nvSpPr>
      <dsp:spPr>
        <a:xfrm>
          <a:off x="0" y="421319"/>
          <a:ext cx="8501122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82A7CB-57D5-4EE4-ABB2-B9AA6FCE1713}">
      <dsp:nvSpPr>
        <dsp:cNvPr id="0" name=""/>
        <dsp:cNvSpPr/>
      </dsp:nvSpPr>
      <dsp:spPr>
        <a:xfrm>
          <a:off x="416754" y="29802"/>
          <a:ext cx="8075963" cy="92287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4926" tIns="0" rIns="224926" bIns="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Лёгкая</a:t>
          </a:r>
          <a:r>
            <a:rPr lang="ru-RU" sz="4300" kern="1200" dirty="0" smtClean="0"/>
            <a:t> - </a:t>
          </a:r>
          <a:r>
            <a:rPr lang="ru-RU" sz="2000" kern="1200" dirty="0" smtClean="0"/>
            <a:t>характеризуется отсутствием грубых нарушений моторики артикуляционного аппарата.</a:t>
          </a:r>
          <a:endParaRPr lang="ru-RU" sz="4300" kern="1200" dirty="0"/>
        </a:p>
      </dsp:txBody>
      <dsp:txXfrm>
        <a:off x="461805" y="74853"/>
        <a:ext cx="7985861" cy="832774"/>
      </dsp:txXfrm>
    </dsp:sp>
    <dsp:sp modelId="{B7642863-5D48-4E26-8047-3C1AE31775C2}">
      <dsp:nvSpPr>
        <dsp:cNvPr id="0" name=""/>
        <dsp:cNvSpPr/>
      </dsp:nvSpPr>
      <dsp:spPr>
        <a:xfrm>
          <a:off x="0" y="2177076"/>
          <a:ext cx="8501122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9E9040-7462-4241-B3E2-1BD2E245C96C}">
      <dsp:nvSpPr>
        <dsp:cNvPr id="0" name=""/>
        <dsp:cNvSpPr/>
      </dsp:nvSpPr>
      <dsp:spPr>
        <a:xfrm>
          <a:off x="404716" y="1522919"/>
          <a:ext cx="8094321" cy="1185517"/>
        </a:xfrm>
        <a:prstGeom prst="roundRect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4926" tIns="0" rIns="224926" bIns="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Средняя</a:t>
          </a:r>
          <a:r>
            <a:rPr lang="ru-RU" sz="4300" kern="1200" dirty="0" smtClean="0"/>
            <a:t> – </a:t>
          </a:r>
          <a:r>
            <a:rPr lang="ru-RU" sz="2000" kern="1200" dirty="0" smtClean="0"/>
            <a:t>характеризуется  амимичностью: отсутствием движений лицевых мышц. Значительную трудность представляет переключение от одного движения к другому.</a:t>
          </a:r>
          <a:endParaRPr lang="ru-RU" sz="4300" kern="1200" dirty="0"/>
        </a:p>
      </dsp:txBody>
      <dsp:txXfrm>
        <a:off x="462588" y="1580791"/>
        <a:ext cx="7978577" cy="1069773"/>
      </dsp:txXfrm>
    </dsp:sp>
    <dsp:sp modelId="{6EC135E9-2AAF-4B41-AE11-723ECCC9DB60}">
      <dsp:nvSpPr>
        <dsp:cNvPr id="0" name=""/>
        <dsp:cNvSpPr/>
      </dsp:nvSpPr>
      <dsp:spPr>
        <a:xfrm>
          <a:off x="0" y="3992219"/>
          <a:ext cx="8501122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0F0F4A-D986-4B08-A7E3-8CDCF74ECE58}">
      <dsp:nvSpPr>
        <dsp:cNvPr id="0" name=""/>
        <dsp:cNvSpPr/>
      </dsp:nvSpPr>
      <dsp:spPr>
        <a:xfrm>
          <a:off x="404716" y="3278676"/>
          <a:ext cx="8094321" cy="1244902"/>
        </a:xfrm>
        <a:prstGeom prst="round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4926" tIns="0" rIns="224926" bIns="0" numCol="1" spcCol="1270" anchor="ctr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Тяжёлая</a:t>
          </a:r>
          <a:r>
            <a:rPr lang="ru-RU" sz="3700" kern="1200" dirty="0" smtClean="0"/>
            <a:t> </a:t>
          </a:r>
          <a:r>
            <a:rPr lang="ru-RU" sz="2000" kern="1200" dirty="0" smtClean="0">
              <a:solidFill>
                <a:schemeClr val="accent3">
                  <a:lumMod val="50000"/>
                </a:schemeClr>
              </a:solidFill>
            </a:rPr>
            <a:t>(</a:t>
          </a:r>
          <a:r>
            <a:rPr lang="ru-RU" sz="2000" kern="1200" dirty="0" err="1" smtClean="0">
              <a:solidFill>
                <a:schemeClr val="accent3">
                  <a:lumMod val="50000"/>
                </a:schemeClr>
              </a:solidFill>
            </a:rPr>
            <a:t>анартрия</a:t>
          </a:r>
          <a:r>
            <a:rPr lang="ru-RU" sz="2000" kern="1200" dirty="0" smtClean="0">
              <a:solidFill>
                <a:schemeClr val="accent3">
                  <a:lumMod val="50000"/>
                </a:schemeClr>
              </a:solidFill>
            </a:rPr>
            <a:t>)- </a:t>
          </a:r>
          <a:r>
            <a:rPr lang="ru-RU" sz="2000" kern="1200" dirty="0" smtClean="0"/>
            <a:t>характеризуется глубоким поражением мышц и полной бездеятельностью речевого аппарата. </a:t>
          </a:r>
          <a:r>
            <a:rPr lang="ru-RU" sz="2000" kern="1200" dirty="0" smtClean="0">
              <a:solidFill>
                <a:schemeClr val="bg1"/>
              </a:solidFill>
            </a:rPr>
            <a:t>  </a:t>
          </a:r>
          <a:endParaRPr lang="ru-RU" sz="2000" kern="1200" dirty="0">
            <a:solidFill>
              <a:schemeClr val="bg1"/>
            </a:solidFill>
          </a:endParaRPr>
        </a:p>
      </dsp:txBody>
      <dsp:txXfrm>
        <a:off x="465487" y="3339447"/>
        <a:ext cx="7972779" cy="11233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429124" y="1071546"/>
            <a:ext cx="4714876" cy="254159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429124" y="3643314"/>
            <a:ext cx="4714876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94C-A3A6-4C78-AEA2-21A994AED541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F2527-D5A6-4A74-B9E6-F8D447BB43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-3922147" y="-452802"/>
            <a:ext cx="12608947" cy="657896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94C-A3A6-4C78-AEA2-21A994AED541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F2527-D5A6-4A74-B9E6-F8D447BB43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текст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94C-A3A6-4C78-AEA2-21A994AED541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F2527-D5A6-4A74-B9E6-F8D447BB43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94C-A3A6-4C78-AEA2-21A994AED541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F2527-D5A6-4A74-B9E6-F8D447BB43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457200" y="1600200"/>
            <a:ext cx="8229600" cy="464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2910" y="2071678"/>
            <a:ext cx="5143536" cy="2000264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42910" y="571480"/>
            <a:ext cx="5143536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94C-A3A6-4C78-AEA2-21A994AED541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F2527-D5A6-4A74-B9E6-F8D447BB43E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Заголовок и две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94C-A3A6-4C78-AEA2-21A994AED541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F2527-D5A6-4A74-B9E6-F8D447BB43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Заголовок и 2 именованные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94C-A3A6-4C78-AEA2-21A994AED541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F2527-D5A6-4A74-B9E6-F8D447BB43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Заголовок тольк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94C-A3A6-4C78-AEA2-21A994AED541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F2527-D5A6-4A74-B9E6-F8D447BB43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94C-A3A6-4C78-AEA2-21A994AED541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F2527-D5A6-4A74-B9E6-F8D447BB43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Заголовок 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94C-A3A6-4C78-AEA2-21A994AED541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F2527-D5A6-4A74-B9E6-F8D447BB43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94C-A3A6-4C78-AEA2-21A994AED541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F2527-D5A6-4A74-B9E6-F8D447BB43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3" name="Picture 15" descr="C:\Users\malves\AppData\Local\Microsoft\Windows\Temporary Internet Files\Content.IE5\SGE5N6DW\MPj04387460000[1].jpg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5143499" cy="6858000"/>
          </a:xfrm>
          <a:prstGeom prst="rect">
            <a:avLst/>
          </a:prstGeom>
          <a:noFill/>
        </p:spPr>
      </p:pic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1794C-A3A6-4C78-AEA2-21A994AED541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ru-RU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ru-RU" smtClean="0"/>
              <a:pPr/>
              <a:t>‹#›</a:t>
            </a:fld>
            <a:endParaRPr kumimoji="0" lang="ru-RU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4286248" y="285728"/>
            <a:ext cx="4857752" cy="1857388"/>
          </a:xfrm>
        </p:spPr>
        <p:txBody>
          <a:bodyPr>
            <a:noAutofit/>
          </a:bodyPr>
          <a:lstStyle/>
          <a:p>
            <a:r>
              <a:rPr lang="ru-RU" sz="7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Дизартрия</a:t>
            </a:r>
            <a:endParaRPr lang="ru-RU" sz="72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572000" y="3643314"/>
            <a:ext cx="4572000" cy="2357454"/>
          </a:xfrm>
        </p:spPr>
        <p:txBody>
          <a:bodyPr>
            <a:normAutofit fontScale="92500"/>
          </a:bodyPr>
          <a:lstStyle/>
          <a:p>
            <a:r>
              <a:rPr lang="ru-RU" sz="2000" b="1" i="1" dirty="0" smtClean="0"/>
              <a:t>Семинар для студентов </a:t>
            </a:r>
          </a:p>
          <a:p>
            <a:r>
              <a:rPr lang="ru-RU" sz="2000" b="1" i="1" dirty="0" smtClean="0"/>
              <a:t>медицинского колледжа №3 г. Москвы</a:t>
            </a:r>
          </a:p>
          <a:p>
            <a:endParaRPr lang="ru-RU" sz="2000" dirty="0" smtClean="0"/>
          </a:p>
          <a:p>
            <a:endParaRPr lang="ru-RU" sz="1700" dirty="0" smtClean="0"/>
          </a:p>
          <a:p>
            <a:endParaRPr lang="ru-RU" sz="1700" dirty="0" smtClean="0"/>
          </a:p>
          <a:p>
            <a:r>
              <a:rPr lang="ru-RU" sz="1700" dirty="0" smtClean="0">
                <a:solidFill>
                  <a:srgbClr val="C00000"/>
                </a:solidFill>
              </a:rPr>
              <a:t>Учитель-логопед ГОУ СОШ №1688 ВАО г.Москвы 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Дубровина Оксана Витальевна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u="sng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Характерным является</a:t>
            </a:r>
            <a:endParaRPr lang="ru-RU" sz="54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паралич или парез мышц глотки, гортани, языка, мягкого нёба</a:t>
            </a:r>
            <a:r>
              <a:rPr lang="ru-RU" dirty="0" smtClean="0"/>
              <a:t> </a:t>
            </a:r>
            <a:r>
              <a:rPr lang="ru-RU" sz="2200" dirty="0" smtClean="0"/>
              <a:t>(нарушается глотание твердой и жидкой пищи, затруднено жевание. Недостаточная подвижность голосовых складок, мягкого нёба приводит к специфическим нарушениям голоса: он становится слабым, назализованным. В речи не реализуются звонкие звуки. Парез мышц мягкого нёба приводит к свободному проходу выдыхаемого воздуха через нос, и все звуки приобретают выраженный носовой (назальный) оттенок).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атрофия мышц языка и глотки, снижается также тонус мышц (атония) </a:t>
            </a:r>
            <a:r>
              <a:rPr lang="ru-RU" dirty="0" smtClean="0"/>
              <a:t>- </a:t>
            </a:r>
            <a:r>
              <a:rPr lang="ru-RU" sz="2100" dirty="0" err="1" smtClean="0"/>
              <a:t>паретическое</a:t>
            </a:r>
            <a:r>
              <a:rPr lang="ru-RU" sz="2100" dirty="0" smtClean="0"/>
              <a:t> состояние мышц языка является причиной многочисленных искажений звукопроизношения. Речь невнятная, крайне нечеткая, замедленная. Лицо ребенка с бульварной дизартрией </a:t>
            </a:r>
            <a:r>
              <a:rPr lang="ru-RU" sz="2100" dirty="0" err="1" smtClean="0"/>
              <a:t>амимично</a:t>
            </a:r>
            <a:r>
              <a:rPr lang="ru-RU" sz="2100" dirty="0" smtClean="0"/>
              <a:t>.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Подкорковая дизартрия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возникает при поражении </a:t>
            </a:r>
            <a:r>
              <a:rPr lang="ru-RU" b="1" dirty="0" smtClean="0">
                <a:solidFill>
                  <a:schemeClr val="tx1"/>
                </a:solidFill>
              </a:rPr>
              <a:t>подкорковых узлов</a:t>
            </a:r>
            <a:r>
              <a:rPr lang="ru-RU" dirty="0" smtClean="0">
                <a:solidFill>
                  <a:schemeClr val="tx1"/>
                </a:solidFill>
              </a:rPr>
              <a:t> головного мозга.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Содержимое 4" descr="ANS02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48200" y="2333292"/>
            <a:ext cx="4038600" cy="30597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u="sng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Характерным является</a:t>
            </a:r>
            <a:endParaRPr lang="ru-RU" sz="54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нарушение мышечного тонуса и наличие гиперкинеза. 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sz="2000" b="1" i="1" u="sng" dirty="0" smtClean="0">
                <a:solidFill>
                  <a:schemeClr val="tx2">
                    <a:lumMod val="75000"/>
                  </a:schemeClr>
                </a:solidFill>
              </a:rPr>
              <a:t>Гиперкинез</a:t>
            </a:r>
            <a:r>
              <a:rPr lang="ru-RU" sz="2000" i="1" dirty="0" smtClean="0">
                <a:solidFill>
                  <a:schemeClr val="tx2">
                    <a:lumMod val="75000"/>
                  </a:schemeClr>
                </a:solidFill>
              </a:rPr>
              <a:t> - насильственные непроизвольные движения (в данном случае в области артикуляционной и мимической мускулатуры), не контролируемые ребенком.</a:t>
            </a:r>
          </a:p>
          <a:p>
            <a:r>
              <a:rPr lang="ru-RU" dirty="0" smtClean="0"/>
              <a:t>своеобразные нарушения фонации и артикуляции.</a:t>
            </a:r>
            <a:endParaRPr lang="ru-RU" i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 smtClean="0"/>
              <a:t>нарушение просодической стороны речи - темпа, ритма и интонации</a:t>
            </a:r>
            <a:r>
              <a:rPr lang="ru-RU" sz="2000" dirty="0" smtClean="0"/>
              <a:t>. </a:t>
            </a:r>
          </a:p>
          <a:p>
            <a:r>
              <a:rPr lang="ru-RU" dirty="0" smtClean="0"/>
              <a:t>Иногда при подкорковой дизартрии у детей наблюдается снижение слуха, осложняющее речевой дефект.</a:t>
            </a:r>
          </a:p>
          <a:p>
            <a:endParaRPr lang="ru-RU" sz="2000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Мозжечковая дизартрия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0" y="1600200"/>
            <a:ext cx="8929718" cy="46482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характеризуется </a:t>
            </a:r>
            <a:r>
              <a:rPr lang="ru-RU" b="1" dirty="0" smtClean="0"/>
              <a:t>скандированной "рубленой" речью</a:t>
            </a:r>
            <a:r>
              <a:rPr lang="ru-RU" dirty="0" smtClean="0"/>
              <a:t>, </a:t>
            </a:r>
          </a:p>
          <a:p>
            <a:pPr>
              <a:buNone/>
            </a:pPr>
            <a:r>
              <a:rPr lang="ru-RU" dirty="0" smtClean="0"/>
              <a:t>    иногда сопровождается </a:t>
            </a:r>
            <a:r>
              <a:rPr lang="ru-RU" b="1" dirty="0" smtClean="0"/>
              <a:t>выкриками отдельных звуков.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rgbClr val="C00000"/>
                </a:solidFill>
              </a:rPr>
              <a:t>В чистом виде эта форма у детей наблюдается редко.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Мозжечковая дизартрия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495800" cy="4525963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chemeClr val="tx1"/>
                </a:solidFill>
              </a:rPr>
              <a:t>характеризуется </a:t>
            </a:r>
            <a:r>
              <a:rPr lang="ru-RU" b="1" dirty="0" smtClean="0">
                <a:solidFill>
                  <a:schemeClr val="tx1"/>
                </a:solidFill>
              </a:rPr>
              <a:t>скандированной "рубленой" речью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иногда сопровождается </a:t>
            </a:r>
            <a:r>
              <a:rPr lang="ru-RU" b="1" dirty="0" smtClean="0">
                <a:solidFill>
                  <a:schemeClr val="tx1"/>
                </a:solidFill>
              </a:rPr>
              <a:t>выкриками отдельных звуков.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 В чистом виде эта форма у детей наблюдается редко.</a:t>
            </a:r>
            <a:endParaRPr lang="ru-RU" b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Содержимое 4" descr="Cerebellum_NIH.pn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48200" y="2393580"/>
            <a:ext cx="4038600" cy="29392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Корковая дизартрия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i="1" dirty="0" smtClean="0">
                <a:solidFill>
                  <a:srgbClr val="C00000"/>
                </a:solidFill>
              </a:rPr>
              <a:t>представляет большие трудности для выделения и распознавания.</a:t>
            </a: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5072066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    При этой форме нарушается произвольная моторика артикуляционного аппарата - </a:t>
            </a:r>
            <a:r>
              <a:rPr lang="ru-RU" sz="2000" dirty="0" smtClean="0">
                <a:solidFill>
                  <a:srgbClr val="0070C0"/>
                </a:solidFill>
              </a:rPr>
              <a:t>затрудняется динамика переключения от одного звука к другому, от одной артикуляционной позы к другой.</a:t>
            </a:r>
          </a:p>
          <a:p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i="1" dirty="0" smtClean="0">
                <a:solidFill>
                  <a:srgbClr val="C00000"/>
                </a:solidFill>
              </a:rPr>
              <a:t>В отличие от детей с 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моторной алалией</a:t>
            </a:r>
            <a:r>
              <a:rPr lang="ru-RU" sz="2000" i="1" dirty="0" smtClean="0">
                <a:solidFill>
                  <a:srgbClr val="C00000"/>
                </a:solidFill>
              </a:rPr>
              <a:t>, у детей с этой формой дизартрии не наблюдается нарушений в развитии лексико-грамматической стороны речи. Корковую дизартрию следует также отличать от </a:t>
            </a:r>
            <a:r>
              <a:rPr lang="ru-RU" sz="2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дислалии</a:t>
            </a:r>
            <a:r>
              <a:rPr lang="ru-RU" sz="2000" i="1" dirty="0" smtClean="0">
                <a:solidFill>
                  <a:srgbClr val="C00000"/>
                </a:solidFill>
              </a:rPr>
              <a:t>. Дети с трудом воспроизводят артикуляционную позу, их затрудняет переход от одного звука к другому.</a:t>
            </a:r>
            <a:endParaRPr lang="ru-RU" sz="2000" i="1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 descr="imageServlet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214942" y="2285992"/>
            <a:ext cx="3500462" cy="27146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857256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Стертая (лёгкая) форма 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457200" y="1214422"/>
            <a:ext cx="8229600" cy="503397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400" dirty="0" smtClean="0"/>
              <a:t>    </a:t>
            </a:r>
            <a:r>
              <a:rPr lang="ru-RU" sz="2400" b="1" u="sng" dirty="0" smtClean="0">
                <a:solidFill>
                  <a:srgbClr val="0070C0"/>
                </a:solidFill>
              </a:rPr>
              <a:t>Легкие (стертые) формы дизартрии </a:t>
            </a:r>
            <a:r>
              <a:rPr lang="ru-RU" sz="2400" dirty="0" smtClean="0"/>
              <a:t>могут наблюдаться у детей без явных двигательных расстройств, перенесших воздействие различных неблагоприятных факторов в течение пренатального, натального и раннего постнатального периодов развития.</a:t>
            </a:r>
          </a:p>
          <a:p>
            <a:pPr>
              <a:buNone/>
            </a:pPr>
            <a:r>
              <a:rPr lang="ru-RU" sz="2400" dirty="0" smtClean="0"/>
              <a:t>      </a:t>
            </a:r>
            <a:r>
              <a:rPr lang="ru-RU" sz="2400" b="1" u="sng" dirty="0" smtClean="0">
                <a:solidFill>
                  <a:srgbClr val="0070C0"/>
                </a:solidFill>
              </a:rPr>
              <a:t>Среди таких неблагоприятных факторов можно отметить:</a:t>
            </a:r>
          </a:p>
          <a:p>
            <a:r>
              <a:rPr lang="ru-RU" sz="2400" i="1" dirty="0" smtClean="0"/>
              <a:t>- токсикоз беременности;</a:t>
            </a:r>
          </a:p>
          <a:p>
            <a:r>
              <a:rPr lang="ru-RU" sz="2400" i="1" dirty="0" smtClean="0"/>
              <a:t>- хроническую гипоксию плода;</a:t>
            </a:r>
          </a:p>
          <a:p>
            <a:r>
              <a:rPr lang="ru-RU" sz="2400" i="1" dirty="0" smtClean="0"/>
              <a:t>- острые и хронические заболевания матери в период беременности;</a:t>
            </a:r>
          </a:p>
          <a:p>
            <a:r>
              <a:rPr lang="ru-RU" sz="2400" i="1" dirty="0" smtClean="0"/>
              <a:t>- минимальное поражение нервной системы при резус-конфликтных ситуациях матери и плода;</a:t>
            </a:r>
          </a:p>
          <a:p>
            <a:r>
              <a:rPr lang="ru-RU" sz="2400" i="1" dirty="0" smtClean="0"/>
              <a:t>- легкую асфиксию;</a:t>
            </a:r>
          </a:p>
          <a:p>
            <a:r>
              <a:rPr lang="ru-RU" sz="2400" i="1" dirty="0" smtClean="0"/>
              <a:t>- родовые травмы;</a:t>
            </a:r>
          </a:p>
          <a:p>
            <a:r>
              <a:rPr lang="ru-RU" sz="2400" i="1" dirty="0" smtClean="0"/>
              <a:t>- острые инфекционные заболевания детей в младенческом возрасте и т.д.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>
            <a:normAutofit/>
          </a:bodyPr>
          <a:lstStyle/>
          <a:p>
            <a:r>
              <a:rPr lang="ru-RU" sz="5400" b="1" u="sng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Характерным является</a:t>
            </a:r>
            <a:endParaRPr lang="ru-RU" sz="54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0" y="1000108"/>
            <a:ext cx="9144000" cy="5715040"/>
          </a:xfrm>
        </p:spPr>
        <p:txBody>
          <a:bodyPr>
            <a:normAutofit fontScale="85000" lnSpcReduction="20000"/>
          </a:bodyPr>
          <a:lstStyle/>
          <a:p>
            <a:r>
              <a:rPr lang="ru-RU" sz="2400" u="sng" dirty="0" smtClean="0">
                <a:solidFill>
                  <a:srgbClr val="0070C0"/>
                </a:solidFill>
              </a:rPr>
              <a:t>В ранний период развития </a:t>
            </a:r>
            <a:r>
              <a:rPr lang="ru-RU" sz="2400" dirty="0" smtClean="0"/>
              <a:t>у детей отмечаются двигательное беспокойство, нарушения сна, частый, беспричинный плач.</a:t>
            </a:r>
          </a:p>
          <a:p>
            <a:r>
              <a:rPr lang="ru-RU" sz="2400" dirty="0" smtClean="0"/>
              <a:t>плохо приучаются к прикорму, неохотно пробуют новую пищу </a:t>
            </a:r>
            <a:r>
              <a:rPr lang="ru-RU" sz="2000" i="1" dirty="0" smtClean="0">
                <a:solidFill>
                  <a:schemeClr val="tx2">
                    <a:lumMod val="75000"/>
                  </a:schemeClr>
                </a:solidFill>
              </a:rPr>
              <a:t>(такой ребенок долго сидит с набитым ртом, плохо пережевывает и неохотно глотает пищу, отсюда частые </a:t>
            </a:r>
            <a:r>
              <a:rPr lang="ru-RU" sz="2000" i="1" dirty="0" err="1" smtClean="0">
                <a:solidFill>
                  <a:schemeClr val="tx2">
                    <a:lumMod val="75000"/>
                  </a:schemeClr>
                </a:solidFill>
              </a:rPr>
              <a:t>поперхивания</a:t>
            </a:r>
            <a:r>
              <a:rPr lang="ru-RU" sz="2000" i="1" dirty="0" smtClean="0">
                <a:solidFill>
                  <a:schemeClr val="tx2">
                    <a:lumMod val="75000"/>
                  </a:schemeClr>
                </a:solidFill>
              </a:rPr>
              <a:t> во время еды).</a:t>
            </a:r>
          </a:p>
          <a:p>
            <a:r>
              <a:rPr lang="ru-RU" sz="2400" u="sng" dirty="0" smtClean="0">
                <a:solidFill>
                  <a:srgbClr val="0070C0"/>
                </a:solidFill>
              </a:rPr>
              <a:t>В раннем психомоторном развитии </a:t>
            </a:r>
            <a:r>
              <a:rPr lang="ru-RU" sz="2400" dirty="0" smtClean="0"/>
              <a:t>становление статодинамических функций может несколько запаздывать или оставаться в пределах возрастной нормы. Дети соматически ослаблены, часто болеют простудными заболеваниями.</a:t>
            </a:r>
          </a:p>
          <a:p>
            <a:r>
              <a:rPr lang="ru-RU" sz="2400" u="sng" dirty="0" smtClean="0">
                <a:solidFill>
                  <a:srgbClr val="0070C0"/>
                </a:solidFill>
              </a:rPr>
              <a:t>Раннее речевое развитие </a:t>
            </a:r>
            <a:r>
              <a:rPr lang="ru-RU" sz="2400" dirty="0" smtClean="0"/>
              <a:t>у детей с легкими проявлениями дизартрии незначительно замедлено.</a:t>
            </a:r>
          </a:p>
          <a:p>
            <a:r>
              <a:rPr lang="ru-RU" sz="2400" u="sng" dirty="0" smtClean="0">
                <a:solidFill>
                  <a:srgbClr val="0070C0"/>
                </a:solidFill>
              </a:rPr>
              <a:t>Общая моторная сфера детей </a:t>
            </a:r>
            <a:r>
              <a:rPr lang="ru-RU" sz="2400" dirty="0" smtClean="0"/>
              <a:t>характеризуется неловкими, скованными, недифференцированными движениями.</a:t>
            </a:r>
          </a:p>
          <a:p>
            <a:r>
              <a:rPr lang="ru-RU" sz="2400" u="sng" dirty="0" smtClean="0">
                <a:solidFill>
                  <a:srgbClr val="0070C0"/>
                </a:solidFill>
              </a:rPr>
              <a:t>Нарушения мелкой моторики пальцев рук</a:t>
            </a:r>
            <a:r>
              <a:rPr lang="ru-RU" sz="2400" dirty="0" smtClean="0"/>
              <a:t>, которые проявляются в нарушении точности движений, снижении скорости выполнения и переключения с одной позы на другую, замедленном включении в движение, недостаточной координации.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Нарушения речевой моторики </a:t>
            </a:r>
            <a:r>
              <a:rPr lang="ru-RU" sz="2400" dirty="0" smtClean="0"/>
              <a:t>обусловлены </a:t>
            </a:r>
            <a:r>
              <a:rPr lang="ru-RU" sz="2400" b="1" dirty="0" smtClean="0"/>
              <a:t>органическим</a:t>
            </a:r>
            <a:r>
              <a:rPr lang="ru-RU" sz="2400" dirty="0" smtClean="0"/>
              <a:t> характером поражения нервной системы и зависят от характера и степени нарушения функционирования двигательных нервов, обеспечивающих процесс артикуляции.</a:t>
            </a:r>
            <a:endParaRPr lang="ru-RU" sz="2400" i="1" u="sng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3050"/>
            <a:ext cx="9001156" cy="869934"/>
          </a:xfrm>
        </p:spPr>
        <p:txBody>
          <a:bodyPr>
            <a:noAutofit/>
          </a:bodyPr>
          <a:lstStyle/>
          <a:p>
            <a:pPr algn="ctr"/>
            <a:r>
              <a:rPr lang="ru-RU" sz="4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Псевдобульбарная дизартрия</a:t>
            </a:r>
            <a:br>
              <a:rPr lang="ru-RU" sz="4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rgbClr val="C00000"/>
                </a:solidFill>
              </a:rPr>
              <a:t>наиболее часто встречающаяся форма детской дизартрии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238b2ab51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14876" y="2071678"/>
            <a:ext cx="4286253" cy="32146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428736"/>
            <a:ext cx="5000628" cy="5214974"/>
          </a:xfrm>
        </p:spPr>
        <p:txBody>
          <a:bodyPr/>
          <a:lstStyle/>
          <a:p>
            <a:r>
              <a:rPr lang="ru-RU" sz="2000" dirty="0" smtClean="0"/>
              <a:t>Псевдобульбарная дизартрия является </a:t>
            </a:r>
            <a:r>
              <a:rPr lang="ru-RU" sz="2000" b="1" dirty="0" smtClean="0">
                <a:solidFill>
                  <a:srgbClr val="C00000"/>
                </a:solidFill>
              </a:rPr>
              <a:t>следствием перенесенного </a:t>
            </a:r>
            <a:r>
              <a:rPr lang="ru-RU" sz="2000" dirty="0" smtClean="0"/>
              <a:t>в раннем детстве, во время родов или во внутриутробном периоде </a:t>
            </a:r>
            <a:r>
              <a:rPr lang="ru-RU" sz="2000" b="1" dirty="0" smtClean="0">
                <a:solidFill>
                  <a:srgbClr val="C00000"/>
                </a:solidFill>
              </a:rPr>
              <a:t>органического поражения мозга </a:t>
            </a:r>
            <a:r>
              <a:rPr lang="ru-RU" sz="2000" dirty="0" smtClean="0"/>
              <a:t>в результате энцефалита, родовых травм, опухолей, интоксикации и др.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2000" dirty="0" smtClean="0"/>
              <a:t>У ребенка </a:t>
            </a:r>
            <a:r>
              <a:rPr lang="ru-RU" sz="2000" b="1" dirty="0" smtClean="0"/>
              <a:t>возникает</a:t>
            </a:r>
            <a:r>
              <a:rPr lang="ru-RU" sz="2000" dirty="0" smtClean="0"/>
              <a:t> псевдобульбарный </a:t>
            </a:r>
            <a:r>
              <a:rPr lang="ru-RU" sz="2000" b="1" dirty="0" smtClean="0"/>
              <a:t>паралич или парез</a:t>
            </a:r>
            <a:r>
              <a:rPr lang="ru-RU" sz="2000" dirty="0" smtClean="0"/>
              <a:t>, обусловленный поражением проводящих путей, идущих от коры головного мозга к ядрам языкоглоточного, блуждающего и подъязычного нервов.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46" y="0"/>
            <a:ext cx="9358346" cy="1285860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три степени </a:t>
            </a:r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псевдобульбарной дизартрии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214282" y="1785926"/>
          <a:ext cx="8501122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501091" y="1643051"/>
            <a:ext cx="142876" cy="14287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такое дизартрия? 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457200" y="2000240"/>
            <a:ext cx="8472518" cy="424816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</a:t>
            </a:r>
            <a:r>
              <a:rPr lang="ru-RU" sz="4400" b="1" u="sng" dirty="0" smtClean="0">
                <a:solidFill>
                  <a:srgbClr val="C00000"/>
                </a:solidFill>
              </a:rPr>
              <a:t>Дизартрия –</a:t>
            </a:r>
          </a:p>
          <a:p>
            <a:pPr>
              <a:buNone/>
            </a:pPr>
            <a:r>
              <a:rPr lang="ru-RU" dirty="0" smtClean="0"/>
              <a:t>   </a:t>
            </a:r>
            <a:r>
              <a:rPr lang="ru-RU" sz="3600" i="1" dirty="0" smtClean="0"/>
              <a:t>нарушение звукопроизносительной стороны речи, обусловленное органической недостаточностью иннервации речевого аппарата.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deviknig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57950" y="1357298"/>
            <a:ext cx="2611391" cy="3911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214422"/>
            <a:ext cx="6215074" cy="5429288"/>
          </a:xfrm>
        </p:spPr>
        <p:txBody>
          <a:bodyPr/>
          <a:lstStyle/>
          <a:p>
            <a:pPr algn="just"/>
            <a:r>
              <a:rPr lang="ru-RU" sz="1600" dirty="0" smtClean="0"/>
              <a:t>Тесная взаимосвязь развития речи, сенсорных функций, моторики и интеллекта определяет </a:t>
            </a:r>
            <a:r>
              <a:rPr lang="ru-RU" sz="1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необходимость коррекции нарушений речи </a:t>
            </a:r>
            <a:r>
              <a:rPr lang="ru-RU" sz="1600" dirty="0" smtClean="0"/>
              <a:t>при дизартрии у детей </a:t>
            </a:r>
            <a:r>
              <a:rPr lang="ru-RU" sz="1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сочетании со стимуляцией развития всех ее сторон, сенсорных и психических функций</a:t>
            </a:r>
            <a:r>
              <a:rPr lang="ru-RU" sz="1600" dirty="0" smtClean="0"/>
              <a:t>, осуществляя тем самым формирование речи как целостной психической деятельности.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u="sng" dirty="0" smtClean="0"/>
              <a:t>Система логопедического воздействия </a:t>
            </a:r>
            <a:r>
              <a:rPr lang="ru-RU" sz="1600" dirty="0" smtClean="0"/>
              <a:t>при дизартрии имеет </a:t>
            </a:r>
            <a:r>
              <a:rPr lang="ru-RU" sz="1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комплексный характер</a:t>
            </a:r>
            <a:r>
              <a:rPr lang="ru-RU" sz="1600" dirty="0" smtClean="0"/>
              <a:t>: коррекция звукопроизношения сочетается </a:t>
            </a:r>
            <a:r>
              <a:rPr lang="ru-RU" sz="1600" i="1" dirty="0" smtClean="0"/>
              <a:t>с </a:t>
            </a:r>
            <a:r>
              <a:rPr lang="ru-RU" sz="1600" dirty="0" smtClean="0"/>
              <a:t>формированием звукового анализа и синтеза, раз­витием лексико-грамматической стороны речи и связного высказывания. 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u="sng" dirty="0" smtClean="0"/>
              <a:t>Спецификой работы </a:t>
            </a:r>
            <a:r>
              <a:rPr lang="ru-RU" sz="1600" dirty="0" smtClean="0"/>
              <a:t>является </a:t>
            </a:r>
            <a:r>
              <a:rPr lang="ru-RU" sz="1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сочетание с дифференцированным артикуляционным массажем и гимнастикой, логопедической ритмикой</a:t>
            </a:r>
            <a:r>
              <a:rPr lang="ru-RU" sz="1600" dirty="0" smtClean="0"/>
              <a:t>, а в ряде случаев и </a:t>
            </a:r>
            <a:r>
              <a:rPr lang="ru-RU" sz="1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общей лечебной физкультурой, физиотерапией и медикаментозным лечением.</a:t>
            </a:r>
          </a:p>
          <a:p>
            <a:pPr algn="just"/>
            <a:endParaRPr lang="ru-RU" sz="1600" dirty="0" smtClean="0"/>
          </a:p>
          <a:p>
            <a:pPr algn="ctr"/>
            <a:r>
              <a:rPr lang="ru-RU" sz="20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Успех логопедических занятий во многом зависит от их раннего начала и систематичности проведения.</a:t>
            </a:r>
          </a:p>
          <a:p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273050"/>
            <a:ext cx="9144000" cy="11620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Система коррекционной работы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14272" cy="45719"/>
          </a:xfrm>
        </p:spPr>
        <p:txBody>
          <a:bodyPr>
            <a:noAutofit/>
          </a:bodyPr>
          <a:lstStyle/>
          <a:p>
            <a:endParaRPr lang="ru-RU" sz="1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214282" y="571480"/>
            <a:ext cx="8929718" cy="56769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Положительные результаты логопедической работы достигаются при условии соблюдения следующих принципов:</a:t>
            </a:r>
          </a:p>
          <a:p>
            <a:pPr>
              <a:buNone/>
            </a:pPr>
            <a:endParaRPr lang="ru-RU" b="1" i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i="1" dirty="0" smtClean="0"/>
              <a:t>поэтапного взаимосвязанного формирования всех компонентов речи;</a:t>
            </a:r>
          </a:p>
          <a:p>
            <a:pPr>
              <a:buNone/>
            </a:pPr>
            <a:endParaRPr lang="ru-RU" sz="2400" i="1" dirty="0" smtClean="0"/>
          </a:p>
          <a:p>
            <a:r>
              <a:rPr lang="ru-RU" sz="2400" i="1" dirty="0" smtClean="0"/>
              <a:t>системного подхода к анализу речевого дефекта;</a:t>
            </a:r>
          </a:p>
          <a:p>
            <a:pPr>
              <a:buNone/>
            </a:pPr>
            <a:endParaRPr lang="ru-RU" sz="2400" i="1" dirty="0" smtClean="0"/>
          </a:p>
          <a:p>
            <a:r>
              <a:rPr lang="ru-RU" sz="2400" i="1" dirty="0" smtClean="0"/>
              <a:t>регуляции психической деятельности детей посредством развития коммуникативной и обобщающей функций речи.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над звукопроизношением </a:t>
            </a:r>
            <a:r>
              <a:rPr lang="ru-RU" sz="2200" b="1" i="1" dirty="0" smtClean="0">
                <a:solidFill>
                  <a:srgbClr val="C00000"/>
                </a:solidFill>
              </a:rPr>
              <a:t>строится с учетом следующих положений:</a:t>
            </a:r>
            <a:endParaRPr lang="ru-RU" sz="2200" b="1" i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0" y="1071546"/>
            <a:ext cx="9144000" cy="5786454"/>
          </a:xfrm>
        </p:spPr>
        <p:txBody>
          <a:bodyPr>
            <a:normAutofit fontScale="40000" lnSpcReduction="20000"/>
          </a:bodyPr>
          <a:lstStyle/>
          <a:p>
            <a:pPr lvl="0">
              <a:buNone/>
            </a:pPr>
            <a:r>
              <a:rPr lang="ru-RU" dirty="0" smtClean="0"/>
              <a:t>1.       </a:t>
            </a:r>
            <a:r>
              <a:rPr lang="ru-RU" sz="4000" b="1" dirty="0" smtClean="0"/>
              <a:t> Зависимость от формы дизартрии, уровня речевого раз­вития и возраста ребенка.</a:t>
            </a:r>
          </a:p>
          <a:p>
            <a:pPr lvl="0">
              <a:buNone/>
            </a:pPr>
            <a:endParaRPr lang="ru-RU" sz="4000" b="1" dirty="0" smtClean="0"/>
          </a:p>
          <a:p>
            <a:pPr lvl="0">
              <a:buNone/>
            </a:pPr>
            <a:r>
              <a:rPr lang="ru-RU" sz="4000" b="1" dirty="0" smtClean="0"/>
              <a:t>2.        Развитие речевой коммуникации. Формирование звуко­произношения должно быть направлено на развитие комму­никации, школьной и социальной адаптации ребенка.</a:t>
            </a:r>
          </a:p>
          <a:p>
            <a:pPr lvl="0">
              <a:buNone/>
            </a:pPr>
            <a:endParaRPr lang="ru-RU" sz="4000" b="1" dirty="0" smtClean="0"/>
          </a:p>
          <a:p>
            <a:pPr lvl="0">
              <a:buNone/>
            </a:pPr>
            <a:r>
              <a:rPr lang="ru-RU" sz="4000" b="1" dirty="0" smtClean="0"/>
              <a:t>3.        Развитие мотивации, стремления к преодолению имею­щихся нарушений, развитие самосознания, самоутверждения, </a:t>
            </a:r>
            <a:r>
              <a:rPr lang="ru-RU" sz="4000" b="1" dirty="0" err="1" smtClean="0"/>
              <a:t>саморегуляции</a:t>
            </a:r>
            <a:r>
              <a:rPr lang="ru-RU" sz="4000" b="1" dirty="0" smtClean="0"/>
              <a:t> и контроля, чувства собственного достоинства и уверенности в своих силах.</a:t>
            </a:r>
          </a:p>
          <a:p>
            <a:pPr lvl="0">
              <a:buNone/>
            </a:pPr>
            <a:endParaRPr lang="ru-RU" sz="4000" b="1" dirty="0" smtClean="0"/>
          </a:p>
          <a:p>
            <a:pPr lvl="0">
              <a:buNone/>
            </a:pPr>
            <a:r>
              <a:rPr lang="ru-RU" sz="4000" b="1" dirty="0" smtClean="0"/>
              <a:t>4.        Развитие дифференцированного слухового восприятия и звукового анализа.</a:t>
            </a:r>
          </a:p>
          <a:p>
            <a:pPr lvl="0">
              <a:buNone/>
            </a:pPr>
            <a:endParaRPr lang="ru-RU" sz="4000" b="1" dirty="0" smtClean="0"/>
          </a:p>
          <a:p>
            <a:pPr lvl="0">
              <a:buNone/>
            </a:pPr>
            <a:r>
              <a:rPr lang="ru-RU" sz="4000" b="1" dirty="0" smtClean="0"/>
              <a:t>5.        Усиление перцепции артикуляционных укладов и дви­жений путем развития зрительно-кинестетических ощущений.</a:t>
            </a:r>
          </a:p>
          <a:p>
            <a:pPr lvl="0">
              <a:buNone/>
            </a:pPr>
            <a:endParaRPr lang="ru-RU" sz="4000" b="1" dirty="0" smtClean="0"/>
          </a:p>
          <a:p>
            <a:pPr lvl="0">
              <a:buNone/>
            </a:pPr>
            <a:r>
              <a:rPr lang="ru-RU" sz="4000" b="1" dirty="0" smtClean="0"/>
              <a:t>6.        </a:t>
            </a:r>
            <a:r>
              <a:rPr lang="ru-RU" sz="4000" b="1" dirty="0" err="1" smtClean="0"/>
              <a:t>Поэтапность</a:t>
            </a:r>
            <a:r>
              <a:rPr lang="ru-RU" sz="4000" b="1" dirty="0" smtClean="0"/>
              <a:t>. Начинают с тех звуков, артикуляция кото­рых у ребенка более сохранная. Иногда звуки выбирают по принципу более простых моторных координации, но обязательно с учетом структуры артикуляционного дефекта в целом, в пер­вую очередь работают над звуками раннего онтогенеза.</a:t>
            </a:r>
          </a:p>
          <a:p>
            <a:pPr lvl="0">
              <a:buNone/>
            </a:pPr>
            <a:endParaRPr lang="ru-RU" sz="4000" b="1" dirty="0" smtClean="0"/>
          </a:p>
          <a:p>
            <a:pPr lvl="0">
              <a:buNone/>
            </a:pPr>
            <a:r>
              <a:rPr lang="ru-RU" sz="4000" b="1" dirty="0" smtClean="0"/>
              <a:t>7.        При тяжелых нарушениях, когда речь полностью не по­нятна для окружающих, работа начинается с изолированных звуков и со слогов. Если речь ребенка относительно понятна и в отдельных словах он может произносить дефектные звуки правильно, работа начинается с этих «ключевых» слов. Во всех случаях необходима автоматизация звуков во всех кон­текстах и в различных речевых ситуациях. 8. У детей с поражением центральной нервной системы важное значение имеет предупреждение тяжелых нарушений звукопроизношения путем систематической логопедической работы в </a:t>
            </a:r>
            <a:r>
              <a:rPr lang="ru-RU" sz="4000" b="1" dirty="0" err="1" smtClean="0"/>
              <a:t>доречевом</a:t>
            </a:r>
            <a:r>
              <a:rPr lang="ru-RU" sz="4000" b="1" dirty="0" smtClean="0"/>
              <a:t> периоде.</a:t>
            </a:r>
          </a:p>
          <a:p>
            <a:pPr>
              <a:buNone/>
            </a:pP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3082924"/>
          </a:xfrm>
        </p:spPr>
        <p:txBody>
          <a:bodyPr>
            <a:norm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логопедической работе над </a:t>
            </a:r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речевым дыханием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детей, подростков и взрослых </a:t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широко используется парадоксальная </a:t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дыхательная гимнастика А. Н. </a:t>
            </a:r>
            <a:r>
              <a:rPr lang="ru-RU" sz="32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Стрельниковой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 flipH="1">
            <a:off x="285720" y="1500174"/>
            <a:ext cx="45719" cy="71438"/>
          </a:xfrm>
        </p:spPr>
        <p:txBody>
          <a:bodyPr>
            <a:noAutofit/>
          </a:bodyPr>
          <a:lstStyle/>
          <a:p>
            <a:endParaRPr lang="ru-RU" sz="100" dirty="0"/>
          </a:p>
        </p:txBody>
      </p:sp>
      <p:pic>
        <p:nvPicPr>
          <p:cNvPr id="5" name="Содержимое 4" descr="00398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857356" y="3214686"/>
            <a:ext cx="5214974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5719" cy="45719"/>
          </a:xfrm>
        </p:spPr>
        <p:txBody>
          <a:bodyPr>
            <a:normAutofit fontScale="90000"/>
          </a:bodyPr>
          <a:lstStyle/>
          <a:p>
            <a:endParaRPr lang="ru-RU" sz="100" dirty="0"/>
          </a:p>
        </p:txBody>
      </p:sp>
      <p:pic>
        <p:nvPicPr>
          <p:cNvPr id="5" name="Содержимое 4" descr="50c887ba775a3bf16a8b95563f68512f_ful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43174" y="1785926"/>
            <a:ext cx="3580059" cy="483173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214291"/>
            <a:ext cx="9144000" cy="1643073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обучении гимнастике А. </a:t>
            </a:r>
            <a:r>
              <a:rPr lang="ru-RU" sz="32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Н.Стрельникова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советует выполнять </a:t>
            </a:r>
            <a:b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четыре основных правила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Правило 1.</a:t>
            </a:r>
            <a:r>
              <a:rPr lang="ru-RU" sz="7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7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  </a:t>
            </a:r>
            <a:r>
              <a:rPr lang="ru-RU" sz="3300" b="1" i="1" dirty="0" smtClean="0">
                <a:solidFill>
                  <a:srgbClr val="002060"/>
                </a:solidFill>
              </a:rPr>
              <a:t>"Гарью пахнет! Тревога!" </a:t>
            </a:r>
            <a:r>
              <a:rPr lang="ru-RU" sz="3300" i="1" dirty="0" smtClean="0">
                <a:solidFill>
                  <a:srgbClr val="002060"/>
                </a:solidFill>
              </a:rPr>
              <a:t>и резко, шумно, на всю квартиру, нюхайте воздух, как собака след. Чем естественнее, тем лучше. </a:t>
            </a:r>
          </a:p>
          <a:p>
            <a:pPr>
              <a:buNone/>
            </a:pPr>
            <a:r>
              <a:rPr lang="ru-RU" sz="3300" i="1" dirty="0" smtClean="0">
                <a:solidFill>
                  <a:srgbClr val="002060"/>
                </a:solidFill>
              </a:rPr>
              <a:t>    Самая грубая ошибка - тянуть воздух, чтобы взять воздуха побольше. Вдох короткий, как укол, активный и чем естественнее, тем лучше. Думайте только о вдохе.  </a:t>
            </a:r>
          </a:p>
          <a:p>
            <a:pPr>
              <a:buNone/>
            </a:pPr>
            <a:r>
              <a:rPr lang="ru-RU" sz="3300" i="1" dirty="0" smtClean="0">
                <a:solidFill>
                  <a:srgbClr val="002060"/>
                </a:solidFill>
              </a:rPr>
              <a:t>    Чувство тревоги организует активный вдох лучше, чем рассуждения о нем. Поэтому, не стесняясь, яростно, до грубости, нюхайте воздух.</a:t>
            </a:r>
            <a:r>
              <a:rPr lang="ru-RU" sz="3300" dirty="0" smtClean="0"/>
              <a:t/>
            </a:r>
            <a:br>
              <a:rPr lang="ru-RU" sz="3300" dirty="0" smtClean="0"/>
            </a:br>
            <a:endParaRPr lang="ru-RU" sz="3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Autofit/>
          </a:bodyPr>
          <a:lstStyle/>
          <a:p>
            <a:r>
              <a:rPr lang="ru-RU" sz="7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Правило 2.</a:t>
            </a:r>
            <a:endParaRPr lang="ru-RU" sz="7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0" y="1285860"/>
            <a:ext cx="9144000" cy="49625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Выдох - результат вдоха. </a:t>
            </a:r>
            <a:r>
              <a:rPr lang="ru-RU" sz="2800" i="1" dirty="0" smtClean="0"/>
              <a:t>Не мешайте выдоху уходить после каждого вдоха как угодно, сколько угодно - но лучше ртом, чем носом. Не помогайте ему. Думайте только: "Гарью пахнет! Тревога!" и следите за тем только, чтобы вдох шел одновременно с движением. Выдох уйдет самопроизвольно. </a:t>
            </a:r>
          </a:p>
          <a:p>
            <a:pPr>
              <a:buNone/>
            </a:pPr>
            <a:r>
              <a:rPr lang="ru-RU" sz="2800" i="1" dirty="0" smtClean="0"/>
              <a:t>    Во время гимнастики рот должен быть слегка приоткрыт. Увлекайтесь вдохом и движением, не будьте скучно-равнодушными. Играйте в дикаря, как играют дети, и все получится. Движения создают короткому вдоху достаточный объем и глубину без особых усилий.</a:t>
            </a:r>
            <a:br>
              <a:rPr lang="ru-RU" sz="2800" i="1" dirty="0" smtClean="0"/>
            </a:br>
            <a:endParaRPr lang="ru-RU" sz="2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Правило 3.</a:t>
            </a:r>
            <a:endParaRPr lang="ru-RU" sz="7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457200" y="1857364"/>
            <a:ext cx="8229600" cy="471490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i="1" dirty="0" smtClean="0">
                <a:solidFill>
                  <a:srgbClr val="002060"/>
                </a:solidFill>
              </a:rPr>
              <a:t>Повторяйте вдохи так, как будто вы накачиваете шину в </a:t>
            </a:r>
            <a:r>
              <a:rPr lang="ru-RU" i="1" dirty="0" err="1" smtClean="0">
                <a:solidFill>
                  <a:srgbClr val="002060"/>
                </a:solidFill>
              </a:rPr>
              <a:t>темпоритме</a:t>
            </a:r>
            <a:r>
              <a:rPr lang="ru-RU" i="1" dirty="0" smtClean="0">
                <a:solidFill>
                  <a:srgbClr val="002060"/>
                </a:solidFill>
              </a:rPr>
              <a:t> песен и плясок. </a:t>
            </a:r>
          </a:p>
          <a:p>
            <a:pPr>
              <a:buNone/>
            </a:pPr>
            <a:endParaRPr lang="ru-RU" i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i="1" dirty="0" smtClean="0">
                <a:solidFill>
                  <a:srgbClr val="002060"/>
                </a:solidFill>
              </a:rPr>
              <a:t>    И, тренируя движения и вдохи, считайте на 2, 4 и 8. </a:t>
            </a:r>
            <a:r>
              <a:rPr lang="ru-RU" b="1" i="1" dirty="0" smtClean="0">
                <a:solidFill>
                  <a:srgbClr val="002060"/>
                </a:solidFill>
              </a:rPr>
              <a:t>Темп</a:t>
            </a:r>
            <a:r>
              <a:rPr lang="ru-RU" i="1" dirty="0" smtClean="0">
                <a:solidFill>
                  <a:srgbClr val="002060"/>
                </a:solidFill>
              </a:rPr>
              <a:t>: 60-72 вдоха в минуту.</a:t>
            </a:r>
          </a:p>
          <a:p>
            <a:pPr>
              <a:buNone/>
            </a:pPr>
            <a:endParaRPr lang="ru-RU" i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    Вдохи громче выдохов</a:t>
            </a:r>
            <a:r>
              <a:rPr lang="ru-RU" i="1" dirty="0" smtClean="0">
                <a:solidFill>
                  <a:srgbClr val="002060"/>
                </a:solidFill>
              </a:rPr>
              <a:t>. </a:t>
            </a:r>
          </a:p>
          <a:p>
            <a:pPr>
              <a:buNone/>
            </a:pPr>
            <a:endParaRPr lang="ru-RU" i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i="1" dirty="0" smtClean="0">
                <a:solidFill>
                  <a:srgbClr val="002060"/>
                </a:solidFill>
              </a:rPr>
              <a:t>    Норма урока: </a:t>
            </a:r>
            <a:r>
              <a:rPr lang="ru-RU" b="1" i="1" dirty="0" smtClean="0">
                <a:solidFill>
                  <a:srgbClr val="002060"/>
                </a:solidFill>
              </a:rPr>
              <a:t>1000-1200 вдохов</a:t>
            </a:r>
            <a:r>
              <a:rPr lang="ru-RU" i="1" dirty="0" smtClean="0">
                <a:solidFill>
                  <a:srgbClr val="002060"/>
                </a:solidFill>
              </a:rPr>
              <a:t>, можно и больше - 2000 вдохов. </a:t>
            </a:r>
          </a:p>
          <a:p>
            <a:pPr>
              <a:buNone/>
            </a:pPr>
            <a:r>
              <a:rPr lang="ru-RU" i="1" dirty="0" smtClean="0">
                <a:solidFill>
                  <a:srgbClr val="002060"/>
                </a:solidFill>
              </a:rPr>
              <a:t>   </a:t>
            </a:r>
            <a:r>
              <a:rPr lang="ru-RU" b="1" i="1" dirty="0" smtClean="0">
                <a:solidFill>
                  <a:srgbClr val="002060"/>
                </a:solidFill>
              </a:rPr>
              <a:t>Паузы</a:t>
            </a:r>
            <a:r>
              <a:rPr lang="ru-RU" i="1" dirty="0" smtClean="0">
                <a:solidFill>
                  <a:srgbClr val="002060"/>
                </a:solidFill>
              </a:rPr>
              <a:t> между дозами вдохов - 1-3 секунды.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543956" cy="1162050"/>
          </a:xfrm>
        </p:spPr>
        <p:txBody>
          <a:bodyPr>
            <a:noAutofit/>
          </a:bodyPr>
          <a:lstStyle/>
          <a:p>
            <a:pPr algn="ctr"/>
            <a:r>
              <a:rPr lang="ru-RU" sz="72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Правило 4.</a:t>
            </a:r>
            <a:endParaRPr lang="ru-RU" sz="7200" dirty="0"/>
          </a:p>
        </p:txBody>
      </p:sp>
      <p:pic>
        <p:nvPicPr>
          <p:cNvPr id="5" name="Содержимое 4" descr="5895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9059" y="2727142"/>
            <a:ext cx="5020434" cy="327362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6400816" cy="469106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 </a:t>
            </a:r>
            <a:r>
              <a:rPr lang="ru-RU" sz="2400" dirty="0" smtClean="0">
                <a:solidFill>
                  <a:srgbClr val="C00000"/>
                </a:solidFill>
              </a:rPr>
              <a:t>Подряд делайте столько вдохов, сколько сможете легко сделать в данный момент.</a:t>
            </a:r>
          </a:p>
          <a:p>
            <a:r>
              <a:rPr lang="ru-RU" sz="2400" dirty="0" smtClean="0"/>
              <a:t> </a:t>
            </a:r>
            <a:r>
              <a:rPr lang="ru-RU" sz="2400" b="1" u="sng" dirty="0" smtClean="0">
                <a:solidFill>
                  <a:schemeClr val="accent1">
                    <a:lumMod val="75000"/>
                  </a:schemeClr>
                </a:solidFill>
              </a:rPr>
              <a:t>Весь комплекс состоит из 8 упражнений: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"Кошка".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"Насос".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"Обними плечи».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"Большой маятник".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</a:t>
            </a:r>
            <a:r>
              <a:rPr lang="ru-RU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Полуприседы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"Малый маятник".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"Ушки".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Повороты.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0115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5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Лечение дизартрии</a:t>
            </a:r>
            <a:br>
              <a:rPr lang="ru-RU" sz="5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методом гирудотерапии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-142908" y="1928802"/>
            <a:ext cx="5143536" cy="450059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/>
              <a:t>      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Полученные результаты по лечению алалии и дизартрии у детей методом герудотерапии, а также результаты суперпозиционного сканирования мозга позволили зафиксировать 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ускоренное созревание нейронов речедвигательной коры головного мозга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таких детей.</a:t>
            </a:r>
          </a:p>
          <a:p>
            <a:endParaRPr lang="ru-RU" sz="2400" dirty="0"/>
          </a:p>
        </p:txBody>
      </p:sp>
      <p:pic>
        <p:nvPicPr>
          <p:cNvPr id="5" name="Содержимое 4" descr="591341_445225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805153" y="2428868"/>
            <a:ext cx="4338847" cy="20646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6011882"/>
          </a:xfrm>
        </p:spPr>
        <p:txBody>
          <a:bodyPr>
            <a:normAutofit/>
          </a:bodyPr>
          <a:lstStyle/>
          <a:p>
            <a:pPr algn="l"/>
            <a:r>
              <a:rPr lang="ru-RU" sz="2800" smtClean="0"/>
              <a:t>     </a:t>
            </a:r>
            <a:r>
              <a:rPr lang="ru-RU" sz="3600" i="1" smtClean="0"/>
              <a:t>Термин </a:t>
            </a:r>
            <a:r>
              <a:rPr lang="ru-RU" sz="3600" b="1" i="1" dirty="0" smtClean="0">
                <a:solidFill>
                  <a:srgbClr val="C00000"/>
                </a:solidFill>
              </a:rPr>
              <a:t>"дизартрия"</a:t>
            </a:r>
            <a:r>
              <a:rPr lang="ru-RU" sz="3600" i="1" dirty="0" smtClean="0">
                <a:solidFill>
                  <a:srgbClr val="C00000"/>
                </a:solidFill>
              </a:rPr>
              <a:t> </a:t>
            </a:r>
            <a:r>
              <a:rPr lang="ru-RU" sz="3600" i="1" dirty="0" smtClean="0"/>
              <a:t>образован от греческих слов </a:t>
            </a:r>
            <a:r>
              <a:rPr lang="ru-RU" sz="3600" b="1" i="1" dirty="0" err="1" smtClean="0"/>
              <a:t>arthson</a:t>
            </a:r>
            <a:r>
              <a:rPr lang="ru-RU" sz="3600" i="1" dirty="0" smtClean="0"/>
              <a:t> - сочленение </a:t>
            </a:r>
            <a:br>
              <a:rPr lang="ru-RU" sz="3600" i="1" dirty="0" smtClean="0"/>
            </a:br>
            <a:r>
              <a:rPr lang="ru-RU" sz="3600" i="1" dirty="0" smtClean="0"/>
              <a:t>и </a:t>
            </a:r>
            <a:r>
              <a:rPr lang="ru-RU" sz="3600" b="1" i="1" dirty="0" err="1" smtClean="0"/>
              <a:t>dys</a:t>
            </a:r>
            <a:r>
              <a:rPr lang="ru-RU" sz="3600" i="1" dirty="0" smtClean="0"/>
              <a:t> - частица, означающая расстройство.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     </a:t>
            </a:r>
            <a:br>
              <a:rPr lang="ru-RU" sz="3600" dirty="0" smtClean="0"/>
            </a:br>
            <a:r>
              <a:rPr lang="ru-RU" sz="3600" dirty="0" smtClean="0"/>
              <a:t>     Это </a:t>
            </a:r>
            <a:r>
              <a:rPr lang="ru-RU" sz="3600" u="sng" dirty="0" smtClean="0"/>
              <a:t>неврологический термин</a:t>
            </a:r>
            <a:r>
              <a:rPr lang="ru-RU" sz="3600" dirty="0" smtClean="0"/>
              <a:t>, т.к. возникает дизартрия при нарушении функции черепно-мозговых нервов нижнего отдела ствола, ответственных за артикуляцию.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142844" y="2571744"/>
            <a:ext cx="45719" cy="57160"/>
          </a:xfrm>
        </p:spPr>
        <p:txBody>
          <a:bodyPr>
            <a:noAutofit/>
          </a:bodyPr>
          <a:lstStyle/>
          <a:p>
            <a:endParaRPr lang="ru-RU" sz="100" dirty="0"/>
          </a:p>
        </p:txBody>
      </p:sp>
      <p:pic>
        <p:nvPicPr>
          <p:cNvPr id="5" name="Рисунок 4" descr="5d7a076a0b2bcb160c68576f0ec385f1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5521" r="5521"/>
          <a:stretch>
            <a:fillRect/>
          </a:stretch>
        </p:blipFill>
        <p:spPr>
          <a:xfrm>
            <a:off x="1643042" y="142852"/>
            <a:ext cx="4779976" cy="35849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2844" y="3786190"/>
            <a:ext cx="8858312" cy="2386010"/>
          </a:xfrm>
        </p:spPr>
        <p:txBody>
          <a:bodyPr>
            <a:noAutofit/>
          </a:bodyPr>
          <a:lstStyle/>
          <a:p>
            <a:r>
              <a:rPr lang="ru-RU" sz="2400" i="1" dirty="0" smtClean="0"/>
              <a:t>Чтобы у ребенка выработались прочные навыки во всей двигательной сфере, требуется </a:t>
            </a:r>
            <a:r>
              <a:rPr lang="ru-RU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длительное время </a:t>
            </a:r>
            <a:r>
              <a:rPr lang="ru-RU" sz="2400" i="1" dirty="0" smtClean="0"/>
              <a:t>и </a:t>
            </a:r>
            <a:r>
              <a:rPr lang="ru-RU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использование разнообразных форм и приемов обучения. </a:t>
            </a:r>
          </a:p>
          <a:p>
            <a:r>
              <a:rPr lang="ru-RU" sz="2400" i="1" dirty="0" smtClean="0"/>
              <a:t>Для быстрейшего достижения результатов работа должна проводиться совместно </a:t>
            </a:r>
          </a:p>
          <a:p>
            <a:r>
              <a:rPr lang="ru-RU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с логопедом</a:t>
            </a:r>
            <a:r>
              <a:rPr lang="ru-RU" sz="2400" i="1" dirty="0" smtClean="0"/>
              <a:t>, необходимы также </a:t>
            </a:r>
            <a:r>
              <a:rPr lang="ru-RU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консультации врача-психоневролога</a:t>
            </a:r>
            <a:r>
              <a:rPr lang="ru-RU" sz="2400" i="1" dirty="0" smtClean="0">
                <a:solidFill>
                  <a:srgbClr val="C00000"/>
                </a:solidFill>
              </a:rPr>
              <a:t> </a:t>
            </a:r>
            <a:r>
              <a:rPr lang="ru-RU" sz="2400" i="1" dirty="0" smtClean="0"/>
              <a:t>и </a:t>
            </a:r>
            <a:r>
              <a:rPr lang="ru-RU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специалиста по лечебной физкультуре. 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1746569" y="4800600"/>
            <a:ext cx="45719" cy="57160"/>
          </a:xfrm>
        </p:spPr>
        <p:txBody>
          <a:bodyPr>
            <a:noAutofit/>
          </a:bodyPr>
          <a:lstStyle/>
          <a:p>
            <a:endParaRPr lang="ru-RU" sz="100" dirty="0"/>
          </a:p>
        </p:txBody>
      </p:sp>
      <p:pic>
        <p:nvPicPr>
          <p:cNvPr id="5" name="Рисунок 4" descr="f_13019251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648" r="2648"/>
          <a:stretch>
            <a:fillRect/>
          </a:stretch>
        </p:blipFill>
        <p:spPr>
          <a:xfrm>
            <a:off x="2262171" y="-214338"/>
            <a:ext cx="6881829" cy="51613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4429132"/>
            <a:ext cx="9144000" cy="1733556"/>
          </a:xfrm>
        </p:spPr>
        <p:txBody>
          <a:bodyPr>
            <a:noAutofit/>
          </a:bodyPr>
          <a:lstStyle/>
          <a:p>
            <a:pPr algn="ctr"/>
            <a:r>
              <a:rPr lang="ru-RU" sz="10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Желаю удачи!</a:t>
            </a:r>
            <a:br>
              <a:rPr lang="ru-RU" sz="10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0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928694"/>
          </a:xfrm>
        </p:spPr>
        <p:txBody>
          <a:bodyPr>
            <a:normAutofit/>
          </a:bodyPr>
          <a:lstStyle/>
          <a:p>
            <a:r>
              <a:rPr lang="ru-RU" sz="4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проявления дизартрии</a:t>
            </a:r>
            <a:endParaRPr lang="ru-RU" sz="40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buNone/>
            </a:pPr>
            <a:r>
              <a:rPr lang="ru-RU" sz="3600" i="1" dirty="0" smtClean="0"/>
              <a:t>состоят в 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 smtClean="0"/>
              <a:t>расстройстве артикуляции звуков, 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 smtClean="0"/>
              <a:t>нарушениях голосообразования, а также в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 smtClean="0"/>
              <a:t> изменениях темпа речи, ритма и интонации.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Названные нарушения проявляются 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в разной степени и в различных комбинациях 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в зависимости от локализации поражения в центральной или периферической нервной системе,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 от тяжести нарушения, 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от времени возникновения дефекта.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3050"/>
            <a:ext cx="9144000" cy="727058"/>
          </a:xfrm>
        </p:spPr>
        <p:txBody>
          <a:bodyPr>
            <a:noAutofit/>
          </a:bodyPr>
          <a:lstStyle/>
          <a:p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Причины возникновения дизартрии</a:t>
            </a:r>
            <a:endParaRPr lang="ru-RU" sz="4400" dirty="0"/>
          </a:p>
        </p:txBody>
      </p:sp>
      <p:pic>
        <p:nvPicPr>
          <p:cNvPr id="5" name="Содержимое 4" descr="дизартрик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43504" y="2143116"/>
            <a:ext cx="3786214" cy="310595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2844" y="1000108"/>
            <a:ext cx="5143536" cy="5643602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Органические поражения ЦНС </a:t>
            </a:r>
            <a:r>
              <a:rPr lang="ru-RU" sz="2400" dirty="0" smtClean="0"/>
              <a:t>в результате воздействия различных неблагоприятных факторов на развивающийся мозг ребенка во внутриутробном и раннем периодах развития.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Несовместимость по резус-фактору</a:t>
            </a:r>
            <a:r>
              <a:rPr lang="ru-RU" sz="24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Воздействие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инфекционных заболеваний </a:t>
            </a:r>
            <a:r>
              <a:rPr lang="ru-RU" sz="2400" dirty="0" smtClean="0"/>
              <a:t>нервной системы в первые годы жизни ребенка.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Детский церебральный паралич </a:t>
            </a:r>
            <a:r>
              <a:rPr lang="ru-RU" sz="2400" dirty="0" smtClean="0"/>
              <a:t>- (ДЦП).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     По данным Е. М. </a:t>
            </a:r>
            <a:r>
              <a:rPr lang="ru-RU" sz="2400" dirty="0" err="1" smtClean="0"/>
              <a:t>Мастюковой</a:t>
            </a:r>
            <a:r>
              <a:rPr lang="ru-RU" sz="2400" dirty="0" smtClean="0"/>
              <a:t>, дизартрия при ДЦП проявляется в 65-85% случаев.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Классификация клинических форм дизартрии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142844" y="1600200"/>
            <a:ext cx="8858312" cy="46482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900" i="1" dirty="0" smtClean="0">
                <a:solidFill>
                  <a:schemeClr val="accent2">
                    <a:lumMod val="75000"/>
                  </a:schemeClr>
                </a:solidFill>
              </a:rPr>
              <a:t>Классификация клинических форм дизартрии основывается на выделении различной локализации поражения мозга.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Дети с различными формами дизартрии отличаются друг от друга </a:t>
            </a:r>
          </a:p>
          <a:p>
            <a:pPr>
              <a:buFont typeface="Wingdings" pitchFamily="2" charset="2"/>
              <a:buChar char="ü"/>
            </a:pPr>
            <a:r>
              <a:rPr lang="ru-RU" sz="2800" i="1" dirty="0" smtClean="0"/>
              <a:t>специфическими дефектами звукопроизношения,</a:t>
            </a:r>
          </a:p>
          <a:p>
            <a:pPr>
              <a:buFont typeface="Wingdings" pitchFamily="2" charset="2"/>
              <a:buChar char="ü"/>
            </a:pPr>
            <a:r>
              <a:rPr lang="ru-RU" sz="2800" i="1" dirty="0" smtClean="0"/>
              <a:t> голоса,</a:t>
            </a:r>
          </a:p>
          <a:p>
            <a:pPr>
              <a:buFont typeface="Wingdings" pitchFamily="2" charset="2"/>
              <a:buChar char="ü"/>
            </a:pPr>
            <a:r>
              <a:rPr lang="ru-RU" sz="2800" i="1" dirty="0" smtClean="0"/>
              <a:t> артикуляционной моторики, </a:t>
            </a:r>
          </a:p>
          <a:p>
            <a:pPr>
              <a:buFont typeface="Wingdings" pitchFamily="2" charset="2"/>
              <a:buChar char="ü"/>
            </a:pPr>
            <a:r>
              <a:rPr lang="ru-RU" sz="2800" i="1" dirty="0" smtClean="0"/>
              <a:t>нуждаются в различных приемах логопедического воздействия </a:t>
            </a:r>
          </a:p>
          <a:p>
            <a:pPr>
              <a:buFont typeface="Wingdings" pitchFamily="2" charset="2"/>
              <a:buChar char="ü"/>
            </a:pPr>
            <a:r>
              <a:rPr lang="ru-RU" sz="2800" i="1" dirty="0" smtClean="0"/>
              <a:t>и в разной степени поддаются коррекции.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85728"/>
            <a:ext cx="8715436" cy="1357322"/>
          </a:xfrm>
        </p:spPr>
        <p:txBody>
          <a:bodyPr>
            <a:normAutofit/>
          </a:bodyPr>
          <a:lstStyle/>
          <a:p>
            <a:pPr algn="ctr"/>
            <a:r>
              <a:rPr lang="ru-RU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 дизартрии</a:t>
            </a:r>
            <a:endParaRPr lang="ru-RU" sz="8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14480" y="1759250"/>
            <a:ext cx="54864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6" name="Рисунок 5" descr="dysarthria_emocii-730739.jpg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428625" y="1785926"/>
            <a:ext cx="8072466" cy="48577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 fontScale="90000"/>
          </a:bodyPr>
          <a:lstStyle/>
          <a:p>
            <a:r>
              <a:rPr lang="ru-RU" sz="67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Бульбарная</a:t>
            </a:r>
            <a:r>
              <a:rPr lang="ru-RU" sz="6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дизартрия</a:t>
            </a:r>
            <a:r>
              <a:rPr lang="ru-RU" sz="6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dirty="0" smtClean="0"/>
              <a:t>(от лат. </a:t>
            </a:r>
            <a:r>
              <a:rPr lang="ru-RU" b="1" dirty="0" err="1" smtClean="0"/>
              <a:t>bulbus</a:t>
            </a:r>
            <a:r>
              <a:rPr lang="ru-RU" sz="3100" dirty="0" smtClean="0"/>
              <a:t> - луковица, форму которой имеет продолговатый мозг)</a:t>
            </a:r>
            <a:endParaRPr lang="ru-RU" sz="31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457200" y="2714620"/>
            <a:ext cx="8229600" cy="35337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проявляется при заболевании (воспалении) или опухоли </a:t>
            </a:r>
            <a:r>
              <a:rPr lang="ru-RU" b="1" dirty="0" smtClean="0"/>
              <a:t>продолговатого мозга</a:t>
            </a:r>
            <a:r>
              <a:rPr lang="ru-RU" dirty="0" smtClean="0"/>
              <a:t>. При этом </a:t>
            </a:r>
            <a:r>
              <a:rPr lang="ru-RU" b="1" dirty="0" smtClean="0"/>
              <a:t>разрушаются</a:t>
            </a:r>
            <a:r>
              <a:rPr lang="ru-RU" dirty="0" smtClean="0"/>
              <a:t> расположенные там </a:t>
            </a:r>
            <a:r>
              <a:rPr lang="ru-RU" b="1" dirty="0" smtClean="0"/>
              <a:t>ядра двигательных черепно-мозговых нервов </a:t>
            </a:r>
            <a:r>
              <a:rPr lang="ru-RU" dirty="0" smtClean="0"/>
              <a:t>(</a:t>
            </a:r>
            <a:r>
              <a:rPr lang="ru-RU" i="1" dirty="0" smtClean="0"/>
              <a:t>языкоглоточного, блуждающего и подъязычного, иногда тройничного и лицевого</a:t>
            </a:r>
            <a:r>
              <a:rPr lang="ru-RU" dirty="0" smtClean="0"/>
              <a:t>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оформления 'Анатомия'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'Анатомия'</Template>
  <TotalTime>277</TotalTime>
  <Words>1517</Words>
  <Application>Microsoft Office PowerPoint</Application>
  <PresentationFormat>Экран (4:3)</PresentationFormat>
  <Paragraphs>157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Шаблон оформления 'Анатомия'</vt:lpstr>
      <vt:lpstr>Дизартрия</vt:lpstr>
      <vt:lpstr>Что такое дизартрия? </vt:lpstr>
      <vt:lpstr>     Термин "дизартрия" образован от греческих слов arthson - сочленение  и dys - частица, означающая расстройство.             Это неврологический термин, т.к. возникает дизартрия при нарушении функции черепно-мозговых нервов нижнего отдела ствола, ответственных за артикуляцию. </vt:lpstr>
      <vt:lpstr>Основные проявления дизартрии</vt:lpstr>
      <vt:lpstr>Презентация PowerPoint</vt:lpstr>
      <vt:lpstr>Причины возникновения дизартрии</vt:lpstr>
      <vt:lpstr> Классификация клинических форм дизартрии </vt:lpstr>
      <vt:lpstr>Формы дизартрии</vt:lpstr>
      <vt:lpstr>Бульбарная дизартрия (от лат. bulbus - луковица, форму которой имеет продолговатый мозг)</vt:lpstr>
      <vt:lpstr>Характерным является</vt:lpstr>
      <vt:lpstr>Подкорковая дизартрия </vt:lpstr>
      <vt:lpstr>Характерным является</vt:lpstr>
      <vt:lpstr>Мозжечковая дизартрия </vt:lpstr>
      <vt:lpstr>Мозжечковая дизартрия </vt:lpstr>
      <vt:lpstr>Корковая дизартрия представляет большие трудности для выделения и распознавания.</vt:lpstr>
      <vt:lpstr> Стертая (лёгкая) форма  </vt:lpstr>
      <vt:lpstr>Характерным является</vt:lpstr>
      <vt:lpstr>Псевдобульбарная дизартрия наиболее часто встречающаяся форма детской дизартрии </vt:lpstr>
      <vt:lpstr>три степени  псевдобульбарной дизартрии</vt:lpstr>
      <vt:lpstr>                                                    Система коррекционной работы </vt:lpstr>
      <vt:lpstr>Презентация PowerPoint</vt:lpstr>
      <vt:lpstr>Работа над звукопроизношением строится с учетом следующих положений:</vt:lpstr>
      <vt:lpstr>В логопедической работе над речевым дыханием детей, подростков и взрослых  широко используется парадоксальная  дыхательная гимнастика А. Н. Стрельниковой. </vt:lpstr>
      <vt:lpstr>Презентация PowerPoint</vt:lpstr>
      <vt:lpstr>Правило 1. </vt:lpstr>
      <vt:lpstr>Правило 2.</vt:lpstr>
      <vt:lpstr>Правило 3.</vt:lpstr>
      <vt:lpstr>Правило 4.</vt:lpstr>
      <vt:lpstr> Лечение дизартрии  методом гирудотерапии 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Оксана</cp:lastModifiedBy>
  <cp:revision>30</cp:revision>
  <dcterms:created xsi:type="dcterms:W3CDTF">2010-05-06T20:53:42Z</dcterms:created>
  <dcterms:modified xsi:type="dcterms:W3CDTF">2010-09-20T22:17:49Z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TC300067361049</vt:lpwstr>
  </property>
</Properties>
</file>