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66" r:id="rId4"/>
    <p:sldId id="259" r:id="rId5"/>
    <p:sldId id="267" r:id="rId6"/>
    <p:sldId id="268" r:id="rId7"/>
    <p:sldId id="269" r:id="rId8"/>
    <p:sldId id="261" r:id="rId9"/>
    <p:sldId id="260" r:id="rId10"/>
    <p:sldId id="270" r:id="rId11"/>
    <p:sldId id="274" r:id="rId12"/>
    <p:sldId id="276" r:id="rId13"/>
    <p:sldId id="271" r:id="rId14"/>
    <p:sldId id="272" r:id="rId15"/>
    <p:sldId id="273" r:id="rId16"/>
    <p:sldId id="275" r:id="rId17"/>
    <p:sldId id="262" r:id="rId18"/>
    <p:sldId id="258" r:id="rId19"/>
    <p:sldId id="263" r:id="rId20"/>
    <p:sldId id="264" r:id="rId21"/>
    <p:sldId id="26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23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3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699B7-9616-4008-BBBF-F3504ED57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48F93-CF2C-46D7-A2C9-9A3B1BA70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9419F-C24D-4F0A-88C0-32D1699F4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E75B1-679B-44AB-A174-ADC455783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00DB7-F88F-42D0-8106-FD7559EB0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4FC57-D8F5-44EE-942D-609575C1D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B9264-68B6-402E-A238-4983B0ACF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FAD29-5A96-4384-BA2D-1E6C9BD1F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F4396-2DB3-4E59-8E47-EB075986E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011FF-05F9-4BBD-8AB0-E66A72887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76D6B-67DE-4D07-B2B8-7C1684DCFD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73EB3-32EF-456C-BE5A-0CE41DF47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720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21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2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21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1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1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E8FB0B6-ACCD-452A-AB3F-4E7DD95E3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0_22e4c_a8d3ca0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</a:p>
        </p:txBody>
      </p:sp>
      <p:sp>
        <p:nvSpPr>
          <p:cNvPr id="3076" name="WordArt 8"/>
          <p:cNvSpPr>
            <a:spLocks noChangeArrowheads="1" noChangeShapeType="1" noTextEdit="1"/>
          </p:cNvSpPr>
          <p:nvPr/>
        </p:nvSpPr>
        <p:spPr bwMode="auto">
          <a:xfrm>
            <a:off x="928688" y="2571750"/>
            <a:ext cx="8215312" cy="32146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485796"/>
              </a:avLst>
            </a:prstTxWarp>
          </a:bodyPr>
          <a:lstStyle/>
          <a:p>
            <a:pPr algn="ctr"/>
            <a:r>
              <a:rPr lang="ru-RU" sz="5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Класс Земноводные,</a:t>
            </a:r>
          </a:p>
          <a:p>
            <a:pPr algn="ctr"/>
            <a:r>
              <a:rPr lang="ru-RU" sz="5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                 или</a:t>
            </a:r>
          </a:p>
          <a:p>
            <a:pPr algn="ctr"/>
            <a:r>
              <a:rPr lang="ru-RU" sz="5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                  Амфибии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000125" y="214313"/>
            <a:ext cx="6975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СТРОЕНИЯ ГОЛОВНОГО МОЗГА У ЗЕМНОВОДНЫХ 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2976563" y="2763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292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125538"/>
            <a:ext cx="6929437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611188" y="4365625"/>
            <a:ext cx="80645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1. Передний мозг – больше чем у рыб.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2. Мозжечок развит хуже, чем у рыб. (меньше сложных движений)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3. Кожа чувствительна к  действию различных раздражителей.</a:t>
            </a:r>
          </a:p>
          <a:p>
            <a:pPr>
              <a:defRPr/>
            </a:pPr>
            <a:endParaRPr lang="ru-RU" b="1" dirty="0">
              <a:solidFill>
                <a:schemeClr val="accent3">
                  <a:lumMod val="20000"/>
                  <a:lumOff val="80000"/>
                </a:schemeClr>
              </a:solidFill>
              <a:cs typeface="Times New Roman" pitchFamily="18" charset="0"/>
            </a:endParaRPr>
          </a:p>
          <a:p>
            <a:pPr eaLnBrk="0" hangingPunct="0">
              <a:defRPr/>
            </a:pPr>
            <a:endParaRPr lang="ru-RU" b="1" dirty="0">
              <a:solidFill>
                <a:schemeClr val="accent3">
                  <a:lumMod val="20000"/>
                  <a:lumOff val="8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968625"/>
            <a:ext cx="2928937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3357563"/>
            <a:ext cx="465137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744538" y="38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357188" y="92075"/>
            <a:ext cx="8429625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dirty="0">
                <a:cs typeface="Times New Roman" pitchFamily="18" charset="0"/>
              </a:rPr>
              <a:t>    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ОРГАНЫ ЧУВСТВ И ПИЩЕВОЕ ПОВЕДЕНИЕ </a:t>
            </a:r>
            <a:endParaRPr lang="ru-RU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Органы чувств и движение липкого языка при ловле насекомых</a:t>
            </a:r>
          </a:p>
          <a:p>
            <a:pPr eaLnBrk="0" hangingPunct="0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Глаза с веками — орган зрения.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Ноздри — орган обоняния.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Язык и полость рта — орган вкуса.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Барабанная перепонка и внутреннее ухо — орган слуха.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Орган равновесия — внутреннее ухо. Расположен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костях черепа.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Осязание — всей кожей.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4663" y="836613"/>
            <a:ext cx="4689475" cy="4530725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круга кровообращения и </a:t>
            </a:r>
            <a:r>
              <a:rPr lang="ru-RU" sz="2400" b="1" dirty="0" err="1" smtClean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трехкамерное</a:t>
            </a:r>
            <a: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сердце. Из-за разного участия кожного дыхания соотношение в нем артериальной и венозной крови может меняться.</a:t>
            </a:r>
          </a:p>
          <a:p>
            <a:pPr>
              <a:defRPr/>
            </a:pPr>
            <a:endParaRPr lang="ru-RU" sz="2400" dirty="0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00113" y="260350"/>
            <a:ext cx="69500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800" dirty="0"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КРОВЕНОСНАЯ СИСТЕМА ЛЯГУШКИ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defRPr/>
            </a:pPr>
            <a:endParaRPr lang="ru-RU" dirty="0"/>
          </a:p>
        </p:txBody>
      </p:sp>
      <p:pic>
        <p:nvPicPr>
          <p:cNvPr id="14340" name="Picture 7" descr="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557338"/>
            <a:ext cx="4113213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644900"/>
            <a:ext cx="446563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468313" y="179388"/>
            <a:ext cx="8675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СХЕМА СТРОЕНИЯ ЛЕГКИХ У ЗЕМНОВОДНЫХ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defRPr/>
            </a:pPr>
            <a:endParaRPr lang="ru-RU" sz="2800" dirty="0"/>
          </a:p>
        </p:txBody>
      </p:sp>
      <p:pic>
        <p:nvPicPr>
          <p:cNvPr id="15363" name="Picture 7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341438"/>
            <a:ext cx="7704138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755650" y="4333875"/>
            <a:ext cx="7729538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Легкие у земноводных почти без ячеек, гладкие, что не дает возможности крови усвоить много кислорода.</a:t>
            </a:r>
          </a:p>
          <a:p>
            <a:pPr>
              <a:defRPr/>
            </a:pPr>
            <a:r>
              <a:rPr lang="ru-RU" b="1" dirty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Усложнение внутренней структуры легкого увеличивает поверхность контакта с воздухом, что хорошо, но оно способствует и застою воздуха в легком, что при пассивном выдохе, свойственном земноводным, плохо.</a:t>
            </a:r>
          </a:p>
          <a:p>
            <a:pPr eaLnBrk="0" hangingPunct="0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539750" y="333375"/>
            <a:ext cx="8334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СИСТЕМА ДЫХАНИЯ ЛЕГКИМИ И МЕХАНИЗМ ВДОХА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7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030288"/>
            <a:ext cx="7215188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285750" y="4714875"/>
            <a:ext cx="8572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cs typeface="Times New Roman" pitchFamily="18" charset="0"/>
              </a:rPr>
              <a:t>Вдох начинается с того, что лягушка, закрыв рот и открыв клапаны в ноздрях, опускает усилием мышц дно ротовой полости. Воздух засасывается в ротовую полость. Затем лягушка запирает клапаны в ноздрях и усилием мышц поднимает дно ротовой полости. Сдавливаемый воздух проходит в легкие и раздувает их. Выдох (не нарисован) происходит через открытые ноздри или рот пассивно, точно так, как выходит воздух из воздушного шарика, если его развязать.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95288" y="333375"/>
            <a:ext cx="3836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/>
              <a:t>ПИЩЕВАРИТЕЛЬНАЯ СИСТЕМА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284663" y="333375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ЛЯГУШКИ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3890963" y="3148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13" name="Picture 6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325" y="1341438"/>
            <a:ext cx="5400675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388" y="1412875"/>
            <a:ext cx="3529012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000" dirty="0"/>
              <a:t>Охотятся только на подвижную добычу.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/>
              <a:t>Язык липкий, крепится за нижними зубами и выбрасывается вперед.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/>
              <a:t>Зубы только на верхней челюсти, на нижней – нет.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НОВОЕ:</a:t>
            </a:r>
            <a:r>
              <a:rPr lang="ru-RU" sz="2000" dirty="0"/>
              <a:t> клоака в конце кишечника перед анальным отверстием. Туда выходят еще мочеточники и протоки половых желез.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1476375" y="476250"/>
            <a:ext cx="53705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РАЗВИТИЕ </a:t>
            </a:r>
            <a:endParaRPr lang="ru-RU"/>
          </a:p>
          <a:p>
            <a:pPr algn="ctr"/>
            <a:r>
              <a:rPr lang="ru-RU"/>
              <a:t>Развитие лягушки происходит с превращением. </a:t>
            </a:r>
          </a:p>
          <a:p>
            <a:pPr algn="ctr"/>
            <a:r>
              <a:rPr lang="ru-RU"/>
              <a:t> </a:t>
            </a: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5422900" y="5954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436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071563"/>
            <a:ext cx="865346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Развитие земноводных</a:t>
            </a:r>
          </a:p>
        </p:txBody>
      </p:sp>
      <p:pic>
        <p:nvPicPr>
          <p:cNvPr id="19459" name="Picture 10" descr="021563078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7750" y="1357313"/>
            <a:ext cx="4038600" cy="4284662"/>
          </a:xfrm>
          <a:noFill/>
        </p:spPr>
      </p:pic>
      <p:sp>
        <p:nvSpPr>
          <p:cNvPr id="24587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</p:txBody>
      </p:sp>
      <p:pic>
        <p:nvPicPr>
          <p:cNvPr id="19461" name="Picture 13" descr="аксоколотль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" y="2071688"/>
            <a:ext cx="4773613" cy="3182937"/>
          </a:xfrm>
          <a:noFill/>
        </p:spPr>
      </p:pic>
      <p:sp>
        <p:nvSpPr>
          <p:cNvPr id="19462" name="Text Box 15"/>
          <p:cNvSpPr txBox="1">
            <a:spLocks noChangeArrowheads="1"/>
          </p:cNvSpPr>
          <p:nvPr/>
        </p:nvSpPr>
        <p:spPr bwMode="auto">
          <a:xfrm>
            <a:off x="250825" y="5897563"/>
            <a:ext cx="8893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Стадии развития лягушки: </a:t>
            </a:r>
            <a:r>
              <a:rPr lang="ru-RU"/>
              <a:t>1-икра, 2-5 – головастики, 6 – взрослая</a:t>
            </a:r>
            <a:r>
              <a:rPr lang="en-US"/>
              <a:t> </a:t>
            </a:r>
            <a:r>
              <a:rPr lang="ru-RU"/>
              <a:t>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Систематика земноводных</a:t>
            </a:r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3214688" y="1285875"/>
            <a:ext cx="2722562" cy="1516063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Класс</a:t>
            </a:r>
          </a:p>
          <a:p>
            <a:pPr algn="ctr"/>
            <a:r>
              <a:rPr lang="ru-RU"/>
              <a:t>Земноводные</a:t>
            </a:r>
          </a:p>
        </p:txBody>
      </p:sp>
      <p:sp>
        <p:nvSpPr>
          <p:cNvPr id="20484" name="Oval 6"/>
          <p:cNvSpPr>
            <a:spLocks noChangeArrowheads="1"/>
          </p:cNvSpPr>
          <p:nvPr/>
        </p:nvSpPr>
        <p:spPr bwMode="auto">
          <a:xfrm>
            <a:off x="500063" y="2786063"/>
            <a:ext cx="2744787" cy="1504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Отряд</a:t>
            </a:r>
          </a:p>
          <a:p>
            <a:pPr algn="ctr"/>
            <a:r>
              <a:rPr lang="ru-RU" dirty="0"/>
              <a:t>Безногие</a:t>
            </a:r>
          </a:p>
        </p:txBody>
      </p:sp>
      <p:sp>
        <p:nvSpPr>
          <p:cNvPr id="20485" name="Oval 7"/>
          <p:cNvSpPr>
            <a:spLocks noChangeArrowheads="1"/>
          </p:cNvSpPr>
          <p:nvPr/>
        </p:nvSpPr>
        <p:spPr bwMode="auto">
          <a:xfrm>
            <a:off x="3143250" y="4071938"/>
            <a:ext cx="2865438" cy="1922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Отряд</a:t>
            </a:r>
          </a:p>
          <a:p>
            <a:pPr algn="ctr"/>
            <a:r>
              <a:rPr lang="ru-RU" dirty="0"/>
              <a:t>Хвостатые</a:t>
            </a:r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5857875" y="2928938"/>
            <a:ext cx="2817813" cy="1571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Отряд</a:t>
            </a:r>
          </a:p>
          <a:p>
            <a:pPr algn="ctr"/>
            <a:r>
              <a:rPr lang="ru-RU" dirty="0"/>
              <a:t>Бесхвостые</a:t>
            </a:r>
          </a:p>
        </p:txBody>
      </p:sp>
      <p:sp>
        <p:nvSpPr>
          <p:cNvPr id="20487" name="Line 9"/>
          <p:cNvSpPr>
            <a:spLocks noChangeShapeType="1"/>
          </p:cNvSpPr>
          <p:nvPr/>
        </p:nvSpPr>
        <p:spPr bwMode="auto">
          <a:xfrm flipH="1">
            <a:off x="1908175" y="2060575"/>
            <a:ext cx="1511300" cy="7207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Line 10"/>
          <p:cNvSpPr>
            <a:spLocks noChangeShapeType="1"/>
          </p:cNvSpPr>
          <p:nvPr/>
        </p:nvSpPr>
        <p:spPr bwMode="auto">
          <a:xfrm>
            <a:off x="4500563" y="2492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9" name="Line 11"/>
          <p:cNvSpPr>
            <a:spLocks noChangeShapeType="1"/>
          </p:cNvSpPr>
          <p:nvPr/>
        </p:nvSpPr>
        <p:spPr bwMode="auto">
          <a:xfrm>
            <a:off x="4500563" y="24209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0" name="Line 12"/>
          <p:cNvSpPr>
            <a:spLocks noChangeShapeType="1"/>
          </p:cNvSpPr>
          <p:nvPr/>
        </p:nvSpPr>
        <p:spPr bwMode="auto">
          <a:xfrm>
            <a:off x="4572000" y="2492375"/>
            <a:ext cx="0" cy="15128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1" name="Line 13"/>
          <p:cNvSpPr>
            <a:spLocks noChangeShapeType="1"/>
          </p:cNvSpPr>
          <p:nvPr/>
        </p:nvSpPr>
        <p:spPr bwMode="auto">
          <a:xfrm>
            <a:off x="5724525" y="2060575"/>
            <a:ext cx="1727200" cy="86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Отряд Безногие</a:t>
            </a:r>
          </a:p>
        </p:txBody>
      </p:sp>
      <p:pic>
        <p:nvPicPr>
          <p:cNvPr id="21507" name="Picture 5" descr="безногие земновод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785938"/>
            <a:ext cx="8399462" cy="3019425"/>
          </a:xfrm>
          <a:noFill/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357188" y="5214938"/>
            <a:ext cx="8358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solidFill>
                  <a:srgbClr val="002060"/>
                </a:solidFill>
              </a:rPr>
              <a:t>Слева на право</a:t>
            </a:r>
            <a:r>
              <a:rPr lang="ru-RU">
                <a:solidFill>
                  <a:srgbClr val="002060"/>
                </a:solidFill>
              </a:rPr>
              <a:t>: цейлонский рыбозмей, западный дермофис,</a:t>
            </a:r>
            <a:r>
              <a:rPr lang="en-US">
                <a:solidFill>
                  <a:srgbClr val="002060"/>
                </a:solidFill>
              </a:rPr>
              <a:t>  </a:t>
            </a:r>
            <a:r>
              <a:rPr lang="ru-RU">
                <a:solidFill>
                  <a:srgbClr val="002060"/>
                </a:solidFill>
              </a:rPr>
              <a:t>тифлонектес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стегоцефал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715" r="14285"/>
          <a:stretch>
            <a:fillRect/>
          </a:stretch>
        </p:blipFill>
        <p:spPr>
          <a:xfrm>
            <a:off x="4786313" y="785813"/>
            <a:ext cx="4000500" cy="4572000"/>
          </a:xfrm>
          <a:noFill/>
        </p:spPr>
      </p:pic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00063"/>
            <a:ext cx="4614863" cy="5630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     Земноводные, или амфибии</a:t>
            </a:r>
            <a:r>
              <a:rPr lang="ru-RU" sz="2000" dirty="0" smtClean="0"/>
              <a:t>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</a:rPr>
              <a:t>     </a:t>
            </a:r>
            <a:r>
              <a:rPr lang="ru-RU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включает в себя животных приспособленных  к жизни и на суше, и в воде. На суше большинство из них встречается во взрослом состоянии, а размножение, рост и развитие личинок – головастиков происходит в водной среде. Земноводные произошли около 350 млн. лет назад, видимо, от древних кистеперых рыб.  </a:t>
            </a:r>
          </a:p>
        </p:txBody>
      </p:sp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4786313" y="5572125"/>
            <a:ext cx="3968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Стегоцефал ( плоскоголовый)</a:t>
            </a:r>
          </a:p>
          <a:p>
            <a:pPr>
              <a:buFontTx/>
              <a:buChar char="-"/>
              <a:defRPr/>
            </a:pPr>
            <a:r>
              <a:rPr lang="ru-RU" b="1" u="sng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земноводное каменноугольного</a:t>
            </a:r>
          </a:p>
          <a:p>
            <a:pPr>
              <a:defRPr/>
            </a:pPr>
            <a:r>
              <a:rPr lang="ru-RU" b="1" u="sng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периода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22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Отряд Хвостатые</a:t>
            </a:r>
          </a:p>
        </p:txBody>
      </p:sp>
      <p:pic>
        <p:nvPicPr>
          <p:cNvPr id="22531" name="Picture 6" descr="хвостаты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928688"/>
            <a:ext cx="6905625" cy="4248150"/>
          </a:xfrm>
          <a:noFill/>
        </p:spPr>
      </p:pic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857250" y="5143500"/>
            <a:ext cx="73056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Верхний ряд, слева на право: китайская исполинская саламандра,</a:t>
            </a:r>
          </a:p>
          <a:p>
            <a:r>
              <a:rPr lang="ru-RU"/>
              <a:t>обыкновенный серен.</a:t>
            </a:r>
          </a:p>
          <a:p>
            <a:r>
              <a:rPr lang="ru-RU"/>
              <a:t>Нижний ряд, слева на право: огненная саламандра, кавказская </a:t>
            </a:r>
          </a:p>
          <a:p>
            <a:r>
              <a:rPr lang="ru-RU"/>
              <a:t>саламандра, обыкновенный тритон.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214313"/>
            <a:ext cx="8229600" cy="722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Отряд Бесхвостые</a:t>
            </a:r>
          </a:p>
        </p:txBody>
      </p:sp>
      <p:pic>
        <p:nvPicPr>
          <p:cNvPr id="23555" name="Picture 6" descr="безхвосты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928688"/>
            <a:ext cx="7227887" cy="4446587"/>
          </a:xfrm>
          <a:noFill/>
        </p:spPr>
      </p:pic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1000125" y="5357813"/>
            <a:ext cx="7302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Верхний ряд, слева на право: обыкновенная квакша, филомедуза,</a:t>
            </a:r>
          </a:p>
          <a:p>
            <a:r>
              <a:rPr lang="ru-RU"/>
              <a:t>чесночница, пятнистая крестовка.</a:t>
            </a:r>
          </a:p>
          <a:p>
            <a:r>
              <a:rPr lang="ru-RU"/>
              <a:t>Нижний ряд, слева на право: собакоголовый узкорот, мшистый</a:t>
            </a:r>
          </a:p>
          <a:p>
            <a:r>
              <a:rPr lang="ru-RU"/>
              <a:t>веслоног, летающая лягушка, лягушка-голиаф.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Признаки Класса: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7188" y="1285875"/>
            <a:ext cx="8429625" cy="4530725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1. Развитие икры происходит только в воде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2. Взрослые особи живут на суше и в воде.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3. Полное превращение в развитии (личинки имеют жабры, плавники  и среднюю линию.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4. Кожа голая, влажная, участвует в дыхании.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5. Пятипалые конечности.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6. </a:t>
            </a:r>
            <a:r>
              <a:rPr lang="ru-RU" sz="28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Трехкамерное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сердце, два круга кровообращения ( один круг проходит через легкие, другой – через все тело)</a:t>
            </a:r>
            <a:endParaRPr lang="ru-RU" sz="2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Внешнее строение лягушки</a:t>
            </a:r>
          </a:p>
        </p:txBody>
      </p:sp>
      <p:pic>
        <p:nvPicPr>
          <p:cNvPr id="6147" name="Picture 6" descr="0_060401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2500" y="1916113"/>
            <a:ext cx="5456238" cy="4365625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323850" y="1484313"/>
            <a:ext cx="3024188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тела: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/>
              <a:t>Голова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/>
              <a:t>Туловище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/>
              <a:t>Две пары конечностей</a:t>
            </a:r>
          </a:p>
          <a:p>
            <a:pPr marL="342900" indent="-342900"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Тело обтекаемое, шеи нет.</a:t>
            </a:r>
          </a:p>
          <a:p>
            <a:pPr marL="342900" indent="-342900">
              <a:defRPr/>
            </a:pPr>
            <a:r>
              <a:rPr lang="ru-RU" sz="2400" dirty="0"/>
              <a:t>На конечностях впервые появились пальцы (устойчивость)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Внешнее строение лягушки. Передние и задние конечности.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172" name="Picture 27" descr="па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714500"/>
            <a:ext cx="8577262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357188" y="0"/>
            <a:ext cx="8358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Отделы передних и задних конечностей </a:t>
            </a: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позвоночных (схема).</a:t>
            </a: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2955925" y="176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8196" name="Picture 5" descr="п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928688"/>
            <a:ext cx="5943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357188" y="5357813"/>
            <a:ext cx="8786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всех позвоночных (за исключением рыб и безногих) одинаковый план строения конечностей, основанный на системе рычагов, которые прикрепляются к позвоночнику с помощью плечевого и тазового поясов.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аааа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714750"/>
            <a:ext cx="392906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ааа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14313"/>
            <a:ext cx="4214813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AutoShape 4"/>
          <p:cNvSpPr>
            <a:spLocks noChangeAspect="1" noChangeArrowheads="1"/>
          </p:cNvSpPr>
          <p:nvPr/>
        </p:nvSpPr>
        <p:spPr bwMode="auto">
          <a:xfrm>
            <a:off x="638175" y="26146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638175" y="1595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4500563" y="239713"/>
            <a:ext cx="4643437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 земноводных конечности упираются в землю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 бокам тела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; у пресмыкающихся — тоже, но тело более приподнято. Лишь у птиц и млекопитающих конечности подпирают тело снизу.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871538" y="1722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224" name="Picture 8" descr="аа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2071688"/>
            <a:ext cx="3860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2571750"/>
            <a:ext cx="5719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Из-за такого прикрепления конечностей земноводные по суше не ходят, а ползают, поочередно сгибая и разгибая конечности и отталкиваясь ими от земли. 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404813" y="399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0" y="5380038"/>
            <a:ext cx="5143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Лягушки могут прыгать.</a:t>
            </a:r>
          </a:p>
          <a:p>
            <a:pPr eaLnBrk="0" hangingPunct="0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Прыгая, лягушка одновременно отталкивается от земли обеими длинными задними конечностями, последовательно разгибая их в каждом суставе.</a:t>
            </a:r>
          </a:p>
        </p:txBody>
      </p:sp>
      <p:sp>
        <p:nvSpPr>
          <p:cNvPr id="9228" name="Rectangle 15"/>
          <p:cNvSpPr>
            <a:spLocks noChangeArrowheads="1"/>
          </p:cNvSpPr>
          <p:nvPr/>
        </p:nvSpPr>
        <p:spPr bwMode="auto">
          <a:xfrm>
            <a:off x="722313" y="4062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229" name="Picture 14" descr="аав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0" y="4786313"/>
            <a:ext cx="3357563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0" name="Rectangle 16"/>
          <p:cNvSpPr>
            <a:spLocks noChangeArrowheads="1"/>
          </p:cNvSpPr>
          <p:nvPr/>
        </p:nvSpPr>
        <p:spPr bwMode="auto">
          <a:xfrm>
            <a:off x="722313" y="5967413"/>
            <a:ext cx="3984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6159" name="Rectangle 18"/>
          <p:cNvSpPr>
            <a:spLocks noChangeArrowheads="1"/>
          </p:cNvSpPr>
          <p:nvPr/>
        </p:nvSpPr>
        <p:spPr bwMode="auto">
          <a:xfrm>
            <a:off x="4857750" y="3571875"/>
            <a:ext cx="4286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Живущие на деревьях лягушки хорошо лазают, обхватывая стебли длинными гибкими пальцами с липкими дисками на концах.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Внутреннее строение лягушки</a:t>
            </a:r>
          </a:p>
        </p:txBody>
      </p:sp>
      <p:pic>
        <p:nvPicPr>
          <p:cNvPr id="10243" name="Picture 5" descr="0_060401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1714500"/>
            <a:ext cx="7886700" cy="4381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0_060401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19475" y="1773238"/>
            <a:ext cx="5549900" cy="4683125"/>
          </a:xfrm>
          <a:noFill/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Скелет лягушки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68413"/>
            <a:ext cx="3995738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Череп легкий, </a:t>
            </a:r>
            <a:r>
              <a:rPr lang="ru-RU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уплощен</a:t>
            </a: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сверху вниз.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Один шейный позвонок.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Нет (или недоразвитые) ребер.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Есть хвостовая кость, но хвоста у лягушек нет.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Грудную клетку заменяют лопатки и ключицы.</a:t>
            </a:r>
          </a:p>
          <a:p>
            <a:pPr marL="342900" indent="-342900">
              <a:buFontTx/>
              <a:buAutoNum type="arabicPeriod"/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учи">
  <a:themeElements>
    <a:clrScheme name="Лучи 7">
      <a:dk1>
        <a:srgbClr val="D49C00"/>
      </a:dk1>
      <a:lt1>
        <a:srgbClr val="FFFFFF"/>
      </a:lt1>
      <a:dk2>
        <a:srgbClr val="CC9900"/>
      </a:dk2>
      <a:lt2>
        <a:srgbClr val="CEBD40"/>
      </a:lt2>
      <a:accent1>
        <a:srgbClr val="CC6600"/>
      </a:accent1>
      <a:accent2>
        <a:srgbClr val="808000"/>
      </a:accent2>
      <a:accent3>
        <a:srgbClr val="E2CAAA"/>
      </a:accent3>
      <a:accent4>
        <a:srgbClr val="DADADA"/>
      </a:accent4>
      <a:accent5>
        <a:srgbClr val="E2B8AA"/>
      </a:accent5>
      <a:accent6>
        <a:srgbClr val="737300"/>
      </a:accent6>
      <a:hlink>
        <a:srgbClr val="FF9900"/>
      </a:hlink>
      <a:folHlink>
        <a:srgbClr val="FFFF99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220</TotalTime>
  <Words>595</Words>
  <Application>Microsoft Office PowerPoint</Application>
  <PresentationFormat>Экран (4:3)</PresentationFormat>
  <Paragraphs>86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Лучи</vt:lpstr>
      <vt:lpstr> </vt:lpstr>
      <vt:lpstr>Слайд 2</vt:lpstr>
      <vt:lpstr>Признаки Класса:</vt:lpstr>
      <vt:lpstr>Внешнее строение лягушки</vt:lpstr>
      <vt:lpstr>Внешнее строение лягушки. Передние и задние конечности.  </vt:lpstr>
      <vt:lpstr>Слайд 6</vt:lpstr>
      <vt:lpstr>Слайд 7</vt:lpstr>
      <vt:lpstr>Внутреннее строение лягушки</vt:lpstr>
      <vt:lpstr>Скелет лягушки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Развитие земноводных</vt:lpstr>
      <vt:lpstr>Систематика земноводных</vt:lpstr>
      <vt:lpstr>Отряд Безногие</vt:lpstr>
      <vt:lpstr>Отряд Хвостатые</vt:lpstr>
      <vt:lpstr>Отряд Бесхвостые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Ковшов А.В.</dc:creator>
  <cp:lastModifiedBy>Николай</cp:lastModifiedBy>
  <cp:revision>18</cp:revision>
  <dcterms:created xsi:type="dcterms:W3CDTF">2010-03-17T12:42:45Z</dcterms:created>
  <dcterms:modified xsi:type="dcterms:W3CDTF">2013-01-22T09:39:19Z</dcterms:modified>
</cp:coreProperties>
</file>