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1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18C23-177F-45F0-8670-22412A58B28F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E005F-97A3-4C50-B9E6-7AB955D99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3F13-86DF-4826-AF26-2403F64D8C09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3F13-86DF-4826-AF26-2403F64D8C09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3F13-86DF-4826-AF26-2403F64D8C09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3F13-86DF-4826-AF26-2403F64D8C09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3F13-86DF-4826-AF26-2403F64D8C09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3F13-86DF-4826-AF26-2403F64D8C09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3F13-86DF-4826-AF26-2403F64D8C09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3F13-86DF-4826-AF26-2403F64D8C09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3F13-86DF-4826-AF26-2403F64D8C09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3F13-86DF-4826-AF26-2403F64D8C09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B3F13-86DF-4826-AF26-2403F64D8C09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64294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/>
            </a:r>
            <a:br>
              <a:rPr lang="ru-RU" sz="5400" dirty="0" smtClean="0">
                <a:solidFill>
                  <a:srgbClr val="00206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Актуализация геометрических знаний на уроках технологии</a:t>
            </a:r>
            <a:r>
              <a:rPr lang="ru-RU" sz="5400" dirty="0" smtClean="0">
                <a:solidFill>
                  <a:srgbClr val="002060"/>
                </a:solidFill>
              </a:rPr>
              <a:t/>
            </a:r>
            <a:br>
              <a:rPr lang="ru-RU" sz="5400" dirty="0" smtClean="0">
                <a:solidFill>
                  <a:srgbClr val="002060"/>
                </a:solidFill>
              </a:rPr>
            </a:br>
            <a:r>
              <a:rPr lang="ru-RU" sz="5400" dirty="0" smtClean="0">
                <a:solidFill>
                  <a:srgbClr val="002060"/>
                </a:solidFill>
              </a:rPr>
              <a:t>Автор-составитель : </a:t>
            </a:r>
            <a:r>
              <a:rPr lang="ru-RU" sz="4000" dirty="0" smtClean="0">
                <a:solidFill>
                  <a:srgbClr val="002060"/>
                </a:solidFill>
              </a:rPr>
              <a:t>учитель начальных классов Степановской основной  общеобразовательной школы Медынского района Калужской области </a:t>
            </a:r>
            <a:r>
              <a:rPr lang="ru-RU" sz="5400" dirty="0" err="1" smtClean="0">
                <a:solidFill>
                  <a:srgbClr val="002060"/>
                </a:solidFill>
              </a:rPr>
              <a:t>Поплева</a:t>
            </a:r>
            <a:r>
              <a:rPr lang="ru-RU" sz="5400" dirty="0" smtClean="0">
                <a:solidFill>
                  <a:srgbClr val="002060"/>
                </a:solidFill>
              </a:rPr>
              <a:t> Надежда  Николаевна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714752"/>
            <a:ext cx="7843838" cy="2643206"/>
          </a:xfrm>
        </p:spPr>
        <p:txBody>
          <a:bodyPr/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6 см         5 см     6 см      5 см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57167"/>
            <a:ext cx="7772400" cy="2786081"/>
          </a:xfrm>
        </p:spPr>
        <p:txBody>
          <a:bodyPr>
            <a:normAutofit fontScale="92500" lnSpcReduction="20000"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Как превратить луч в отрезок?</a:t>
            </a:r>
          </a:p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Разделите этот луч на 4 отрезка по5-6 см, но так чтобы первый отрезок был равен третьему, а второй-четвертому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71472" y="6072206"/>
            <a:ext cx="764386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92877" y="6036487"/>
            <a:ext cx="357190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2358216" y="6071412"/>
            <a:ext cx="284958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4144166" y="607141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>
            <a:off x="6143636" y="6072206"/>
            <a:ext cx="285752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5400000">
            <a:off x="7822429" y="6036487"/>
            <a:ext cx="357190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000372"/>
            <a:ext cx="7772400" cy="32861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"/>
            <a:ext cx="7772400" cy="2857495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На этих отрезках построим  прямые углы, при помощи  линейки-треугольника. Вершины  прямых  углов должны совпадать с началом отрезков</a:t>
            </a:r>
            <a:r>
              <a:rPr lang="ru-RU" sz="3200" dirty="0" smtClean="0">
                <a:solidFill>
                  <a:srgbClr val="FF0000"/>
                </a:solidFill>
              </a:rPr>
              <a:t>. Как называются проведенные нами линии?</a:t>
            </a:r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857892"/>
            <a:ext cx="73581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857224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57488" y="5929330"/>
            <a:ext cx="7302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643438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357950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8251057" y="5893611"/>
            <a:ext cx="2143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ый треугольник 44"/>
          <p:cNvSpPr/>
          <p:nvPr/>
        </p:nvSpPr>
        <p:spPr>
          <a:xfrm>
            <a:off x="1071538" y="4071942"/>
            <a:ext cx="1571636" cy="1714512"/>
          </a:xfrm>
          <a:prstGeom prst="rt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ый треугольник 45"/>
          <p:cNvSpPr/>
          <p:nvPr/>
        </p:nvSpPr>
        <p:spPr>
          <a:xfrm>
            <a:off x="3000364" y="3929066"/>
            <a:ext cx="1643074" cy="1857388"/>
          </a:xfrm>
          <a:prstGeom prst="rtTriangl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ый треугольник 46"/>
          <p:cNvSpPr/>
          <p:nvPr/>
        </p:nvSpPr>
        <p:spPr>
          <a:xfrm>
            <a:off x="4857752" y="4071942"/>
            <a:ext cx="1643074" cy="1714512"/>
          </a:xfrm>
          <a:prstGeom prst="rt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rot="5400000">
            <a:off x="-32" y="4857760"/>
            <a:ext cx="200026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1928794" y="4929198"/>
            <a:ext cx="2001058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3714744" y="4857760"/>
            <a:ext cx="214314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endCxn id="47" idx="4"/>
          </p:cNvCxnSpPr>
          <p:nvPr/>
        </p:nvCxnSpPr>
        <p:spPr>
          <a:xfrm rot="5400000">
            <a:off x="5679289" y="4964917"/>
            <a:ext cx="164307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358082" y="5000636"/>
            <a:ext cx="2000264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000372"/>
            <a:ext cx="7772400" cy="3286148"/>
          </a:xfrm>
          <a:scene3d>
            <a:camera prst="perspectiveContrastingLeftFacing"/>
            <a:lightRig rig="threePt" dir="t"/>
          </a:scene3d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7 см</a:t>
            </a:r>
            <a:br>
              <a:rPr lang="ru-RU" dirty="0" smtClean="0"/>
            </a:br>
            <a:r>
              <a:rPr lang="ru-RU" dirty="0" smtClean="0"/>
              <a:t>      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85728"/>
            <a:ext cx="7772400" cy="285749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Отметьте на полученных вертикальных лучах точки так, чтобы расстояние до горизонтальной линии было 7 см. </a:t>
            </a:r>
            <a:r>
              <a:rPr lang="ru-RU" sz="3600" dirty="0" smtClean="0">
                <a:solidFill>
                  <a:srgbClr val="FF0000"/>
                </a:solidFill>
              </a:rPr>
              <a:t>Во что превратились лучи?</a:t>
            </a:r>
            <a:endParaRPr lang="ru-RU" sz="3600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857892"/>
            <a:ext cx="73581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857224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57488" y="5929330"/>
            <a:ext cx="7302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643438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357950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8251057" y="5893611"/>
            <a:ext cx="2143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-32" y="4857760"/>
            <a:ext cx="200026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1928794" y="4929198"/>
            <a:ext cx="2001058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3714744" y="4857760"/>
            <a:ext cx="214314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5571338" y="4857760"/>
            <a:ext cx="185818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358082" y="5000636"/>
            <a:ext cx="2000264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786050" y="4071942"/>
            <a:ext cx="357190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357950" y="4071942"/>
            <a:ext cx="35719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000372"/>
            <a:ext cx="7772400" cy="3286148"/>
          </a:xfrm>
          <a:scene3d>
            <a:camera prst="perspectiveContrastingLeftFacing"/>
            <a:lightRig rig="threePt" dir="t"/>
          </a:scene3d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>      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85728"/>
            <a:ext cx="7772400" cy="2857495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Проведите по этим точкам прямую. </a:t>
            </a:r>
            <a:r>
              <a:rPr lang="ru-RU" sz="4000" smtClean="0">
                <a:solidFill>
                  <a:srgbClr val="FF0000"/>
                </a:solidFill>
              </a:rPr>
              <a:t>Какие геометрические фигуры </a:t>
            </a:r>
            <a:r>
              <a:rPr lang="ru-RU" sz="4000" dirty="0" smtClean="0">
                <a:solidFill>
                  <a:srgbClr val="FF0000"/>
                </a:solidFill>
              </a:rPr>
              <a:t>мы получили? Докажите</a:t>
            </a:r>
            <a:endParaRPr lang="ru-RU" sz="4000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857892"/>
            <a:ext cx="73581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857224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57488" y="5929330"/>
            <a:ext cx="7302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643438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357950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8251057" y="5893611"/>
            <a:ext cx="2143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-32" y="4857760"/>
            <a:ext cx="200026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1928794" y="4929198"/>
            <a:ext cx="2001058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3714744" y="4857760"/>
            <a:ext cx="214314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5571338" y="4857760"/>
            <a:ext cx="185818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358082" y="5000636"/>
            <a:ext cx="2000264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786050" y="4071942"/>
            <a:ext cx="357190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357950" y="4071942"/>
            <a:ext cx="35719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000100" y="4071942"/>
            <a:ext cx="7572428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000372"/>
            <a:ext cx="7772400" cy="3286148"/>
          </a:xfrm>
          <a:scene3d>
            <a:camera prst="perspectiveContrastingLeftFacing"/>
            <a:lightRig rig="threePt" dir="t"/>
          </a:scene3d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>      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85728"/>
            <a:ext cx="7772400" cy="285749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Определите </a:t>
            </a:r>
            <a:r>
              <a:rPr lang="ru-RU" sz="3600" dirty="0" smtClean="0">
                <a:solidFill>
                  <a:srgbClr val="FF0000"/>
                </a:solidFill>
              </a:rPr>
              <a:t>количество полученных </a:t>
            </a:r>
            <a:r>
              <a:rPr lang="ru-RU" sz="3600" dirty="0" smtClean="0">
                <a:solidFill>
                  <a:srgbClr val="FF0000"/>
                </a:solidFill>
              </a:rPr>
              <a:t>прямоугольников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Разделите стороны маленьких прямоугольников пополам следующим образом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857892"/>
            <a:ext cx="73581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857224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57488" y="5929330"/>
            <a:ext cx="7302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643438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357950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8251057" y="5893611"/>
            <a:ext cx="2143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-32" y="4857760"/>
            <a:ext cx="200026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1928794" y="4929198"/>
            <a:ext cx="2001058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3714744" y="4857760"/>
            <a:ext cx="214314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5571338" y="4857760"/>
            <a:ext cx="185818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358082" y="5000636"/>
            <a:ext cx="2000264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786050" y="4071942"/>
            <a:ext cx="357190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357950" y="4071942"/>
            <a:ext cx="35719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000100" y="4071942"/>
            <a:ext cx="7572428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1785918" y="4071942"/>
            <a:ext cx="285752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786182" y="407194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5537207" y="4107661"/>
            <a:ext cx="213520" cy="7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7323157" y="4107661"/>
            <a:ext cx="213520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000372"/>
            <a:ext cx="7772400" cy="3286148"/>
          </a:xfrm>
          <a:scene3d>
            <a:camera prst="perspectiveContrastingLeftFacing"/>
            <a:lightRig rig="threePt" dir="t"/>
          </a:scene3d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>      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357166"/>
            <a:ext cx="7772400" cy="2857495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Строим</a:t>
            </a: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прямые  углы на этих точках аналогичным способом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857892"/>
            <a:ext cx="73581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857224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57488" y="5929330"/>
            <a:ext cx="7302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643438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357950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8251057" y="5893611"/>
            <a:ext cx="2143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-32" y="4857760"/>
            <a:ext cx="200026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1928794" y="4929198"/>
            <a:ext cx="2001058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3714744" y="4857760"/>
            <a:ext cx="214314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5571338" y="4857760"/>
            <a:ext cx="185818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358082" y="5000636"/>
            <a:ext cx="2000264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786050" y="4071942"/>
            <a:ext cx="357190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357950" y="4071942"/>
            <a:ext cx="35719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000100" y="4071942"/>
            <a:ext cx="7572428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1785918" y="4071942"/>
            <a:ext cx="285752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786182" y="407194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5537207" y="4107661"/>
            <a:ext cx="213520" cy="7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7323157" y="4107661"/>
            <a:ext cx="213520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ый треугольник 21"/>
          <p:cNvSpPr/>
          <p:nvPr/>
        </p:nvSpPr>
        <p:spPr>
          <a:xfrm>
            <a:off x="2071670" y="3071810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1535885" y="3536157"/>
            <a:ext cx="78581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ый треугольник 29"/>
          <p:cNvSpPr/>
          <p:nvPr/>
        </p:nvSpPr>
        <p:spPr>
          <a:xfrm>
            <a:off x="4000496" y="3071810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3357554" y="3571876"/>
            <a:ext cx="114300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000372"/>
            <a:ext cx="7772400" cy="3286148"/>
          </a:xfrm>
          <a:scene3d>
            <a:camera prst="perspectiveContrastingLeftFacing"/>
            <a:lightRig rig="threePt" dir="t"/>
          </a:scene3d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>      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285728"/>
            <a:ext cx="7772400" cy="228601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Отметим на полученных вертикальных линиях точки  так, чтобы расстояние до горизонтальной линии было 4 см 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857892"/>
            <a:ext cx="73581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857224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643438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357950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8251057" y="5893611"/>
            <a:ext cx="2143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-32" y="4857760"/>
            <a:ext cx="200026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2000232" y="5000636"/>
            <a:ext cx="2001058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3714744" y="4857760"/>
            <a:ext cx="214314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5571338" y="4857760"/>
            <a:ext cx="185818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358082" y="5000636"/>
            <a:ext cx="2000264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786050" y="4071942"/>
            <a:ext cx="357190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357950" y="4071942"/>
            <a:ext cx="35719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000100" y="4071942"/>
            <a:ext cx="7572428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1785918" y="4071942"/>
            <a:ext cx="285752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786182" y="407194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5537207" y="4107661"/>
            <a:ext cx="213520" cy="7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7323157" y="4107661"/>
            <a:ext cx="213520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356496" y="3357562"/>
            <a:ext cx="114380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3213884" y="3429000"/>
            <a:ext cx="1429554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4928396" y="3429000"/>
            <a:ext cx="1429554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6714346" y="3286124"/>
            <a:ext cx="1429554" cy="7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714480" y="2928934"/>
            <a:ext cx="42862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714744" y="2857496"/>
            <a:ext cx="500066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 flipH="1" flipV="1">
            <a:off x="5500694" y="2857496"/>
            <a:ext cx="158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0800000">
            <a:off x="5429256" y="2857496"/>
            <a:ext cx="42862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7215206" y="2857496"/>
            <a:ext cx="50006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Прямоугольник 116"/>
          <p:cNvSpPr/>
          <p:nvPr/>
        </p:nvSpPr>
        <p:spPr>
          <a:xfrm rot="16200000">
            <a:off x="3808170" y="3130474"/>
            <a:ext cx="10451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4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000372"/>
            <a:ext cx="7772400" cy="3286148"/>
          </a:xfrm>
          <a:scene3d>
            <a:camera prst="perspectiveContrastingLeftFacing"/>
            <a:lightRig rig="threePt" dir="t"/>
          </a:scene3d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>      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85728"/>
            <a:ext cx="7772400" cy="228601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Построим треугольники по 3 точкам следующим образом. </a:t>
            </a:r>
            <a:r>
              <a:rPr lang="ru-RU" sz="3600" dirty="0" smtClean="0">
                <a:solidFill>
                  <a:srgbClr val="FF0000"/>
                </a:solidFill>
              </a:rPr>
              <a:t>Определите какие мы получили треугольники</a:t>
            </a:r>
            <a:endParaRPr lang="ru-RU" sz="3600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857892"/>
            <a:ext cx="73581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857224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57488" y="5929330"/>
            <a:ext cx="7302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715670" y="5857098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357950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8251057" y="5893611"/>
            <a:ext cx="2143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-32" y="4857760"/>
            <a:ext cx="200026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1928794" y="4929198"/>
            <a:ext cx="2001058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3786976" y="4785528"/>
            <a:ext cx="214314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5571338" y="4857760"/>
            <a:ext cx="185818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358082" y="5000636"/>
            <a:ext cx="2000264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786050" y="4071942"/>
            <a:ext cx="357190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357950" y="4071942"/>
            <a:ext cx="35719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000100" y="4071942"/>
            <a:ext cx="7572428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1785918" y="4071942"/>
            <a:ext cx="285752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786182" y="407194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5537207" y="4107661"/>
            <a:ext cx="213520" cy="7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7323157" y="4107661"/>
            <a:ext cx="213520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356496" y="3357562"/>
            <a:ext cx="114380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3213884" y="3429000"/>
            <a:ext cx="1429554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4928396" y="3429000"/>
            <a:ext cx="1429554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6714346" y="3286124"/>
            <a:ext cx="1429554" cy="7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714480" y="2928934"/>
            <a:ext cx="42862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714744" y="2857496"/>
            <a:ext cx="500066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 flipH="1" flipV="1">
            <a:off x="5500694" y="2857496"/>
            <a:ext cx="158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0800000">
            <a:off x="5429256" y="2857496"/>
            <a:ext cx="42862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7215206" y="2857496"/>
            <a:ext cx="50006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Прямоугольник 116"/>
          <p:cNvSpPr/>
          <p:nvPr/>
        </p:nvSpPr>
        <p:spPr>
          <a:xfrm rot="261974">
            <a:off x="4498865" y="2245793"/>
            <a:ext cx="6272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ru-RU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1893075" y="2964653"/>
            <a:ext cx="1071570" cy="1000132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892943" y="3036091"/>
            <a:ext cx="1143008" cy="9286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786182" y="3071810"/>
            <a:ext cx="1214446" cy="9286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2821769" y="2964653"/>
            <a:ext cx="1214446" cy="1000132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000372"/>
            <a:ext cx="7772400" cy="3286148"/>
          </a:xfrm>
          <a:scene3d>
            <a:camera prst="perspectiveContrastingLeftFacing"/>
            <a:lightRig rig="threePt" dir="t"/>
          </a:scene3d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>      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285728"/>
            <a:ext cx="7772400" cy="228601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Мы получили технологический чертеж домика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857892"/>
            <a:ext cx="73581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857224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57488" y="5929330"/>
            <a:ext cx="7302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715670" y="5857098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357950" y="585789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8251057" y="5893611"/>
            <a:ext cx="21431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-32" y="4857760"/>
            <a:ext cx="2000264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1928794" y="4929198"/>
            <a:ext cx="2001058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3786976" y="4785528"/>
            <a:ext cx="214314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5571338" y="4857760"/>
            <a:ext cx="185818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358082" y="5000636"/>
            <a:ext cx="2000264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786050" y="4071942"/>
            <a:ext cx="357190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357950" y="4071942"/>
            <a:ext cx="35719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000100" y="4071942"/>
            <a:ext cx="7572428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1785918" y="4071942"/>
            <a:ext cx="285752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3786182" y="4071942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5537207" y="4107661"/>
            <a:ext cx="213520" cy="7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7323157" y="4107661"/>
            <a:ext cx="213520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356496" y="3357562"/>
            <a:ext cx="114380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3213884" y="3429000"/>
            <a:ext cx="1429554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4928396" y="3429000"/>
            <a:ext cx="1429554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6714346" y="3286124"/>
            <a:ext cx="1429554" cy="7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714480" y="2928934"/>
            <a:ext cx="42862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714744" y="2857496"/>
            <a:ext cx="500066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 flipH="1" flipV="1">
            <a:off x="5500694" y="2857496"/>
            <a:ext cx="158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10800000">
            <a:off x="5429256" y="2857496"/>
            <a:ext cx="42862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>
            <a:off x="7215206" y="2857496"/>
            <a:ext cx="50006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Прямоугольник 116"/>
          <p:cNvSpPr/>
          <p:nvPr/>
        </p:nvSpPr>
        <p:spPr>
          <a:xfrm>
            <a:off x="4601233" y="2274414"/>
            <a:ext cx="928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ru-RU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1893075" y="2964653"/>
            <a:ext cx="1071570" cy="1000132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892943" y="3036091"/>
            <a:ext cx="1143008" cy="9286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786182" y="3000372"/>
            <a:ext cx="1214446" cy="9286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2821769" y="2964653"/>
            <a:ext cx="1214446" cy="1000132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5500694" y="3071810"/>
            <a:ext cx="1285884" cy="857256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4572000" y="3000372"/>
            <a:ext cx="1285884" cy="857256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7358082" y="3000372"/>
            <a:ext cx="1143008" cy="857256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6322231" y="3036091"/>
            <a:ext cx="1285884" cy="9286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000372"/>
            <a:ext cx="7772400" cy="3286148"/>
          </a:xfrm>
          <a:scene3d>
            <a:camera prst="perspectiveContrastingLeftFacing"/>
            <a:lightRig rig="threePt" dir="t"/>
          </a:scene3d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>      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285728"/>
            <a:ext cx="7772400" cy="228601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Рисуем полоски для склеивания следующим образом 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857892"/>
            <a:ext cx="7500990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928926" y="5786454"/>
            <a:ext cx="7302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214282" y="4929198"/>
            <a:ext cx="185818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1964513" y="4893479"/>
            <a:ext cx="192882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3858414" y="4999842"/>
            <a:ext cx="1856594" cy="7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5751124" y="4964520"/>
            <a:ext cx="1785950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680347" y="4964123"/>
            <a:ext cx="178595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 flipH="1" flipV="1">
            <a:off x="5500694" y="2857496"/>
            <a:ext cx="158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Прямоугольник 116"/>
          <p:cNvSpPr/>
          <p:nvPr/>
        </p:nvSpPr>
        <p:spPr>
          <a:xfrm flipV="1">
            <a:off x="6929454" y="642915"/>
            <a:ext cx="142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ru-RU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1893075" y="2964653"/>
            <a:ext cx="1071570" cy="1000132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1000100" y="3071810"/>
            <a:ext cx="1071570" cy="78581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750463" y="3036091"/>
            <a:ext cx="1214446" cy="857256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2857488" y="2928934"/>
            <a:ext cx="1143008" cy="1000132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5607851" y="3107529"/>
            <a:ext cx="1214446" cy="857256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4714876" y="3000372"/>
            <a:ext cx="1214446" cy="9286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7572396" y="3071810"/>
            <a:ext cx="1143008" cy="857256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6572264" y="3000372"/>
            <a:ext cx="1214446" cy="1071570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1107257" y="5893611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 flipV="1">
            <a:off x="2571736" y="5857892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1285852" y="6143644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928926" y="5857892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0800000" flipV="1">
            <a:off x="4429124" y="5857892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0800000">
            <a:off x="3286116" y="6143644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4714876" y="5929330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 flipV="1">
            <a:off x="6357950" y="5929330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929190" y="6143644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6643702" y="5857892"/>
            <a:ext cx="28575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0800000" flipV="1">
            <a:off x="8143900" y="5857892"/>
            <a:ext cx="428628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6929454" y="6143644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857224" y="4000504"/>
            <a:ext cx="28575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6200000" flipV="1">
            <a:off x="821505" y="5536421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5400000">
            <a:off x="250001" y="4893479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6200000" flipV="1">
            <a:off x="928662" y="3786190"/>
            <a:ext cx="35719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0800000">
            <a:off x="1643042" y="2928934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>
            <a:off x="1000100" y="3000372"/>
            <a:ext cx="714380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2000232" y="2928934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 flipH="1" flipV="1">
            <a:off x="2714612" y="3786190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16200000" flipH="1">
            <a:off x="2321703" y="2964653"/>
            <a:ext cx="642942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5400000" flipH="1" flipV="1">
            <a:off x="4643438" y="3786190"/>
            <a:ext cx="35719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0800000">
            <a:off x="5429256" y="2857496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5400000" flipH="1" flipV="1">
            <a:off x="6429388" y="3857628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5786446" y="2857496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16200000" flipH="1">
            <a:off x="6000760" y="3000372"/>
            <a:ext cx="78581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4750595" y="2964653"/>
            <a:ext cx="785818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1142976" y="4000504"/>
            <a:ext cx="7429552" cy="71438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+mn-lt"/>
              </a:rPr>
              <a:t>Примерные задания на развитие геометрической зоркости.</a:t>
            </a:r>
            <a:endParaRPr lang="ru-RU" sz="4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3">
              <a:buNone/>
            </a:pPr>
            <a:endParaRPr lang="ru-RU" dirty="0" smtClean="0"/>
          </a:p>
          <a:p>
            <a:pPr lvl="3">
              <a:buNone/>
            </a:pPr>
            <a:endParaRPr lang="ru-RU" dirty="0" smtClean="0"/>
          </a:p>
          <a:p>
            <a:pPr lvl="3">
              <a:buNone/>
            </a:pPr>
            <a:endParaRPr lang="ru-RU" dirty="0" smtClean="0"/>
          </a:p>
          <a:p>
            <a:pPr lvl="3">
              <a:buNone/>
            </a:pPr>
            <a:endParaRPr lang="ru-RU" dirty="0" smtClean="0"/>
          </a:p>
          <a:p>
            <a:pPr lvl="3">
              <a:buNone/>
            </a:pPr>
            <a:endParaRPr lang="ru-RU" dirty="0" smtClean="0"/>
          </a:p>
          <a:p>
            <a:pPr lvl="3">
              <a:buNone/>
            </a:pPr>
            <a:endParaRPr lang="ru-RU" dirty="0" smtClean="0"/>
          </a:p>
          <a:p>
            <a:pPr lvl="3">
              <a:buNone/>
            </a:pPr>
            <a:endParaRPr lang="ru-RU" dirty="0" smtClean="0"/>
          </a:p>
          <a:p>
            <a:pPr lvl="3">
              <a:buNone/>
            </a:pPr>
            <a:endParaRPr lang="ru-RU" dirty="0" smtClean="0"/>
          </a:p>
          <a:p>
            <a:pPr lvl="3">
              <a:buNone/>
            </a:pPr>
            <a:endParaRPr lang="ru-RU" dirty="0" smtClean="0"/>
          </a:p>
          <a:p>
            <a:pPr lvl="3">
              <a:buNone/>
            </a:pPr>
            <a:endParaRPr lang="ru-RU" dirty="0" smtClean="0"/>
          </a:p>
          <a:p>
            <a:pPr lvl="3">
              <a:buNone/>
            </a:pPr>
            <a:endParaRPr lang="ru-RU" dirty="0" smtClean="0"/>
          </a:p>
          <a:p>
            <a:pPr lvl="3">
              <a:buNone/>
            </a:pPr>
            <a:r>
              <a:rPr lang="ru-RU" b="1" i="1" dirty="0" smtClean="0"/>
              <a:t>Определите количество четырехугольников.</a:t>
            </a:r>
          </a:p>
          <a:p>
            <a:pPr lvl="3">
              <a:buNone/>
            </a:pPr>
            <a:r>
              <a:rPr lang="ru-RU" b="1" i="1" dirty="0" smtClean="0"/>
              <a:t>Определите количество прямоугольников, квадратов.</a:t>
            </a:r>
            <a:endParaRPr lang="ru-RU" b="1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392877" y="3821909"/>
            <a:ext cx="321471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000232" y="1928802"/>
            <a:ext cx="5000660" cy="2857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5214942" y="3714752"/>
            <a:ext cx="3643338" cy="714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1928794" y="5429264"/>
            <a:ext cx="5143536" cy="14287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429124" y="2500306"/>
            <a:ext cx="1428760" cy="2643206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Блок-схема: ручной ввод 15"/>
          <p:cNvSpPr/>
          <p:nvPr/>
        </p:nvSpPr>
        <p:spPr>
          <a:xfrm>
            <a:off x="2214546" y="2786058"/>
            <a:ext cx="2000264" cy="1743084"/>
          </a:xfrm>
          <a:prstGeom prst="flowChartManualInpu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5786446" y="1928802"/>
            <a:ext cx="1143008" cy="57150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857884" y="5143512"/>
            <a:ext cx="1214446" cy="42862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Ромб 21"/>
          <p:cNvSpPr/>
          <p:nvPr/>
        </p:nvSpPr>
        <p:spPr>
          <a:xfrm>
            <a:off x="4643438" y="2857496"/>
            <a:ext cx="914400" cy="914400"/>
          </a:xfrm>
          <a:prstGeom prst="diamon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Ромб 22"/>
          <p:cNvSpPr/>
          <p:nvPr/>
        </p:nvSpPr>
        <p:spPr>
          <a:xfrm>
            <a:off x="2643174" y="3357562"/>
            <a:ext cx="914400" cy="914400"/>
          </a:xfrm>
          <a:prstGeom prst="diamon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4000496" y="5143512"/>
            <a:ext cx="428628" cy="35719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000372"/>
            <a:ext cx="7772400" cy="3286148"/>
          </a:xfrm>
          <a:scene3d>
            <a:camera prst="perspectiveContrastingLeftFacing"/>
            <a:lightRig rig="threePt" dir="t"/>
          </a:scene3d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>      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285728"/>
            <a:ext cx="7772400" cy="228601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Вырезаем полученный рисунок по контуру и сгибаем по линиям 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00100" y="5857892"/>
            <a:ext cx="7500990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928926" y="5786454"/>
            <a:ext cx="7302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214282" y="4929198"/>
            <a:ext cx="1858182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1964513" y="4893479"/>
            <a:ext cx="1928826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3858414" y="4999842"/>
            <a:ext cx="1856594" cy="7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5751124" y="4964520"/>
            <a:ext cx="1785950" cy="7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680347" y="4964123"/>
            <a:ext cx="1785950" cy="1588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5400000" flipH="1" flipV="1">
            <a:off x="5500694" y="2857496"/>
            <a:ext cx="1588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Прямоугольник 116"/>
          <p:cNvSpPr/>
          <p:nvPr/>
        </p:nvSpPr>
        <p:spPr>
          <a:xfrm flipV="1">
            <a:off x="6929454" y="642915"/>
            <a:ext cx="142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ru-RU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1893075" y="2964653"/>
            <a:ext cx="1071570" cy="1000132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1000100" y="3071810"/>
            <a:ext cx="1071570" cy="78581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714744" y="3000372"/>
            <a:ext cx="1214446" cy="928694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2857488" y="2928934"/>
            <a:ext cx="1143008" cy="1000132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5607851" y="3107529"/>
            <a:ext cx="1214446" cy="857256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4714876" y="3000372"/>
            <a:ext cx="1214446" cy="928694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7572396" y="3071810"/>
            <a:ext cx="1143008" cy="857256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6572264" y="3000372"/>
            <a:ext cx="1214446" cy="1071570"/>
          </a:xfrm>
          <a:prstGeom prst="line">
            <a:avLst/>
          </a:prstGeom>
          <a:ln w="571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1107257" y="5893611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 flipV="1">
            <a:off x="2571736" y="5857892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1285852" y="6143644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928926" y="5857892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0800000" flipV="1">
            <a:off x="4429124" y="5857892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0800000">
            <a:off x="3286116" y="6143644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4714876" y="5929330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 flipV="1">
            <a:off x="6357950" y="5929330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929190" y="6143644"/>
            <a:ext cx="142876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6643702" y="5857892"/>
            <a:ext cx="28575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0800000" flipV="1">
            <a:off x="8143900" y="5857892"/>
            <a:ext cx="428628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6929454" y="6143644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857224" y="4000504"/>
            <a:ext cx="28575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6200000" flipV="1">
            <a:off x="821505" y="5536421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5400000">
            <a:off x="250001" y="4893479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6200000" flipV="1">
            <a:off x="928662" y="3786190"/>
            <a:ext cx="35719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0800000">
            <a:off x="1643042" y="2928934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>
            <a:off x="1000100" y="3000372"/>
            <a:ext cx="714380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2000232" y="2928934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 flipH="1" flipV="1">
            <a:off x="2714612" y="3786190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16200000" flipH="1">
            <a:off x="2321703" y="2964653"/>
            <a:ext cx="642942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5400000" flipH="1" flipV="1">
            <a:off x="4678363" y="3821909"/>
            <a:ext cx="35798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10800000">
            <a:off x="5429256" y="2857496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5400000" flipH="1" flipV="1">
            <a:off x="6429388" y="3857628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5786446" y="2857496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16200000" flipH="1">
            <a:off x="6000760" y="3000372"/>
            <a:ext cx="78581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4750595" y="2964653"/>
            <a:ext cx="785818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1643042" y="4357694"/>
            <a:ext cx="78581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500430" y="4286256"/>
            <a:ext cx="857256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500694" y="4286256"/>
            <a:ext cx="71438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286644" y="4286256"/>
            <a:ext cx="71438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>
            <a:off x="1142976" y="4071942"/>
            <a:ext cx="7429552" cy="0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143512"/>
            <a:ext cx="7564463" cy="15716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        Склеиваем полученный домик</a:t>
            </a:r>
            <a:endParaRPr lang="ru-RU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Юрий\Pictures\мягкая игрушка\100OLYMP\P11400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42852"/>
            <a:ext cx="7429552" cy="4941135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072074"/>
            <a:ext cx="7772400" cy="1785926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декорируем  и соединяем домики в композицию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Юрий\Pictures\надина школа 1\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57166"/>
            <a:ext cx="6143668" cy="4607751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Проектные задачи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2864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endParaRPr lang="ru-RU" b="1" dirty="0" smtClean="0">
              <a:latin typeface="Gabriola" pitchFamily="82" charset="0"/>
            </a:endParaRPr>
          </a:p>
          <a:p>
            <a:r>
              <a:rPr lang="ru-RU" b="1" dirty="0" smtClean="0">
                <a:latin typeface="Gabriola" pitchFamily="82" charset="0"/>
              </a:rPr>
              <a:t>Найдите площадь пола домика.</a:t>
            </a:r>
          </a:p>
          <a:p>
            <a:r>
              <a:rPr lang="ru-RU" b="1" dirty="0" smtClean="0">
                <a:latin typeface="Gabriola" pitchFamily="82" charset="0"/>
              </a:rPr>
              <a:t>Найти периметр домика.</a:t>
            </a:r>
          </a:p>
          <a:p>
            <a:r>
              <a:rPr lang="ru-RU" b="1" dirty="0" smtClean="0">
                <a:latin typeface="Gabriola" pitchFamily="82" charset="0"/>
              </a:rPr>
              <a:t>Найти  периметр </a:t>
            </a:r>
            <a:r>
              <a:rPr lang="ru-RU" b="1" smtClean="0">
                <a:latin typeface="Gabriola" pitchFamily="82" charset="0"/>
              </a:rPr>
              <a:t>технологического чертежа.</a:t>
            </a:r>
            <a:endParaRPr lang="ru-RU" b="1" dirty="0" smtClean="0">
              <a:latin typeface="Gabriola" pitchFamily="82" charset="0"/>
            </a:endParaRPr>
          </a:p>
          <a:p>
            <a:r>
              <a:rPr lang="ru-RU" b="1" dirty="0" smtClean="0">
                <a:latin typeface="Gabriola" pitchFamily="82" charset="0"/>
              </a:rPr>
              <a:t>Вычислите площадь окна ,если она меньше  площади стены в 3 раза.</a:t>
            </a:r>
          </a:p>
          <a:p>
            <a:r>
              <a:rPr lang="ru-RU" b="1" dirty="0" smtClean="0">
                <a:latin typeface="Gabriola" pitchFamily="82" charset="0"/>
              </a:rPr>
              <a:t>Увеличьте величину площади пола домика  в 20 раз.</a:t>
            </a:r>
          </a:p>
          <a:p>
            <a:pPr>
              <a:buNone/>
            </a:pPr>
            <a:endParaRPr lang="ru-RU" b="1" dirty="0" smtClean="0">
              <a:latin typeface="Gabriola" pitchFamily="82" charset="0"/>
            </a:endParaRPr>
          </a:p>
          <a:p>
            <a:endParaRPr lang="ru-RU" b="1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Какие из предложенных линий являются  лучами, прямыми,  отрезками.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071538" y="2786058"/>
            <a:ext cx="6215106" cy="27860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214414" y="3214686"/>
            <a:ext cx="2714644" cy="42862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857620" y="3214686"/>
            <a:ext cx="14287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786446" y="3571876"/>
            <a:ext cx="2786082" cy="1071570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714744" y="5429264"/>
            <a:ext cx="1857388" cy="714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5500694" y="5500702"/>
            <a:ext cx="14287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V="1">
            <a:off x="3714744" y="5429264"/>
            <a:ext cx="7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6928660" y="4500570"/>
            <a:ext cx="2572562" cy="794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8143900" y="3214686"/>
            <a:ext cx="142876" cy="158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928662" y="4714884"/>
            <a:ext cx="1928826" cy="107157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3643306" y="5429264"/>
            <a:ext cx="14287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Найдите прямоугольники, определите их свойства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357718"/>
          </a:xfrm>
          <a:ln w="57150">
            <a:solidFill>
              <a:schemeClr val="bg1"/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786058"/>
            <a:ext cx="1285884" cy="29289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2786058"/>
            <a:ext cx="1428760" cy="29289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2786058"/>
            <a:ext cx="1285884" cy="29289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2786058"/>
            <a:ext cx="1428760" cy="29289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357290" y="1785926"/>
            <a:ext cx="1275018" cy="928694"/>
          </a:xfrm>
          <a:prstGeom prst="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4214810" y="1785926"/>
            <a:ext cx="1285884" cy="928694"/>
          </a:xfrm>
          <a:prstGeom prst="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3714752"/>
            <a:ext cx="785818" cy="857256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4214818"/>
            <a:ext cx="642942" cy="1500198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3714752"/>
            <a:ext cx="785818" cy="857256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857884" y="3714752"/>
            <a:ext cx="785818" cy="857256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714612" y="1785926"/>
            <a:ext cx="1357322" cy="928694"/>
          </a:xfrm>
          <a:prstGeom prst="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643570" y="1857364"/>
            <a:ext cx="1285884" cy="857256"/>
          </a:xfrm>
          <a:prstGeom prst="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Найдите треугольники и опишите их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>
            <a:solidFill>
              <a:schemeClr val="bg1"/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786058"/>
            <a:ext cx="1285884" cy="29289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786058"/>
            <a:ext cx="1500198" cy="29289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2786058"/>
            <a:ext cx="1285884" cy="29289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2786058"/>
            <a:ext cx="1500198" cy="292895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357290" y="1785926"/>
            <a:ext cx="1060704" cy="914400"/>
          </a:xfrm>
          <a:prstGeom prst="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4214810" y="1785926"/>
            <a:ext cx="1357322" cy="928694"/>
          </a:xfrm>
          <a:prstGeom prst="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3714752"/>
            <a:ext cx="785818" cy="857256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4214818"/>
            <a:ext cx="642942" cy="1500198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3714752"/>
            <a:ext cx="785818" cy="857256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857884" y="3714752"/>
            <a:ext cx="785818" cy="857256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643174" y="1785926"/>
            <a:ext cx="1500198" cy="928694"/>
          </a:xfrm>
          <a:prstGeom prst="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572132" y="1857364"/>
            <a:ext cx="1428760" cy="857256"/>
          </a:xfrm>
          <a:prstGeom prst="triangl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Какие из четырехугольников  прямоугольники? Квадраты? Докажите.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араллелограмм 3"/>
          <p:cNvSpPr/>
          <p:nvPr/>
        </p:nvSpPr>
        <p:spPr>
          <a:xfrm>
            <a:off x="571472" y="4071942"/>
            <a:ext cx="2357454" cy="1928826"/>
          </a:xfrm>
          <a:prstGeom prst="parallelogram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1643050"/>
            <a:ext cx="1643074" cy="162878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Ромб 5"/>
          <p:cNvSpPr/>
          <p:nvPr/>
        </p:nvSpPr>
        <p:spPr>
          <a:xfrm>
            <a:off x="6215074" y="1643050"/>
            <a:ext cx="2143140" cy="2128846"/>
          </a:xfrm>
          <a:prstGeom prst="diamon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5000636"/>
            <a:ext cx="5643602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6598903">
            <a:off x="1785918" y="1714488"/>
            <a:ext cx="1285884" cy="147447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Трапеция 8"/>
          <p:cNvSpPr/>
          <p:nvPr/>
        </p:nvSpPr>
        <p:spPr>
          <a:xfrm>
            <a:off x="5214942" y="3429000"/>
            <a:ext cx="1785950" cy="1428760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Трапеция 9"/>
          <p:cNvSpPr/>
          <p:nvPr/>
        </p:nvSpPr>
        <p:spPr>
          <a:xfrm rot="10628087">
            <a:off x="3038958" y="3388177"/>
            <a:ext cx="1203205" cy="1498719"/>
          </a:xfrm>
          <a:prstGeom prst="trapezoi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Ромб 10"/>
          <p:cNvSpPr/>
          <p:nvPr/>
        </p:nvSpPr>
        <p:spPr>
          <a:xfrm>
            <a:off x="571472" y="2000240"/>
            <a:ext cx="914400" cy="2000264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Опишите треугольники. Какие из них подойдут для крыши дома?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42910" y="1571612"/>
            <a:ext cx="1500198" cy="2143140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500034" y="3786190"/>
            <a:ext cx="2857520" cy="2286016"/>
          </a:xfrm>
          <a:prstGeom prst="rtTriangl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286380" y="1571612"/>
            <a:ext cx="3286116" cy="1785950"/>
          </a:xfrm>
          <a:prstGeom prst="triangle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ый треугольник 6"/>
          <p:cNvSpPr/>
          <p:nvPr/>
        </p:nvSpPr>
        <p:spPr>
          <a:xfrm rot="12415230">
            <a:off x="6518911" y="3965096"/>
            <a:ext cx="1928710" cy="2119376"/>
          </a:xfrm>
          <a:prstGeom prst="rt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ый треугольник 7"/>
          <p:cNvSpPr/>
          <p:nvPr/>
        </p:nvSpPr>
        <p:spPr>
          <a:xfrm flipH="1">
            <a:off x="3071802" y="2714620"/>
            <a:ext cx="928694" cy="2928958"/>
          </a:xfrm>
          <a:prstGeom prst="rt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ый треугольник 8"/>
          <p:cNvSpPr/>
          <p:nvPr/>
        </p:nvSpPr>
        <p:spPr>
          <a:xfrm rot="975583">
            <a:off x="4682002" y="2021672"/>
            <a:ext cx="642942" cy="3429024"/>
          </a:xfrm>
          <a:prstGeom prst="rt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ый треугольник 9"/>
          <p:cNvSpPr/>
          <p:nvPr/>
        </p:nvSpPr>
        <p:spPr>
          <a:xfrm flipV="1">
            <a:off x="4643438" y="5643578"/>
            <a:ext cx="1071570" cy="357191"/>
          </a:xfrm>
          <a:prstGeom prst="rt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286380" y="3500438"/>
            <a:ext cx="2000264" cy="185738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>
            <a:off x="2285984" y="1714488"/>
            <a:ext cx="1428760" cy="1285884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285728"/>
            <a:ext cx="8643998" cy="585791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</a:rPr>
              <a:t>Алгоритм выполнения технологического рисунка домика с четырехскатной крышей </a:t>
            </a:r>
            <a:endParaRPr lang="ru-RU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-1" y="6857999"/>
            <a:ext cx="45719" cy="45719"/>
          </a:xfrm>
          <a:solidFill>
            <a:schemeClr val="bg1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0"/>
            <a:ext cx="7786742" cy="400050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</a:rPr>
              <a:t>Отступите от нижнего края листа 1см, отметьте 2 точки и по этим точкам  проведите прямую. </a:t>
            </a:r>
            <a:r>
              <a:rPr lang="ru-RU" sz="3200" b="1" i="1" dirty="0" smtClean="0">
                <a:solidFill>
                  <a:srgbClr val="FF0000"/>
                </a:solidFill>
              </a:rPr>
              <a:t>Что называется прямой? </a:t>
            </a:r>
          </a:p>
          <a:p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</a:rPr>
              <a:t>Затем, отступив от левого края листа 1см, поставьте точку на этой прямой . </a:t>
            </a:r>
            <a:r>
              <a:rPr lang="ru-RU" sz="3200" b="1" i="1" dirty="0" smtClean="0">
                <a:solidFill>
                  <a:srgbClr val="FF0000"/>
                </a:solidFill>
              </a:rPr>
              <a:t>Во что превратилась прямая? 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535753" y="6322239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643042" y="6858000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8596" y="6286520"/>
            <a:ext cx="7572428" cy="1588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285720" y="6286520"/>
            <a:ext cx="285752" cy="158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22233" y="632144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334</Words>
  <Application>Microsoft Office PowerPoint</Application>
  <PresentationFormat>Экран (4:3)</PresentationFormat>
  <Paragraphs>72</Paragraphs>
  <Slides>23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Актуализация геометрических знаний на уроках технологии Автор-составитель : учитель начальных классов Степановской основной  общеобразовательной школы Медынского района Калужской области Поплева Надежда  Николаевна</vt:lpstr>
      <vt:lpstr>Примерные задания на развитие геометрической зоркости.</vt:lpstr>
      <vt:lpstr>Какие из предложенных линий являются  лучами, прямыми,  отрезками.</vt:lpstr>
      <vt:lpstr>Найдите прямоугольники, определите их свойства </vt:lpstr>
      <vt:lpstr>Найдите треугольники и опишите их</vt:lpstr>
      <vt:lpstr>Какие из четырехугольников  прямоугольники? Квадраты? Докажите.</vt:lpstr>
      <vt:lpstr>Опишите треугольники. Какие из них подойдут для крыши дома?</vt:lpstr>
      <vt:lpstr>Алгоритм выполнения технологического рисунка домика с четырехскатной крышей </vt:lpstr>
      <vt:lpstr> </vt:lpstr>
      <vt:lpstr>    6 см         5 см     6 см      5 см</vt:lpstr>
      <vt:lpstr>Слайд 11</vt:lpstr>
      <vt:lpstr>                7 см                   </vt:lpstr>
      <vt:lpstr>                                   </vt:lpstr>
      <vt:lpstr>                                   </vt:lpstr>
      <vt:lpstr>                                   </vt:lpstr>
      <vt:lpstr>                                   </vt:lpstr>
      <vt:lpstr>                                   </vt:lpstr>
      <vt:lpstr>                                   </vt:lpstr>
      <vt:lpstr>                                 </vt:lpstr>
      <vt:lpstr>                                 </vt:lpstr>
      <vt:lpstr>        Склеиваем полученный домик</vt:lpstr>
      <vt:lpstr> декорируем  и соединяем домики в композицию</vt:lpstr>
      <vt:lpstr>Проектные задачи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Актуализация геометрических знаний при моделировании домика </dc:title>
  <dc:creator>юрий</dc:creator>
  <cp:lastModifiedBy>юрий</cp:lastModifiedBy>
  <cp:revision>9</cp:revision>
  <dcterms:created xsi:type="dcterms:W3CDTF">2011-10-26T14:21:40Z</dcterms:created>
  <dcterms:modified xsi:type="dcterms:W3CDTF">2011-10-26T15:19:27Z</dcterms:modified>
</cp:coreProperties>
</file>