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4" r:id="rId3"/>
    <p:sldId id="257" r:id="rId4"/>
    <p:sldId id="263" r:id="rId5"/>
    <p:sldId id="264" r:id="rId6"/>
    <p:sldId id="265" r:id="rId7"/>
    <p:sldId id="267" r:id="rId8"/>
    <p:sldId id="286" r:id="rId9"/>
    <p:sldId id="270" r:id="rId10"/>
    <p:sldId id="287" r:id="rId11"/>
    <p:sldId id="271" r:id="rId12"/>
    <p:sldId id="296" r:id="rId13"/>
    <p:sldId id="272" r:id="rId14"/>
    <p:sldId id="273" r:id="rId15"/>
    <p:sldId id="274" r:id="rId16"/>
    <p:sldId id="275" r:id="rId17"/>
    <p:sldId id="277" r:id="rId18"/>
    <p:sldId id="279" r:id="rId19"/>
    <p:sldId id="280" r:id="rId20"/>
    <p:sldId id="285" r:id="rId21"/>
    <p:sldId id="284" r:id="rId22"/>
    <p:sldId id="282" r:id="rId23"/>
    <p:sldId id="283" r:id="rId24"/>
    <p:sldId id="276" r:id="rId25"/>
    <p:sldId id="298" r:id="rId26"/>
    <p:sldId id="299" r:id="rId27"/>
    <p:sldId id="300" r:id="rId28"/>
    <p:sldId id="301" r:id="rId29"/>
    <p:sldId id="302" r:id="rId30"/>
    <p:sldId id="305" r:id="rId31"/>
    <p:sldId id="311" r:id="rId32"/>
    <p:sldId id="306" r:id="rId33"/>
    <p:sldId id="307" r:id="rId34"/>
    <p:sldId id="308" r:id="rId35"/>
    <p:sldId id="309" r:id="rId36"/>
    <p:sldId id="310" r:id="rId37"/>
    <p:sldId id="312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ADF1B8"/>
    <a:srgbClr val="FFFF66"/>
    <a:srgbClr val="F05822"/>
    <a:srgbClr val="0000FF"/>
    <a:srgbClr val="CC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28" autoAdjust="0"/>
    <p:restoredTop sz="94660"/>
  </p:normalViewPr>
  <p:slideViewPr>
    <p:cSldViewPr>
      <p:cViewPr varScale="1">
        <p:scale>
          <a:sx n="98" d="100"/>
          <a:sy n="98" d="100"/>
        </p:scale>
        <p:origin x="-1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4D93B-9BA5-483B-955F-5825CC423B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6509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C0877-DE33-48FF-9E72-A7449940E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279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2FE57-9F8A-4B46-8F09-C7A88850A9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2234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2D18B-F25C-4F34-AC0D-55D79960D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8577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E1713-E326-4D9E-9E2D-8ECAD7271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1338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7DE15-1515-4BE9-9CED-81042B3164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05603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FAD01-B94F-4555-8EE3-7572F78F1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406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20CF0-3B2A-4B48-B04B-58E0B5F52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7671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4E92B-35C3-4A25-AFB3-C26F7F1F2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8504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98DDB-E159-4326-A3C5-BD1B929C9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3788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FCE98A-45D1-46A5-8A79-3DC7682E1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7144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78F09-AE0C-4722-8B21-A6C0C47C8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075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46765-4B6E-4E7B-87F3-51F497A237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5193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E74515-3E56-4619-92A1-E96273EBCC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351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3F461-69EE-4109-A745-51CC97632A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1600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9E1B7-2192-44F6-B5DA-375BCF45E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5134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91125-0E10-4B68-B898-D138DC446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610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BB11F11-36AD-4892-A950-B44748234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openxmlformats.org/officeDocument/2006/relationships/slide" Target="slide16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slide" Target="slide2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jpeg"/><Relationship Id="rId5" Type="http://schemas.openxmlformats.org/officeDocument/2006/relationships/slide" Target="slide34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.xml"/><Relationship Id="rId5" Type="http://schemas.openxmlformats.org/officeDocument/2006/relationships/image" Target="../media/image21.png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5.xml"/><Relationship Id="rId7" Type="http://schemas.openxmlformats.org/officeDocument/2006/relationships/slide" Target="slide1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10" Type="http://schemas.openxmlformats.org/officeDocument/2006/relationships/image" Target="../media/image2.png"/><Relationship Id="rId4" Type="http://schemas.openxmlformats.org/officeDocument/2006/relationships/slide" Target="slide7.xml"/><Relationship Id="rId9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/index.php?title=%D0%A5%D0%B0%D0%BA%D1%81%D0%BB%D0%B8,_%D0%94%D0%B6%D1%83%D0%BB%D0%B8%D0%B0%D0%BD_%D0%A1%D0%BE%D1%80%D0%B5%D0%BB&amp;action=edit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14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orlds.ru/europe/france/" TargetMode="External"/><Relationship Id="rId5" Type="http://schemas.openxmlformats.org/officeDocument/2006/relationships/hyperlink" Target="http://days.peoples.ru/1218.html" TargetMode="External"/><Relationship Id="rId4" Type="http://schemas.openxmlformats.org/officeDocument/2006/relationships/hyperlink" Target="http://days.peoples.ru/0901.html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Relationship Id="rId5" Type="http://schemas.openxmlformats.org/officeDocument/2006/relationships/slide" Target="slide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28.xml"/><Relationship Id="rId7" Type="http://schemas.openxmlformats.org/officeDocument/2006/relationships/image" Target="../media/image3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slide" Target="slide26.xml"/><Relationship Id="rId4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Vesicle_(biology)" TargetMode="External"/><Relationship Id="rId13" Type="http://schemas.openxmlformats.org/officeDocument/2006/relationships/hyperlink" Target="http://en.wikipedia.org/wiki/Vacuole" TargetMode="External"/><Relationship Id="rId18" Type="http://schemas.openxmlformats.org/officeDocument/2006/relationships/hyperlink" Target="http://ru.wikipedia.org/wiki/%D0%AF%D0%B4%D1%80%D0%BE" TargetMode="External"/><Relationship Id="rId26" Type="http://schemas.openxmlformats.org/officeDocument/2006/relationships/hyperlink" Target="http://ru.wikipedia.org/wiki/%D0%92%D0%B0%D0%BA%D1%83%D0%BE%D0%BB%D1%8C" TargetMode="External"/><Relationship Id="rId39" Type="http://schemas.openxmlformats.org/officeDocument/2006/relationships/slide" Target="slide8.xml"/><Relationship Id="rId3" Type="http://schemas.openxmlformats.org/officeDocument/2006/relationships/image" Target="../media/image31.gif"/><Relationship Id="rId21" Type="http://schemas.openxmlformats.org/officeDocument/2006/relationships/hyperlink" Target="http://ru.wikipedia.org/wiki/Rough_endoplasmic_reticulum" TargetMode="External"/><Relationship Id="rId34" Type="http://schemas.openxmlformats.org/officeDocument/2006/relationships/image" Target="../media/image35.gif"/><Relationship Id="rId7" Type="http://schemas.openxmlformats.org/officeDocument/2006/relationships/hyperlink" Target="http://en.wikipedia.org/wiki/Ribosome" TargetMode="External"/><Relationship Id="rId12" Type="http://schemas.openxmlformats.org/officeDocument/2006/relationships/hyperlink" Target="http://en.wikipedia.org/wiki/Mitochondrion" TargetMode="External"/><Relationship Id="rId17" Type="http://schemas.openxmlformats.org/officeDocument/2006/relationships/hyperlink" Target="http://ru.wikipedia.org/wiki/%D0%AF%D0%B4%D1%80%D1%8B%D1%88%D0%BA%D0%BE" TargetMode="External"/><Relationship Id="rId25" Type="http://schemas.openxmlformats.org/officeDocument/2006/relationships/hyperlink" Target="http://ru.wikipedia.org/wiki/%D0%9C%D0%B8%D1%82%D0%BE%D1%85%D0%BE%D0%BD%D0%B4%D1%80%D0%B8%D1%8F" TargetMode="External"/><Relationship Id="rId33" Type="http://schemas.openxmlformats.org/officeDocument/2006/relationships/image" Target="../media/image34.gif"/><Relationship Id="rId38" Type="http://schemas.openxmlformats.org/officeDocument/2006/relationships/image" Target="../media/image39.gif"/><Relationship Id="rId2" Type="http://schemas.openxmlformats.org/officeDocument/2006/relationships/image" Target="../media/image30.gif"/><Relationship Id="rId16" Type="http://schemas.openxmlformats.org/officeDocument/2006/relationships/hyperlink" Target="http://en.wikipedia.org/wiki/Centriole" TargetMode="External"/><Relationship Id="rId20" Type="http://schemas.openxmlformats.org/officeDocument/2006/relationships/hyperlink" Target="http://ru.wikipedia.org/wiki/%D0%92%D0%B5%D0%B7%D0%B8%D0%BA%D1%83%D0%BB%D0%B0" TargetMode="External"/><Relationship Id="rId29" Type="http://schemas.openxmlformats.org/officeDocument/2006/relationships/hyperlink" Target="http://ru.wikipedia.org/wiki/%D0%A6%D0%B5%D0%BD%D1%82%D1%80%D0%BE%D1%81%D0%BE%D0%BC%D0%B0" TargetMode="Externa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en.wikipedia.org/wiki/Cell_nucleus" TargetMode="External"/><Relationship Id="rId11" Type="http://schemas.openxmlformats.org/officeDocument/2006/relationships/hyperlink" Target="http://en.wikipedia.org/wiki/Cytoskeleton" TargetMode="External"/><Relationship Id="rId24" Type="http://schemas.openxmlformats.org/officeDocument/2006/relationships/hyperlink" Target="http://ru.wikipedia.org/wiki/Smooth_endoplasmic_reticulum" TargetMode="External"/><Relationship Id="rId32" Type="http://schemas.openxmlformats.org/officeDocument/2006/relationships/image" Target="../media/image33.gif"/><Relationship Id="rId37" Type="http://schemas.openxmlformats.org/officeDocument/2006/relationships/image" Target="../media/image38.gif"/><Relationship Id="rId40" Type="http://schemas.openxmlformats.org/officeDocument/2006/relationships/slide" Target="slide2.xml"/><Relationship Id="rId5" Type="http://schemas.openxmlformats.org/officeDocument/2006/relationships/hyperlink" Target="http://en.wikipedia.org/wiki/Nucleolus" TargetMode="External"/><Relationship Id="rId15" Type="http://schemas.openxmlformats.org/officeDocument/2006/relationships/hyperlink" Target="http://en.wikipedia.org/wiki/Lysosome" TargetMode="External"/><Relationship Id="rId23" Type="http://schemas.openxmlformats.org/officeDocument/2006/relationships/hyperlink" Target="http://ru.wikipedia.org/wiki/%D0%9A%D0%BB%D0%B5%D1%82%D0%BE%D1%87%D0%BD%D0%B0%D1%8F_%D1%81%D1%82%D0%B5%D0%BD%D0%BA%D0%B0" TargetMode="External"/><Relationship Id="rId28" Type="http://schemas.openxmlformats.org/officeDocument/2006/relationships/hyperlink" Target="http://ru.wikipedia.org/wiki/%D0%9B%D0%B8%D0%B7%D0%BE%D1%81%D0%BE%D0%BC%D0%B0" TargetMode="External"/><Relationship Id="rId36" Type="http://schemas.openxmlformats.org/officeDocument/2006/relationships/image" Target="../media/image37.gif"/><Relationship Id="rId10" Type="http://schemas.openxmlformats.org/officeDocument/2006/relationships/hyperlink" Target="http://en.wikipedia.org/wiki/Golgi_apparatus" TargetMode="External"/><Relationship Id="rId19" Type="http://schemas.openxmlformats.org/officeDocument/2006/relationships/hyperlink" Target="http://ru.wikipedia.org/wiki/%D0%A0%D0%B8%D0%B1%D0%BE%D1%81%D0%BE%D0%BC%D0%B0" TargetMode="External"/><Relationship Id="rId31" Type="http://schemas.openxmlformats.org/officeDocument/2006/relationships/image" Target="../media/image32.gif"/><Relationship Id="rId4" Type="http://schemas.openxmlformats.org/officeDocument/2006/relationships/hyperlink" Target="http://commons.wikimedia.org/w/index.php?title=Cell_(biology)&amp;action=edit" TargetMode="External"/><Relationship Id="rId9" Type="http://schemas.openxmlformats.org/officeDocument/2006/relationships/hyperlink" Target="http://en.wikipedia.org/wiki/Endoplasmic_reticulum" TargetMode="External"/><Relationship Id="rId14" Type="http://schemas.openxmlformats.org/officeDocument/2006/relationships/hyperlink" Target="http://en.wikipedia.org/wiki/Cytoplasm" TargetMode="External"/><Relationship Id="rId22" Type="http://schemas.openxmlformats.org/officeDocument/2006/relationships/hyperlink" Target="http://ru.wikipedia.org/wiki/%D0%90%D0%BF%D0%BF%D0%B0%D1%80%D0%B0%D1%82_%D0%93%D0%BE%D0%BB%D1%8C%D0%B4%D0%B6%D0%B8" TargetMode="External"/><Relationship Id="rId27" Type="http://schemas.openxmlformats.org/officeDocument/2006/relationships/hyperlink" Target="http://ru.wikipedia.org/wiki/%D0%A6%D0%B8%D1%82%D0%BE%D0%BF%D0%BB%D0%B0%D0%B7%D0%BC%D0%B0" TargetMode="External"/><Relationship Id="rId30" Type="http://schemas.openxmlformats.org/officeDocument/2006/relationships/hyperlink" Target="http://ru.wikipedia.org/wiki/%D0%A6%D0%B5%D0%BD%D1%82%D1%80%D0%B8%D0%BE%D0%BB%D1%8C" TargetMode="External"/><Relationship Id="rId35" Type="http://schemas.openxmlformats.org/officeDocument/2006/relationships/image" Target="../media/image36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14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642910" y="2500306"/>
            <a:ext cx="835824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600" dirty="0">
                <a:latin typeface="Tahoma" pitchFamily="34" charset="0"/>
              </a:rPr>
              <a:t>Взгляд на эволюцию</a:t>
            </a:r>
          </a:p>
        </p:txBody>
      </p:sp>
      <p:sp>
        <p:nvSpPr>
          <p:cNvPr id="3" name="Рамка 2"/>
          <p:cNvSpPr/>
          <p:nvPr/>
        </p:nvSpPr>
        <p:spPr bwMode="auto">
          <a:xfrm>
            <a:off x="3643306" y="4714884"/>
            <a:ext cx="3143272" cy="571504"/>
          </a:xfrm>
          <a:prstGeom prst="fram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stealth" w="med" len="med"/>
            <a:tailEnd type="oval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Prezentacii.com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2400" smtClean="0"/>
              <a:t>Симбиозом </a:t>
            </a:r>
            <a:r>
              <a:rPr lang="ru-RU" sz="2000" smtClean="0"/>
              <a:t>(</a:t>
            </a:r>
            <a:r>
              <a:rPr lang="ru-RU" sz="1800" i="1" smtClean="0"/>
              <a:t>от греческого "symbiosis" - "совместная жизнь"</a:t>
            </a:r>
            <a:r>
              <a:rPr lang="ru-RU" sz="2000" smtClean="0"/>
              <a:t>) называют такое взаимодействие двух и более разных организмов, от которого все партнеры получают пользу,</a:t>
            </a:r>
            <a:r>
              <a:rPr lang="en-US" sz="2000" smtClean="0"/>
              <a:t> </a:t>
            </a:r>
            <a:r>
              <a:rPr lang="ru-RU" sz="2000" smtClean="0"/>
              <a:t>все что-то выигрывают</a:t>
            </a:r>
            <a:endParaRPr lang="ru-RU" sz="4000" smtClean="0"/>
          </a:p>
        </p:txBody>
      </p:sp>
      <p:pic>
        <p:nvPicPr>
          <p:cNvPr id="11267" name="Picture 20" descr="5от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1238" y="3500438"/>
            <a:ext cx="1905000" cy="19939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60444" name="Group 28"/>
          <p:cNvGraphicFramePr>
            <a:graphicFrameLocks noGrp="1"/>
          </p:cNvGraphicFramePr>
          <p:nvPr>
            <p:ph sz="quarter" idx="3"/>
          </p:nvPr>
        </p:nvGraphicFramePr>
        <p:xfrm>
          <a:off x="971550" y="2565400"/>
          <a:ext cx="4038600" cy="3068638"/>
        </p:xfrm>
        <a:graphic>
          <a:graphicData uri="http://schemas.openxmlformats.org/drawingml/2006/table">
            <a:tbl>
              <a:tblPr/>
              <a:tblGrid>
                <a:gridCol w="2019300"/>
                <a:gridCol w="2019300"/>
              </a:tblGrid>
              <a:tr h="782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Самый известный пример симбиоза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Рак-отшельник Pagurus и актиния Calliactis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6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Стрекательные клетки щупалец актиний — надёжная защита обоих симбионтов. Питается актиния за счёт остатков пищи, активно добываемой раком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279" name="Picture 26" descr="image07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72225" y="2852738"/>
            <a:ext cx="2038350" cy="261937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80" name="Text Box 29"/>
          <p:cNvSpPr txBox="1">
            <a:spLocks noChangeArrowheads="1"/>
          </p:cNvSpPr>
          <p:nvPr/>
        </p:nvSpPr>
        <p:spPr bwMode="auto">
          <a:xfrm>
            <a:off x="900113" y="6021388"/>
            <a:ext cx="79200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/>
              <a:t>Что выиграли предки митохондрий от симбиоза?</a:t>
            </a:r>
          </a:p>
        </p:txBody>
      </p:sp>
      <p:sp>
        <p:nvSpPr>
          <p:cNvPr id="11281" name="AutoShape 31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82" name="AutoShape 3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1800" smtClean="0"/>
              <a:t>Поздний докембрий:</a:t>
            </a:r>
            <a:r>
              <a:rPr lang="ru-RU" sz="4000" smtClean="0"/>
              <a:t> </a:t>
            </a:r>
            <a:br>
              <a:rPr lang="ru-RU" sz="4000" smtClean="0"/>
            </a:br>
            <a:r>
              <a:rPr lang="ru-RU" sz="4000" smtClean="0"/>
              <a:t> </a:t>
            </a:r>
            <a:r>
              <a:rPr lang="ru-RU" sz="3200" smtClean="0"/>
              <a:t>многоклеточность (</a:t>
            </a:r>
            <a:r>
              <a:rPr lang="ru-RU" sz="3200" b="1" smtClean="0"/>
              <a:t>многотканевость)</a:t>
            </a:r>
            <a:r>
              <a:rPr lang="ru-RU" sz="4000" smtClean="0"/>
              <a:t> 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12525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Многоклеточность повысила способность организмов создавать в своем теле запас питательных веществ.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84213" y="4941888"/>
            <a:ext cx="8459787" cy="202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/>
              <a:t> Животные, а также следы их жизнедеятельности: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ru-RU" sz="2400"/>
              <a:t>(норки и следовые дорожки на поверхности осадка), появились в палеонтологической летописи лишь в конце протерозоя – около 800 млн лет назад. </a:t>
            </a:r>
          </a:p>
          <a:p>
            <a:pPr eaLnBrk="1" hangingPunct="1">
              <a:spcBef>
                <a:spcPct val="50000"/>
              </a:spcBef>
            </a:pPr>
            <a:endParaRPr lang="ru-RU" sz="2400"/>
          </a:p>
        </p:txBody>
      </p:sp>
      <p:pic>
        <p:nvPicPr>
          <p:cNvPr id="12293" name="Picture 5" descr="эдиакарской мин">
            <a:hlinkClick r:id="rId2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79613" y="2781300"/>
            <a:ext cx="3384550" cy="17938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4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5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-458788"/>
            <a:ext cx="8229600" cy="1417638"/>
          </a:xfrm>
        </p:spPr>
        <p:txBody>
          <a:bodyPr/>
          <a:lstStyle/>
          <a:p>
            <a:pPr eaLnBrk="1" hangingPunct="1"/>
            <a:r>
              <a:rPr lang="ru-RU" sz="2400" smtClean="0"/>
              <a:t>Поздний докембрий:</a:t>
            </a:r>
          </a:p>
        </p:txBody>
      </p:sp>
      <p:pic>
        <p:nvPicPr>
          <p:cNvPr id="13315" name="Picture 4" descr="эдиакарской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4813"/>
            <a:ext cx="8820150" cy="4506912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323850" y="4941888"/>
            <a:ext cx="8820150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Какие из этих животных имеют признаки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/>
              <a:t> кишечнополостных, 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/>
              <a:t> плоских червей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/>
              <a:t>  кольчатых червей?</a:t>
            </a:r>
          </a:p>
        </p:txBody>
      </p:sp>
      <p:sp>
        <p:nvSpPr>
          <p:cNvPr id="13317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Кембрий: «скелетная революция»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63938" y="1600200"/>
            <a:ext cx="5122862" cy="51419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smtClean="0"/>
              <a:t>Цианеи, обогатив океан и атмосферу кислородом, резко увеличили количество экологических ниш.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В кембрийских породах нашли окаменелые скелеты представителей всех ныне живущих типов животных, но самыми многочисленными были </a:t>
            </a:r>
            <a:r>
              <a:rPr lang="ru-RU" sz="2800" smtClean="0">
                <a:hlinkClick r:id="rId2" action="ppaction://hlinksldjump"/>
              </a:rPr>
              <a:t>трилобиты (членистоногие</a:t>
            </a:r>
            <a:r>
              <a:rPr lang="ru-RU" sz="2800" smtClean="0"/>
              <a:t>) и различные моллюски</a:t>
            </a:r>
          </a:p>
        </p:txBody>
      </p:sp>
      <p:pic>
        <p:nvPicPr>
          <p:cNvPr id="14340" name="Picture 5" descr="img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557338"/>
            <a:ext cx="32385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755650" y="0"/>
            <a:ext cx="7931150" cy="1196975"/>
          </a:xfrm>
        </p:spPr>
        <p:txBody>
          <a:bodyPr/>
          <a:lstStyle/>
          <a:p>
            <a:pPr eaLnBrk="1" hangingPunct="1"/>
            <a:r>
              <a:rPr lang="ru-RU" smtClean="0"/>
              <a:t>Палеозой: битва гигантов</a:t>
            </a:r>
          </a:p>
        </p:txBody>
      </p:sp>
      <p:pic>
        <p:nvPicPr>
          <p:cNvPr id="15363" name="Picture 58" descr="ordovik_megistaspis_asaphus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lum bright="12000"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5160963"/>
            <a:ext cx="2520950" cy="1697037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4" name="Picture 42" descr="img26">
            <a:hlinkClick r:id="rId3" action="ppaction://hlinksldjump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2997200"/>
            <a:ext cx="2266950" cy="15240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5" name="Picture 45" descr="img26Rjpg">
            <a:hlinkClick r:id="rId5" action="ppaction://hlinksldjump"/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412875"/>
            <a:ext cx="2476500" cy="9048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29848" name="Group 152"/>
          <p:cNvGraphicFramePr>
            <a:graphicFrameLocks noGrp="1"/>
          </p:cNvGraphicFramePr>
          <p:nvPr>
            <p:ph sz="quarter" idx="4"/>
          </p:nvPr>
        </p:nvGraphicFramePr>
        <p:xfrm>
          <a:off x="395288" y="1125538"/>
          <a:ext cx="8748712" cy="5543551"/>
        </p:xfrm>
        <a:graphic>
          <a:graphicData uri="http://schemas.openxmlformats.org/drawingml/2006/table">
            <a:tbl>
              <a:tblPr/>
              <a:tblGrid>
                <a:gridCol w="3600450"/>
                <a:gridCol w="5148262"/>
              </a:tblGrid>
              <a:tr h="18462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девон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Среди плакодерм появились менее бронированные, но скоростные артродиры. Динихтисы достигали 10 м в длину – одни из самых крупных рыб за всю историю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15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силур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Ракоскорпионы (например, Pterygotus) достигают длины свыше 2 м (а с клешнями – почти 3) и становятся властелинами морей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панцирные “миноги” – остракодермы, и панцирные рыбы – плакодермы – прячутся у дна.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ордовик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кембрий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Головоногие и трилобиты безраздельно господствовали в придонных слоях океана примерно до середины силура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0" name="AutoShape 15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81" name="AutoShape 154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Силур: </a:t>
            </a:r>
            <a:r>
              <a:rPr lang="ru-RU" sz="2800" smtClean="0"/>
              <a:t>Ракоскорпионы</a:t>
            </a:r>
            <a:r>
              <a:rPr lang="ru-RU" sz="4000" smtClean="0"/>
              <a:t> </a:t>
            </a:r>
            <a:br>
              <a:rPr lang="ru-RU" sz="4000" smtClean="0"/>
            </a:br>
            <a:endParaRPr lang="ru-RU" sz="4000" smtClean="0"/>
          </a:p>
        </p:txBody>
      </p:sp>
      <p:pic>
        <p:nvPicPr>
          <p:cNvPr id="16387" name="Picture 4" descr="img26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79613" y="1052513"/>
            <a:ext cx="5219700" cy="35052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34925" y="5084763"/>
            <a:ext cx="9288463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Членистоногие проиграли позвоночным схватку за крупный размерный класс вчистую: ничего подобного двухметровым силурийско-раннедевонским ракоскорпионам среди них не появится уже никогда. Отныне они будут методично осваивать малый и средний размерный классы (длина тела самых крупных членистоногих – камчатского краба и мечехвоста – не превышает 70 см).</a:t>
            </a:r>
          </a:p>
        </p:txBody>
      </p:sp>
      <p:sp>
        <p:nvSpPr>
          <p:cNvPr id="1638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0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Девон:</a:t>
            </a:r>
            <a:br>
              <a:rPr lang="ru-RU" sz="4000" smtClean="0"/>
            </a:br>
            <a:r>
              <a:rPr lang="ru-RU" sz="4000" smtClean="0"/>
              <a:t>позвоночные гиганты</a:t>
            </a:r>
          </a:p>
        </p:txBody>
      </p:sp>
      <p:sp>
        <p:nvSpPr>
          <p:cNvPr id="17411" name="Text Box 6"/>
          <p:cNvSpPr txBox="1">
            <a:spLocks noChangeArrowheads="1"/>
          </p:cNvSpPr>
          <p:nvPr/>
        </p:nvSpPr>
        <p:spPr bwMode="auto">
          <a:xfrm>
            <a:off x="755650" y="4868863"/>
            <a:ext cx="80645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Высокая эффективность челюстей  (возникших из первых жаберных дуг примитивных хордовых) позволила </a:t>
            </a:r>
            <a:r>
              <a:rPr lang="ru-RU" i="1"/>
              <a:t>Динихтисам </a:t>
            </a:r>
            <a:r>
              <a:rPr lang="ru-RU"/>
              <a:t>стать </a:t>
            </a:r>
            <a:r>
              <a:rPr lang="en-US"/>
              <a:t>“</a:t>
            </a:r>
            <a:r>
              <a:rPr lang="ru-RU"/>
              <a:t>абсолютным оружием девонских морей</a:t>
            </a:r>
            <a:r>
              <a:rPr lang="en-US"/>
              <a:t>”</a:t>
            </a:r>
            <a:r>
              <a:rPr lang="ru-RU"/>
              <a:t>. Такие эволюционные изменения получили название ароморфозов  </a:t>
            </a:r>
          </a:p>
        </p:txBody>
      </p:sp>
      <p:sp>
        <p:nvSpPr>
          <p:cNvPr id="17412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13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5850" name="Picture 10" descr="Dinichthys_gofman">
            <a:hlinkClick r:id="rId3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5875" y="1916113"/>
            <a:ext cx="4687888" cy="2087562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sz="4000" smtClean="0"/>
              <a:t>Девон: псилофиты создают сушу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252413" y="2997200"/>
            <a:ext cx="9001126" cy="3128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smtClean="0"/>
              <a:t>      Для поддержания ствола в вертикальном положении (в условиях действия силы тяжести и ветров) возникла развитая корневая система: ризоидами – как у водорослей и мохообразных – тут уже не обойдешься. Это привело к заметному снижению эрозии и появлению настоящих закрепленных почв.</a:t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endParaRPr lang="ru-RU" sz="1800" smtClean="0"/>
          </a:p>
        </p:txBody>
      </p:sp>
      <p:pic>
        <p:nvPicPr>
          <p:cNvPr id="18436" name="Picture 6" descr="Среднедевонский ландшафт">
            <a:hlinkClick r:id="rId2" action="ppaction://hlinksldjump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4724400"/>
            <a:ext cx="2376487" cy="17176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7" name="Picture 11" descr="d_landscap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64388" y="4437063"/>
            <a:ext cx="1530350" cy="218757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8" name="Text Box 12"/>
          <p:cNvSpPr txBox="1">
            <a:spLocks noChangeArrowheads="1"/>
          </p:cNvSpPr>
          <p:nvPr/>
        </p:nvSpPr>
        <p:spPr bwMode="auto">
          <a:xfrm>
            <a:off x="179388" y="2060575"/>
            <a:ext cx="90011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/>
              <a:t>девонские </a:t>
            </a:r>
            <a:r>
              <a:rPr lang="ru-RU" i="1"/>
              <a:t>риниофиты</a:t>
            </a:r>
            <a:r>
              <a:rPr lang="ru-RU"/>
              <a:t> еще очень примитивны. Они  были гелофитами (то есть росли «по колено в воде», вроде нынешнего камыша).</a:t>
            </a:r>
          </a:p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pic>
        <p:nvPicPr>
          <p:cNvPr id="18439" name="Picture 13" descr="d1_landscape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196975"/>
            <a:ext cx="266382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AutoShape 14"/>
          <p:cNvSpPr>
            <a:spLocks noChangeArrowheads="1"/>
          </p:cNvSpPr>
          <p:nvPr/>
        </p:nvSpPr>
        <p:spPr bwMode="auto">
          <a:xfrm>
            <a:off x="4932363" y="5084763"/>
            <a:ext cx="2160587" cy="1008062"/>
          </a:xfrm>
          <a:prstGeom prst="rightArrow">
            <a:avLst>
              <a:gd name="adj1" fmla="val 50000"/>
              <a:gd name="adj2" fmla="val 53583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18900000" scaled="1"/>
          </a:gradFill>
          <a:ln w="6350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ADF1B8"/>
                </a:solidFill>
              </a:rPr>
              <a:t>Болота Девона</a:t>
            </a:r>
          </a:p>
        </p:txBody>
      </p:sp>
      <p:sp>
        <p:nvSpPr>
          <p:cNvPr id="18441" name="AutoShape 1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2" name="AutoShape 16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59" name="Picture 4" descr="d_landscap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188913"/>
            <a:ext cx="4633913" cy="6626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323850" y="620713"/>
            <a:ext cx="38163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Суша: </a:t>
            </a:r>
            <a:r>
              <a:rPr lang="ru-RU" b="1"/>
              <a:t>появление папоротникообразных</a:t>
            </a:r>
            <a:r>
              <a:rPr lang="ru-RU"/>
              <a:t> (высших споровых)</a:t>
            </a:r>
          </a:p>
        </p:txBody>
      </p:sp>
      <p:sp>
        <p:nvSpPr>
          <p:cNvPr id="19461" name="Text Box 8"/>
          <p:cNvSpPr txBox="1">
            <a:spLocks noChangeArrowheads="1"/>
          </p:cNvSpPr>
          <p:nvPr/>
        </p:nvSpPr>
        <p:spPr bwMode="auto">
          <a:xfrm>
            <a:off x="395288" y="4365625"/>
            <a:ext cx="3600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Море: </a:t>
            </a:r>
            <a:r>
              <a:rPr lang="ru-RU" b="1"/>
              <a:t>ракоскорпионы и панцирные рыбы</a:t>
            </a:r>
          </a:p>
        </p:txBody>
      </p:sp>
      <p:sp>
        <p:nvSpPr>
          <p:cNvPr id="19462" name="Text Box 9"/>
          <p:cNvSpPr txBox="1">
            <a:spLocks noChangeArrowheads="1"/>
          </p:cNvSpPr>
          <p:nvPr/>
        </p:nvSpPr>
        <p:spPr bwMode="auto">
          <a:xfrm>
            <a:off x="468313" y="3141663"/>
            <a:ext cx="3311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Болота: </a:t>
            </a:r>
            <a:r>
              <a:rPr lang="ru-RU" b="1" i="1"/>
              <a:t>КИСТЕПЁРЫЕ РЫБЫ</a:t>
            </a:r>
          </a:p>
        </p:txBody>
      </p:sp>
      <p:sp>
        <p:nvSpPr>
          <p:cNvPr id="19463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4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ДЕВОНСКИЕ БОЛОТА –</a:t>
            </a:r>
            <a:br>
              <a:rPr lang="ru-RU" sz="4000" smtClean="0"/>
            </a:br>
            <a:r>
              <a:rPr lang="ru-RU" sz="4000" smtClean="0"/>
              <a:t> – РОДИНА ТЕТРАПОД</a:t>
            </a:r>
          </a:p>
        </p:txBody>
      </p:sp>
      <p:pic>
        <p:nvPicPr>
          <p:cNvPr id="20483" name="Picture 4" descr="3_">
            <a:hlinkClick r:id="rId2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463" y="3716338"/>
            <a:ext cx="4038600" cy="1420812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-36513" y="3716338"/>
            <a:ext cx="4679951" cy="210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400" b="1"/>
              <a:t> Мощные передние   плавники позволяли предкам амфибий уползать из засыхающего водоёма</a:t>
            </a:r>
          </a:p>
          <a:p>
            <a:pPr eaLnBrk="1" hangingPunct="1">
              <a:spcBef>
                <a:spcPct val="50000"/>
              </a:spcBef>
            </a:pPr>
            <a:endParaRPr lang="ru-RU" sz="2400" b="1"/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4787900" y="1628775"/>
            <a:ext cx="38877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i="1"/>
              <a:t>Кистепёрые рыбы обитали в пресноводных болотах</a:t>
            </a:r>
            <a:r>
              <a:rPr lang="ru-RU"/>
              <a:t> </a:t>
            </a:r>
          </a:p>
        </p:txBody>
      </p:sp>
      <p:pic>
        <p:nvPicPr>
          <p:cNvPr id="20486" name="Picture 8" descr="2_">
            <a:hlinkClick r:id="rId4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557338"/>
            <a:ext cx="4038600" cy="11461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7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88" name="AutoShape 1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навигатор</a:t>
            </a:r>
          </a:p>
        </p:txBody>
      </p:sp>
      <p:sp>
        <p:nvSpPr>
          <p:cNvPr id="5123" name="Text Box 17"/>
          <p:cNvSpPr txBox="1">
            <a:spLocks noChangeArrowheads="1"/>
          </p:cNvSpPr>
          <p:nvPr/>
        </p:nvSpPr>
        <p:spPr bwMode="auto">
          <a:xfrm>
            <a:off x="611188" y="1844675"/>
            <a:ext cx="35290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b="1">
                <a:solidFill>
                  <a:schemeClr val="tx2"/>
                </a:solidFill>
                <a:hlinkClick r:id="rId2" action="ppaction://hlinksldjump"/>
              </a:rPr>
              <a:t>Эволюционизм и христианство</a:t>
            </a:r>
            <a:endParaRPr lang="ru-RU" sz="1600" b="1">
              <a:solidFill>
                <a:schemeClr val="tx2"/>
              </a:solidFill>
            </a:endParaRPr>
          </a:p>
        </p:txBody>
      </p:sp>
      <p:sp>
        <p:nvSpPr>
          <p:cNvPr id="5124" name="Text Box 18"/>
          <p:cNvSpPr txBox="1">
            <a:spLocks noChangeArrowheads="1"/>
          </p:cNvSpPr>
          <p:nvPr/>
        </p:nvSpPr>
        <p:spPr bwMode="auto">
          <a:xfrm>
            <a:off x="684213" y="2349500"/>
            <a:ext cx="34559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b="1">
                <a:solidFill>
                  <a:schemeClr val="tx2"/>
                </a:solidFill>
                <a:hlinkClick r:id="rId3" action="ppaction://hlinksldjump"/>
              </a:rPr>
              <a:t>Геохронологическая шкала.</a:t>
            </a:r>
            <a:endParaRPr lang="ru-RU" sz="1600" b="1">
              <a:solidFill>
                <a:schemeClr val="tx2"/>
              </a:solidFill>
            </a:endParaRPr>
          </a:p>
        </p:txBody>
      </p:sp>
      <p:sp>
        <p:nvSpPr>
          <p:cNvPr id="5125" name="Text Box 20"/>
          <p:cNvSpPr txBox="1">
            <a:spLocks noChangeArrowheads="1"/>
          </p:cNvSpPr>
          <p:nvPr/>
        </p:nvSpPr>
        <p:spPr bwMode="auto">
          <a:xfrm>
            <a:off x="611188" y="2852738"/>
            <a:ext cx="3384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b="1">
                <a:solidFill>
                  <a:schemeClr val="tx2"/>
                </a:solidFill>
                <a:hlinkClick r:id="rId4" action="ppaction://hlinksldjump"/>
              </a:rPr>
              <a:t>Ранний докембрий</a:t>
            </a:r>
            <a:endParaRPr lang="ru-RU" sz="1600" b="1">
              <a:solidFill>
                <a:schemeClr val="tx2"/>
              </a:solidFill>
            </a:endParaRPr>
          </a:p>
        </p:txBody>
      </p:sp>
      <p:sp>
        <p:nvSpPr>
          <p:cNvPr id="5126" name="Text Box 21"/>
          <p:cNvSpPr txBox="1">
            <a:spLocks noChangeArrowheads="1"/>
          </p:cNvSpPr>
          <p:nvPr/>
        </p:nvSpPr>
        <p:spPr bwMode="auto">
          <a:xfrm>
            <a:off x="755650" y="3429000"/>
            <a:ext cx="3168650" cy="195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b="1">
                <a:solidFill>
                  <a:schemeClr val="tx2"/>
                </a:solidFill>
                <a:hlinkClick r:id="rId5" action="ppaction://hlinksldjump"/>
              </a:rPr>
              <a:t>Поздний докембрий</a:t>
            </a:r>
            <a:endParaRPr lang="en-US" sz="1600" b="1">
              <a:solidFill>
                <a:schemeClr val="tx2"/>
              </a:solidFill>
            </a:endParaRPr>
          </a:p>
          <a:p>
            <a:pPr algn="ctr" eaLnBrk="1" hangingPunct="1">
              <a:lnSpc>
                <a:spcPct val="180000"/>
              </a:lnSpc>
            </a:pPr>
            <a:r>
              <a:rPr lang="ru-RU" b="1">
                <a:hlinkClick r:id="rId6" action="ppaction://hlinksldjump"/>
              </a:rPr>
              <a:t>Девон: псилофиты</a:t>
            </a:r>
            <a:endParaRPr lang="en-US" b="1"/>
          </a:p>
          <a:p>
            <a:pPr algn="ctr" eaLnBrk="1" hangingPunct="1">
              <a:lnSpc>
                <a:spcPct val="180000"/>
              </a:lnSpc>
            </a:pPr>
            <a:r>
              <a:rPr lang="ru-RU" b="1">
                <a:hlinkClick r:id="rId7" action="ppaction://hlinksldjump"/>
              </a:rPr>
              <a:t>ДЕВОНСКИЕ БОЛОТА</a:t>
            </a:r>
            <a:endParaRPr lang="ru-RU" b="1"/>
          </a:p>
          <a:p>
            <a:pPr algn="ctr" eaLnBrk="1" hangingPunct="1">
              <a:lnSpc>
                <a:spcPct val="180000"/>
              </a:lnSpc>
              <a:spcBef>
                <a:spcPct val="50000"/>
              </a:spcBef>
            </a:pPr>
            <a:endParaRPr lang="ru-RU" b="1">
              <a:solidFill>
                <a:schemeClr val="tx2"/>
              </a:solidFill>
            </a:endParaRPr>
          </a:p>
        </p:txBody>
      </p:sp>
      <p:pic>
        <p:nvPicPr>
          <p:cNvPr id="5127" name="Picture 22" descr="image072">
            <a:hlinkClick r:id="rId8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0788" y="476250"/>
            <a:ext cx="2286000" cy="29337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8" name="Picture 30" descr="эдиакарской мин">
            <a:hlinkClick r:id="rId5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0425" y="4437063"/>
            <a:ext cx="2695575" cy="142875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75613" cy="850900"/>
          </a:xfrm>
        </p:spPr>
        <p:txBody>
          <a:bodyPr/>
          <a:lstStyle/>
          <a:p>
            <a:pPr eaLnBrk="1" hangingPunct="1"/>
            <a:r>
              <a:rPr lang="ru-RU" sz="3600" smtClean="0"/>
              <a:t>ДЕВОНСКИЕ БОЛОТА –</a:t>
            </a:r>
            <a:br>
              <a:rPr lang="ru-RU" sz="3600" smtClean="0"/>
            </a:br>
            <a:r>
              <a:rPr lang="ru-RU" sz="3600" smtClean="0"/>
              <a:t> – РОДИНА ТЕТРАПОД</a:t>
            </a: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-36513" y="3716338"/>
            <a:ext cx="467995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400" b="1"/>
              <a:t> </a:t>
            </a:r>
          </a:p>
        </p:txBody>
      </p:sp>
      <p:sp>
        <p:nvSpPr>
          <p:cNvPr id="21508" name="Rectangle 8"/>
          <p:cNvSpPr>
            <a:spLocks noGrp="1" noChangeArrowheads="1"/>
          </p:cNvSpPr>
          <p:nvPr>
            <p:ph sz="half" idx="2"/>
          </p:nvPr>
        </p:nvSpPr>
        <p:spPr>
          <a:xfrm>
            <a:off x="4643438" y="1628775"/>
            <a:ext cx="4038600" cy="45259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5724525" y="5013325"/>
            <a:ext cx="35290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Четырёхножки – ископаемые и современные!</a:t>
            </a:r>
          </a:p>
        </p:txBody>
      </p:sp>
      <p:pic>
        <p:nvPicPr>
          <p:cNvPr id="21510" name="Picture 12" descr="paleo06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6513" y="1371600"/>
            <a:ext cx="5832476" cy="437673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1" name="AutoShape 1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12" name="AutoShape 1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981075"/>
            <a:ext cx="7848600" cy="4824413"/>
          </a:xfrm>
        </p:spPr>
      </p:pic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15888"/>
            <a:ext cx="8208963" cy="1081087"/>
          </a:xfrm>
        </p:spPr>
        <p:txBody>
          <a:bodyPr/>
          <a:lstStyle/>
          <a:p>
            <a:pPr eaLnBrk="1" hangingPunct="1"/>
            <a:r>
              <a:rPr lang="ru-RU" sz="4000" smtClean="0"/>
              <a:t>ДЕВОНСКИЕ БОЛОТА –</a:t>
            </a:r>
            <a:br>
              <a:rPr lang="ru-RU" sz="4000" smtClean="0"/>
            </a:br>
            <a:r>
              <a:rPr lang="ru-RU" sz="4000" smtClean="0"/>
              <a:t> – РОДИНА ТЕТРАПОД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-36513" y="6021388"/>
            <a:ext cx="9001126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i="1"/>
              <a:t>Архаичный лабиринтодонт Acanthostega : скелет и реконструкция в естественной обстановке</a:t>
            </a: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22533" name="AutoShape 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34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Рыба или амфибия?!</a:t>
            </a:r>
          </a:p>
        </p:txBody>
      </p:sp>
      <p:pic>
        <p:nvPicPr>
          <p:cNvPr id="23555" name="Picture 4" descr="2_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565400"/>
            <a:ext cx="9074150" cy="25781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6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57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стегоцефалы</a:t>
            </a:r>
          </a:p>
        </p:txBody>
      </p:sp>
      <p:pic>
        <p:nvPicPr>
          <p:cNvPr id="24579" name="Picture 4" descr="3_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925" y="1484313"/>
            <a:ext cx="9145588" cy="321945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755650" y="5013325"/>
            <a:ext cx="79930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3600"/>
              <a:t>лабиринтодонты </a:t>
            </a:r>
          </a:p>
        </p:txBody>
      </p:sp>
      <p:sp>
        <p:nvSpPr>
          <p:cNvPr id="2458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4582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darwin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88913"/>
            <a:ext cx="6678612" cy="501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34925" y="5084763"/>
            <a:ext cx="9145588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"Трудно, - писал сам Дарвин, - и даже невозможно представить себе эту необъятную и чудесную Вселенную, включая сюда и человека с его способностью заглядывать далеко в прошлое и будущее, как результат слепого случая или необходимости. Размышляя таким образом, я чувствую себя вынужденным обратиться к Первопричине, которая обладает интеллектом, …</a:t>
            </a:r>
            <a:r>
              <a:rPr lang="en-US"/>
              <a:t>”</a:t>
            </a:r>
            <a:r>
              <a:rPr lang="ru-RU"/>
              <a:t/>
            </a:r>
            <a:br>
              <a:rPr lang="ru-RU"/>
            </a:br>
            <a:r>
              <a:rPr lang="ru-RU"/>
              <a:t> (Автобиография).  </a:t>
            </a:r>
          </a:p>
        </p:txBody>
      </p:sp>
      <p:sp>
        <p:nvSpPr>
          <p:cNvPr id="25604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35975" cy="1498600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chemeClr val="tx1"/>
                </a:solidFill>
                <a:hlinkClick r:id="rId2" action="ppaction://hlinksldjump"/>
              </a:rPr>
              <a:t>Синтетическая</a:t>
            </a:r>
            <a:br>
              <a:rPr lang="ru-RU" sz="4000" smtClean="0">
                <a:solidFill>
                  <a:schemeClr val="tx1"/>
                </a:solidFill>
                <a:hlinkClick r:id="rId2" action="ppaction://hlinksldjump"/>
              </a:rPr>
            </a:br>
            <a:r>
              <a:rPr lang="ru-RU" sz="3200" smtClean="0">
                <a:solidFill>
                  <a:schemeClr val="tx1"/>
                </a:solidFill>
                <a:hlinkClick r:id="rId2" action="ppaction://hlinksldjump"/>
              </a:rPr>
              <a:t>теория эволюции</a:t>
            </a:r>
            <a:r>
              <a:rPr lang="ru-RU" sz="4000" smtClean="0">
                <a:solidFill>
                  <a:schemeClr val="tx1"/>
                </a:solidFill>
                <a:hlinkClick r:id="rId2" action="ppaction://hlinksldjump"/>
              </a:rPr>
              <a:t/>
            </a:r>
            <a:br>
              <a:rPr lang="ru-RU" sz="4000" smtClean="0">
                <a:solidFill>
                  <a:schemeClr val="tx1"/>
                </a:solidFill>
                <a:hlinkClick r:id="rId2" action="ppaction://hlinksldjump"/>
              </a:rPr>
            </a:br>
            <a:endParaRPr lang="ru-RU" sz="4000" smtClean="0">
              <a:solidFill>
                <a:schemeClr val="tx1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8488" cy="15414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Объясняет видообразование и эволюцию биогеоценозов,  используя методы физики, химии, геологии, молекулярной биологии, генетики и математического моделирования.</a:t>
            </a:r>
          </a:p>
          <a:p>
            <a:pPr eaLnBrk="1" hangingPunct="1">
              <a:lnSpc>
                <a:spcPct val="90000"/>
              </a:lnSpc>
            </a:pPr>
            <a:endParaRPr lang="ru-RU" sz="2400" smtClean="0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95288" y="3644900"/>
            <a:ext cx="8064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>
                <a:hlinkClick r:id="rId3" tooltip="Хаксли, Джулиан Сорел"/>
              </a:rPr>
              <a:t>Дж. Хаксли</a:t>
            </a:r>
            <a:r>
              <a:rPr lang="ru-RU" sz="2000" b="1"/>
              <a:t> «</a:t>
            </a:r>
            <a:r>
              <a:rPr lang="ru-RU" sz="2000" b="1" i="1"/>
              <a:t>Evolution: The Modern synthesis</a:t>
            </a:r>
            <a:r>
              <a:rPr lang="ru-RU" sz="2000" b="1"/>
              <a:t>» 1936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971550" y="4581525"/>
            <a:ext cx="7345363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Хаксли писал: «В настоящее время биология находится в фазе синтеза. До этого времени новые дисциплины работали в изоляции. Сейчас проявилась тенденция к унификации, которая является более плодотворной, чем старые односторонние взгляды на эволюцию» </a:t>
            </a:r>
          </a:p>
        </p:txBody>
      </p:sp>
      <p:sp>
        <p:nvSpPr>
          <p:cNvPr id="26630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0873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solidFill>
                  <a:schemeClr val="tx1"/>
                </a:solidFill>
                <a:hlinkClick r:id="rId2" action="ppaction://hlinksldjump"/>
              </a:rPr>
              <a:t>Номогенез  (ортогенез)</a:t>
            </a:r>
            <a:endParaRPr lang="ru-RU" sz="2800" smtClean="0">
              <a:solidFill>
                <a:schemeClr val="tx1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513" cy="14684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smtClean="0"/>
              <a:t>Эволюция идёт целенаправленно, по некоему плану.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Борьба за существование и естественный отбор не являются факторами прогресса, а, кроме того, будучи деятелями консервативными, охраняют норму.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 Эволюция в значительной степени есть развёртывание уже существующих задатков </a:t>
            </a:r>
          </a:p>
        </p:txBody>
      </p:sp>
      <p:sp>
        <p:nvSpPr>
          <p:cNvPr id="2765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chemeClr val="tx1"/>
                </a:solidFill>
              </a:rPr>
              <a:t>Дарвинизм</a:t>
            </a:r>
            <a:br>
              <a:rPr lang="ru-RU" sz="4000" smtClean="0">
                <a:solidFill>
                  <a:schemeClr val="tx1"/>
                </a:solidFill>
              </a:rPr>
            </a:br>
            <a:endParaRPr lang="ru-RU" sz="4000" smtClean="0">
              <a:solidFill>
                <a:schemeClr val="tx1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52513"/>
            <a:ext cx="4038600" cy="3600450"/>
          </a:xfrm>
        </p:spPr>
        <p:txBody>
          <a:bodyPr/>
          <a:lstStyle/>
          <a:p>
            <a:pPr eaLnBrk="1" hangingPunct="1"/>
            <a:r>
              <a:rPr lang="ru-RU" sz="1800" smtClean="0"/>
              <a:t>Для выведения новых сортов растений и пород животных селекционеры выбирают родительские пары, остальных отбраковывают.</a:t>
            </a:r>
          </a:p>
          <a:p>
            <a:pPr eaLnBrk="1" hangingPunct="1"/>
            <a:r>
              <a:rPr lang="ru-RU" sz="1800" smtClean="0"/>
              <a:t>В природе потомство оставляют лишь наиболее приспособленные к конкретным условиям жизни особи.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0" y="4652963"/>
            <a:ext cx="9144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/>
              <a:t>Свое "Происхождение видов" Дарвин кончает словами:</a:t>
            </a:r>
            <a:br>
              <a:rPr lang="ru-RU"/>
            </a:br>
            <a:r>
              <a:rPr lang="ru-RU"/>
              <a:t>"Есть величие в этом воззрении на жизнь с ее различными силами,</a:t>
            </a:r>
            <a:br>
              <a:rPr lang="ru-RU"/>
            </a:br>
            <a:r>
              <a:rPr lang="ru-RU"/>
              <a:t>изначально вложенными Творцом в одну или незначительное число форм; </a:t>
            </a:r>
            <a:br>
              <a:rPr lang="ru-RU"/>
            </a:br>
            <a:r>
              <a:rPr lang="ru-RU"/>
              <a:t>…из такого простого начала возникли и продолжают возникать несметные формы, изумительно совершенные и прекрасные"</a:t>
            </a:r>
          </a:p>
          <a:p>
            <a:pPr eaLnBrk="1" hangingPunct="1"/>
            <a:r>
              <a:rPr lang="ru-RU"/>
              <a:t> (Дарвин Ч. Происхождение видов. М" 1935. С. 591).  </a:t>
            </a:r>
          </a:p>
        </p:txBody>
      </p:sp>
      <p:pic>
        <p:nvPicPr>
          <p:cNvPr id="28677" name="Picture 5" descr="galapagos_map">
            <a:hlinkClick r:id="rId2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12000"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1863" y="836613"/>
            <a:ext cx="2857500" cy="318135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8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706437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chemeClr val="tx1"/>
                </a:solidFill>
              </a:rPr>
              <a:t>Ламаркизм</a:t>
            </a:r>
            <a:br>
              <a:rPr lang="ru-RU" sz="4000" smtClean="0">
                <a:solidFill>
                  <a:schemeClr val="tx1"/>
                </a:solidFill>
              </a:rPr>
            </a:br>
            <a:endParaRPr lang="ru-RU" sz="4000" smtClean="0">
              <a:solidFill>
                <a:schemeClr val="tx1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836613"/>
            <a:ext cx="8218487" cy="1468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800" smtClean="0"/>
              <a:t>Причина эволюции – желание всех существ к совершенствованию.</a:t>
            </a:r>
          </a:p>
          <a:p>
            <a:pPr eaLnBrk="1" hangingPunct="1">
              <a:lnSpc>
                <a:spcPct val="90000"/>
              </a:lnSpc>
            </a:pPr>
            <a:r>
              <a:rPr lang="ru-RU" sz="1800" smtClean="0"/>
              <a:t>Механизм – наследование потомством приобретённых родителями черт строения</a:t>
            </a:r>
          </a:p>
          <a:p>
            <a:pPr eaLnBrk="1" hangingPunct="1">
              <a:lnSpc>
                <a:spcPct val="90000"/>
              </a:lnSpc>
            </a:pPr>
            <a:r>
              <a:rPr lang="ru-RU" sz="1800" smtClean="0"/>
              <a:t>Предполагается, что последствия упражнения или неупражнения органов могут передаваться по наследству.</a:t>
            </a:r>
          </a:p>
        </p:txBody>
      </p:sp>
      <p:pic>
        <p:nvPicPr>
          <p:cNvPr id="29700" name="Picture 4" descr="lamark_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565400"/>
            <a:ext cx="24225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539750" y="2708275"/>
            <a:ext cx="4751388" cy="319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60000"/>
              </a:lnSpc>
            </a:pPr>
            <a:r>
              <a:rPr lang="ru-RU" b="1" u="sng"/>
              <a:t>Жан</a:t>
            </a:r>
            <a:r>
              <a:rPr lang="en-US" b="1" u="sng"/>
              <a:t> </a:t>
            </a:r>
            <a:r>
              <a:rPr lang="ru-RU" b="1" u="sng"/>
              <a:t>Батист</a:t>
            </a:r>
            <a:r>
              <a:rPr lang="en-US" b="1" u="sng"/>
              <a:t> </a:t>
            </a:r>
            <a:r>
              <a:rPr lang="ru-RU" b="1" u="sng"/>
              <a:t>Ламарк</a:t>
            </a:r>
            <a:endParaRPr lang="ru-RU" b="1"/>
          </a:p>
          <a:p>
            <a:pPr algn="ctr" eaLnBrk="1" hangingPunct="1">
              <a:lnSpc>
                <a:spcPct val="160000"/>
              </a:lnSpc>
            </a:pPr>
            <a:r>
              <a:rPr lang="en-US" b="1" u="sng"/>
              <a:t>Jahn Batist Lamark</a:t>
            </a:r>
            <a:endParaRPr lang="ru-RU" b="1"/>
          </a:p>
          <a:p>
            <a:pPr algn="ctr" eaLnBrk="1" hangingPunct="1">
              <a:lnSpc>
                <a:spcPct val="160000"/>
              </a:lnSpc>
            </a:pPr>
            <a:r>
              <a:rPr lang="ru-RU"/>
              <a:t>( </a:t>
            </a:r>
            <a:r>
              <a:rPr lang="ru-RU">
                <a:hlinkClick r:id="rId4" tooltip="Жан Батист Ламарк родился (Jahn Batist Lamark born)"/>
              </a:rPr>
              <a:t>01.09</a:t>
            </a:r>
            <a:r>
              <a:rPr lang="ru-RU"/>
              <a:t>.1744 года - </a:t>
            </a:r>
            <a:r>
              <a:rPr lang="ru-RU">
                <a:hlinkClick r:id="rId5" tooltip="Жан Батист Ламарк скончался (Jahn Batist Lamark died)"/>
              </a:rPr>
              <a:t>18.12</a:t>
            </a:r>
            <a:r>
              <a:rPr lang="ru-RU"/>
              <a:t>.1829 года )</a:t>
            </a:r>
            <a:endParaRPr lang="ru-RU">
              <a:hlinkClick r:id="rId6" tooltip="Отдых в Франция (france)"/>
            </a:endParaRPr>
          </a:p>
          <a:p>
            <a:pPr eaLnBrk="1" hangingPunct="1">
              <a:lnSpc>
                <a:spcPct val="130000"/>
              </a:lnSpc>
            </a:pPr>
            <a:endParaRPr lang="en-US"/>
          </a:p>
          <a:p>
            <a:pPr eaLnBrk="1" hangingPunct="1">
              <a:lnSpc>
                <a:spcPct val="130000"/>
              </a:lnSpc>
            </a:pPr>
            <a:r>
              <a:rPr lang="ru-RU"/>
              <a:t>французский естествоиспытатель, предшественник Ч.Дарвина.</a:t>
            </a:r>
          </a:p>
          <a:p>
            <a:pPr eaLnBrk="1" hangingPunct="1">
              <a:lnSpc>
                <a:spcPct val="130000"/>
              </a:lnSpc>
            </a:pPr>
            <a:r>
              <a:rPr lang="ru-RU"/>
              <a:t>Создал учение об эволюции живой природы. Основоположник зоопсихологии.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95288" y="6092825"/>
            <a:ext cx="8280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Какие деятели русской культуры были современниками Ламарка?</a:t>
            </a:r>
          </a:p>
        </p:txBody>
      </p:sp>
      <p:sp>
        <p:nvSpPr>
          <p:cNvPr id="29703" name="AutoShape 7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chemeClr val="tx1"/>
                </a:solidFill>
              </a:rPr>
              <a:t>Креационизм</a:t>
            </a:r>
            <a:br>
              <a:rPr lang="ru-RU" sz="4000" smtClean="0">
                <a:solidFill>
                  <a:schemeClr val="tx1"/>
                </a:solidFill>
              </a:rPr>
            </a:br>
            <a:endParaRPr lang="ru-RU" sz="4000" smtClean="0">
              <a:solidFill>
                <a:schemeClr val="tx1"/>
              </a:solidFill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52513"/>
            <a:ext cx="8075613" cy="863600"/>
          </a:xfrm>
        </p:spPr>
        <p:txBody>
          <a:bodyPr/>
          <a:lstStyle/>
          <a:p>
            <a:pPr lvl="4" eaLnBrk="1" hangingPunct="1">
              <a:lnSpc>
                <a:spcPct val="90000"/>
              </a:lnSpc>
              <a:buClr>
                <a:srgbClr val="0000FF"/>
              </a:buClr>
              <a:buSzPct val="120000"/>
              <a:buFont typeface="Wingdings" pitchFamily="2" charset="2"/>
              <a:buChar char="v"/>
            </a:pPr>
            <a:r>
              <a:rPr lang="ru-RU" sz="1800" smtClean="0"/>
              <a:t>Исходит из буквального понимания книги Бытия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smtClean="0"/>
              <a:t>Творец непосредственно "смонтировал" и хоботок мухи, и глаз стрекозы. Часто именно на таком представлении строили доказательство бытия Божия  </a:t>
            </a:r>
          </a:p>
          <a:p>
            <a:pPr lvl="4" eaLnBrk="1" hangingPunct="1">
              <a:lnSpc>
                <a:spcPct val="90000"/>
              </a:lnSpc>
              <a:buClr>
                <a:srgbClr val="0000FF"/>
              </a:buClr>
              <a:buSzPct val="120000"/>
              <a:buFont typeface="Wingdings" pitchFamily="2" charset="2"/>
              <a:buNone/>
            </a:pPr>
            <a:endParaRPr lang="ru-RU" sz="1800" smtClean="0"/>
          </a:p>
        </p:txBody>
      </p:sp>
      <p:pic>
        <p:nvPicPr>
          <p:cNvPr id="30724" name="Picture 6" descr="Жан Эффель &quot;сотворение животных&quot; / Jean Effel &quot;Die Erschaffung der Tiere&quot; / Image 5 of 52">
            <a:hlinkClick r:id="rId2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2133600"/>
            <a:ext cx="3549650" cy="4176713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5" name="Text Box 8"/>
          <p:cNvSpPr txBox="1">
            <a:spLocks noChangeArrowheads="1"/>
          </p:cNvSpPr>
          <p:nvPr/>
        </p:nvSpPr>
        <p:spPr bwMode="auto">
          <a:xfrm>
            <a:off x="5003800" y="2349500"/>
            <a:ext cx="34559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pic>
        <p:nvPicPr>
          <p:cNvPr id="30726" name="Picture 10" descr="Жан Эффель &quot;сотворение животных&quot; / Jean Effel &quot;Die Erschaffung der Tiere&quot; / Image 2 of 5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276475"/>
            <a:ext cx="3238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 Box 11"/>
          <p:cNvSpPr txBox="1">
            <a:spLocks noChangeArrowheads="1"/>
          </p:cNvSpPr>
          <p:nvPr/>
        </p:nvSpPr>
        <p:spPr bwMode="auto">
          <a:xfrm>
            <a:off x="1042988" y="6237288"/>
            <a:ext cx="3241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/>
              <a:t>Jean Effel</a:t>
            </a: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30728" name="Text Box 12"/>
          <p:cNvSpPr txBox="1">
            <a:spLocks noChangeArrowheads="1"/>
          </p:cNvSpPr>
          <p:nvPr/>
        </p:nvSpPr>
        <p:spPr bwMode="auto">
          <a:xfrm>
            <a:off x="4787900" y="6165850"/>
            <a:ext cx="4105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- </a:t>
            </a:r>
            <a:r>
              <a:rPr lang="ru-RU" sz="1400" i="1"/>
              <a:t>Какой предприимчивый! Все ему по плечу...</a:t>
            </a:r>
          </a:p>
        </p:txBody>
      </p:sp>
      <p:sp>
        <p:nvSpPr>
          <p:cNvPr id="30729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Text Box 4"/>
          <p:cNvSpPr txBox="1">
            <a:spLocks noChangeArrowheads="1"/>
          </p:cNvSpPr>
          <p:nvPr/>
        </p:nvSpPr>
        <p:spPr bwMode="auto">
          <a:xfrm>
            <a:off x="250825" y="333375"/>
            <a:ext cx="889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Эволюция взглядов на многообразие органического мира</a:t>
            </a:r>
          </a:p>
        </p:txBody>
      </p:sp>
      <p:grpSp>
        <p:nvGrpSpPr>
          <p:cNvPr id="2" name="Organization Chart 6"/>
          <p:cNvGrpSpPr>
            <a:grpSpLocks/>
          </p:cNvGrpSpPr>
          <p:nvPr/>
        </p:nvGrpSpPr>
        <p:grpSpPr bwMode="auto">
          <a:xfrm>
            <a:off x="0" y="333375"/>
            <a:ext cx="8893175" cy="7669213"/>
            <a:chOff x="1133" y="-298"/>
            <a:chExt cx="3027" cy="9992"/>
          </a:xfrm>
        </p:grpSpPr>
        <p:cxnSp>
          <p:nvCxnSpPr>
            <p:cNvPr id="1028" name="_s1028"/>
            <p:cNvCxnSpPr>
              <a:cxnSpLocks noChangeShapeType="1"/>
              <a:stCxn id="9" idx="1"/>
              <a:endCxn id="5" idx="2"/>
            </p:cNvCxnSpPr>
            <p:nvPr/>
          </p:nvCxnSpPr>
          <p:spPr bwMode="auto">
            <a:xfrm rot="10800000">
              <a:off x="2863" y="2165"/>
              <a:ext cx="150" cy="2902"/>
            </a:xfrm>
            <a:prstGeom prst="bentConnector2">
              <a:avLst/>
            </a:prstGeom>
            <a:noFill/>
            <a:ln w="6350">
              <a:solidFill>
                <a:srgbClr val="000080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" name="_s1029"/>
            <p:cNvCxnSpPr>
              <a:cxnSpLocks noChangeShapeType="1"/>
              <a:stCxn id="8" idx="1"/>
              <a:endCxn id="5" idx="2"/>
            </p:cNvCxnSpPr>
            <p:nvPr/>
          </p:nvCxnSpPr>
          <p:spPr bwMode="auto">
            <a:xfrm rot="10800000">
              <a:off x="2863" y="2165"/>
              <a:ext cx="150" cy="2081"/>
            </a:xfrm>
            <a:prstGeom prst="bentConnector2">
              <a:avLst/>
            </a:prstGeom>
            <a:noFill/>
            <a:ln w="6350">
              <a:solidFill>
                <a:srgbClr val="000080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" name="_s1030"/>
            <p:cNvCxnSpPr>
              <a:cxnSpLocks noChangeShapeType="1"/>
              <a:stCxn id="7" idx="1"/>
              <a:endCxn id="5" idx="2"/>
            </p:cNvCxnSpPr>
            <p:nvPr/>
          </p:nvCxnSpPr>
          <p:spPr bwMode="auto">
            <a:xfrm rot="10800000">
              <a:off x="2863" y="2165"/>
              <a:ext cx="150" cy="1262"/>
            </a:xfrm>
            <a:prstGeom prst="bentConnector2">
              <a:avLst/>
            </a:prstGeom>
            <a:noFill/>
            <a:ln w="6350">
              <a:solidFill>
                <a:srgbClr val="000080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1" name="_s1031"/>
            <p:cNvCxnSpPr>
              <a:cxnSpLocks noChangeShapeType="1"/>
              <a:stCxn id="6" idx="1"/>
              <a:endCxn id="5" idx="2"/>
            </p:cNvCxnSpPr>
            <p:nvPr/>
          </p:nvCxnSpPr>
          <p:spPr bwMode="auto">
            <a:xfrm rot="10800000">
              <a:off x="2863" y="2165"/>
              <a:ext cx="150" cy="441"/>
            </a:xfrm>
            <a:prstGeom prst="bentConnector2">
              <a:avLst/>
            </a:prstGeom>
            <a:noFill/>
            <a:ln w="6350">
              <a:solidFill>
                <a:srgbClr val="000080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2" name="_s1032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5400000" flipH="1">
              <a:off x="2702" y="1658"/>
              <a:ext cx="106" cy="217"/>
            </a:xfrm>
            <a:prstGeom prst="bentConnector3">
              <a:avLst>
                <a:gd name="adj1" fmla="val 49019"/>
              </a:avLst>
            </a:prstGeom>
            <a:noFill/>
            <a:ln w="6350">
              <a:solidFill>
                <a:srgbClr val="000080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3" name="_s1033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2195" y="1368"/>
              <a:ext cx="106" cy="797"/>
            </a:xfrm>
            <a:prstGeom prst="bentConnector3">
              <a:avLst>
                <a:gd name="adj1" fmla="val 49019"/>
              </a:avLst>
            </a:prstGeom>
            <a:noFill/>
            <a:ln w="6350">
              <a:solidFill>
                <a:srgbClr val="000080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1034"/>
            <p:cNvSpPr>
              <a:spLocks noChangeArrowheads="1"/>
            </p:cNvSpPr>
            <p:nvPr/>
          </p:nvSpPr>
          <p:spPr bwMode="auto">
            <a:xfrm>
              <a:off x="1854" y="1367"/>
              <a:ext cx="1584" cy="3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23199" tIns="11600" rIns="23199" bIns="1160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</a:rPr>
                <a:t>	Теории происхождения многообразия	</a:t>
              </a:r>
            </a:p>
          </p:txBody>
        </p:sp>
        <p:sp>
          <p:nvSpPr>
            <p:cNvPr id="4" name="_s1035"/>
            <p:cNvSpPr>
              <a:spLocks noChangeArrowheads="1"/>
            </p:cNvSpPr>
            <p:nvPr/>
          </p:nvSpPr>
          <p:spPr bwMode="auto">
            <a:xfrm>
              <a:off x="1417" y="1819"/>
              <a:ext cx="863" cy="34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23199" tIns="11600" rIns="23199" bIns="1160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2" action="ppaction://hlinksldjump"/>
                </a:rPr>
                <a:t>Креационизм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" name="_s1036"/>
            <p:cNvSpPr>
              <a:spLocks noChangeArrowheads="1"/>
            </p:cNvSpPr>
            <p:nvPr/>
          </p:nvSpPr>
          <p:spPr bwMode="auto">
            <a:xfrm>
              <a:off x="2431" y="1819"/>
              <a:ext cx="863" cy="34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23199" tIns="11600" rIns="23199" bIns="1160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</a:rPr>
                <a:t>Эволюционные теории</a:t>
              </a:r>
            </a:p>
          </p:txBody>
        </p:sp>
        <p:sp>
          <p:nvSpPr>
            <p:cNvPr id="6" name="_s1037"/>
            <p:cNvSpPr>
              <a:spLocks noChangeArrowheads="1"/>
            </p:cNvSpPr>
            <p:nvPr/>
          </p:nvSpPr>
          <p:spPr bwMode="auto">
            <a:xfrm>
              <a:off x="3013" y="2270"/>
              <a:ext cx="863" cy="67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23674" tIns="11835" rIns="23674" bIns="11835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3" action="ppaction://hlinksldjump"/>
                </a:rPr>
                <a:t>Ламаркизм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_s1038"/>
            <p:cNvSpPr>
              <a:spLocks noChangeArrowheads="1"/>
            </p:cNvSpPr>
            <p:nvPr/>
          </p:nvSpPr>
          <p:spPr bwMode="auto">
            <a:xfrm>
              <a:off x="3013" y="3091"/>
              <a:ext cx="863" cy="67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28631" tIns="14314" rIns="28631" bIns="1431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4" action="ppaction://hlinksldjump"/>
                </a:rPr>
                <a:t>Дарвинизм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_s1039"/>
            <p:cNvSpPr>
              <a:spLocks noChangeArrowheads="1"/>
            </p:cNvSpPr>
            <p:nvPr/>
          </p:nvSpPr>
          <p:spPr bwMode="auto">
            <a:xfrm>
              <a:off x="3013" y="3912"/>
              <a:ext cx="863" cy="67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28631" tIns="14314" rIns="28631" bIns="1431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5" action="ppaction://hlinksldjump"/>
                </a:rPr>
                <a:t>Номогенез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_s1040"/>
            <p:cNvSpPr>
              <a:spLocks noChangeArrowheads="1"/>
            </p:cNvSpPr>
            <p:nvPr/>
          </p:nvSpPr>
          <p:spPr bwMode="auto">
            <a:xfrm>
              <a:off x="3013" y="4733"/>
              <a:ext cx="863" cy="67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84000"/>
                  </a:schemeClr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6350">
              <a:solidFill>
                <a:srgbClr val="000080"/>
              </a:solidFill>
              <a:round/>
              <a:headEnd/>
              <a:tailEnd/>
            </a:ln>
          </p:spPr>
          <p:txBody>
            <a:bodyPr vert="horz" wrap="none" lIns="34915" tIns="17457" rIns="34915" bIns="17457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6" action="ppaction://hlinksldjump"/>
                </a:rPr>
                <a:t>Синтетическая</a:t>
              </a:r>
              <a:b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6" action="ppaction://hlinksldjump"/>
                </a:rPr>
              </a:b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pitchFamily="34" charset="0"/>
                  <a:hlinkClick r:id="rId6" action="ppaction://hlinksldjump"/>
                </a:rPr>
                <a:t>теория эволюции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1042" name="Picture 27" descr="Жан Эффель:сотворение растений / Jean Effel: Die Erschaffung des Pflanzen / Image 1 of 40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708275"/>
            <a:ext cx="3238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AutoShape 3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4" name="AutoShape 32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sz="2800" smtClean="0"/>
              <a:t>Клетка эукариот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8" name="Picture 4" descr="800px-Biological_ce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908050"/>
            <a:ext cx="7488237" cy="454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95288" y="5734050"/>
            <a:ext cx="849630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FF"/>
              </a:buClr>
              <a:buSzPct val="140000"/>
              <a:buFont typeface="Wingdings" pitchFamily="2" charset="2"/>
              <a:buChar char="@"/>
            </a:pPr>
            <a:r>
              <a:rPr lang="ru-RU"/>
              <a:t>Это клетка животного или растения?</a:t>
            </a:r>
          </a:p>
          <a:p>
            <a:pPr eaLnBrk="1" hangingPunct="1">
              <a:spcBef>
                <a:spcPct val="50000"/>
              </a:spcBef>
              <a:buClr>
                <a:srgbClr val="0000FF"/>
              </a:buClr>
              <a:buSzPct val="140000"/>
              <a:buFont typeface="Wingdings" pitchFamily="2" charset="2"/>
              <a:buChar char="@"/>
            </a:pPr>
            <a:r>
              <a:rPr lang="ru-RU"/>
              <a:t>Расскажите о её строении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7308850" y="4292600"/>
            <a:ext cx="12239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rgbClr val="CC6600"/>
                </a:solidFill>
              </a:rPr>
              <a:t>ответы</a:t>
            </a:r>
          </a:p>
        </p:txBody>
      </p:sp>
      <p:sp>
        <p:nvSpPr>
          <p:cNvPr id="31751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1-11"/>
          <p:cNvPicPr>
            <a:picLocks noGrp="1" noChangeAspect="1" noChangeArrowheads="1" noCrop="1"/>
          </p:cNvPicPr>
          <p:nvPr>
            <p:ph type="title" sz="quarter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9338" y="5013325"/>
            <a:ext cx="85725" cy="2889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1" name="Picture 3" descr="1-11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9975" y="5516563"/>
            <a:ext cx="127000" cy="430212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2" name="Picture 4" descr="1-11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625" y="5229225"/>
            <a:ext cx="200025" cy="431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3" name="Picture 5" descr="2-10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825" y="5516563"/>
            <a:ext cx="233363" cy="4667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114694" name="Group 6"/>
          <p:cNvGraphicFramePr>
            <a:graphicFrameLocks noGrp="1"/>
          </p:cNvGraphicFramePr>
          <p:nvPr>
            <p:ph sz="half" idx="4294967295"/>
          </p:nvPr>
        </p:nvGraphicFramePr>
        <p:xfrm>
          <a:off x="636588" y="1600200"/>
          <a:ext cx="8507412" cy="4724400"/>
        </p:xfrm>
        <a:graphic>
          <a:graphicData uri="http://schemas.openxmlformats.org/drawingml/2006/table">
            <a:tbl>
              <a:tblPr/>
              <a:tblGrid>
                <a:gridCol w="3754437"/>
                <a:gridCol w="1077913"/>
                <a:gridCol w="3675062"/>
              </a:tblGrid>
              <a:tr h="4525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English: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Diagram of a typical animal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4" tooltip="Cell (biology)"/>
                        </a:rPr>
                        <a:t>cell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Organelles are labelled as follows: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5" tooltip="en:Nucleolus"/>
                        </a:rPr>
                        <a:t>Nucleolus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6" tooltip="en:Cell_nucleus"/>
                        </a:rPr>
                        <a:t>Nucleus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7" tooltip="en:Ribosome"/>
                        </a:rPr>
                        <a:t>Ribosome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8" tooltip="en:Vesicle_(biology)"/>
                        </a:rPr>
                        <a:t>Vesicle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9" tooltip="en:Endoplasmic_reticulum"/>
                        </a:rPr>
                        <a:t>Rough endoplasmic reticulum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0" tooltip="en:Golgi_apparatus"/>
                        </a:rPr>
                        <a:t>Golgi apparatus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(or "Golgi body")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1" tooltip="en:Cytoskeleton"/>
                        </a:rPr>
                        <a:t>Cytoskeleton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9" tooltip="en:Endoplasmic_reticulum"/>
                        </a:rPr>
                        <a:t>Smooth endoplasmic reticulum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2" tooltip="en:Mitochondrion"/>
                        </a:rPr>
                        <a:t>Mitochondrion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3" tooltip="en:Vacuole"/>
                        </a:rPr>
                        <a:t>Vacuole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4" tooltip="en:Cytoplasm"/>
                        </a:rPr>
                        <a:t>Cytoplasm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5" tooltip="en:Lysosome"/>
                        </a:rPr>
                        <a:t>Lysosome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6" tooltip="en:Centriole"/>
                        </a:rPr>
                        <a:t>Centriole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Русский: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Диаграмма типичной клетки животного. Отмеченные органоиды (органеллы)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7" tooltip="ru:Ядрышко"/>
                        </a:rPr>
                        <a:t>Ядрышко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8" tooltip="ru:Ядро"/>
                        </a:rPr>
                        <a:t>Ядро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9" tooltip="ru:Рибосома"/>
                        </a:rPr>
                        <a:t>Рибосома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0" tooltip="ru:Везикула"/>
                        </a:rPr>
                        <a:t>Везикула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1" tooltip="ru:Rough_endoplasmic_reticulum"/>
                        </a:rPr>
                        <a:t>Rough endoplasmic reticulum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2" tooltip="ru:Аппарат_Гольджи"/>
                        </a:rPr>
                        <a:t>Аппарат Гольджи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3" tooltip="ru:Клеточная_стенка"/>
                        </a:rPr>
                        <a:t>Клеточная стенка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4" tooltip="ru:Smooth_endoplasmic_reticulum"/>
                        </a:rPr>
                        <a:t>Smooth endoplasmic reticulum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5" tooltip="ru:Митохондрия"/>
                        </a:rPr>
                        <a:t>Митохондрия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6" tooltip="ru:Вакуоль"/>
                        </a:rPr>
                        <a:t>Вакуоль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7" tooltip="ru:Цитоплазма"/>
                        </a:rPr>
                        <a:t>Цитоплазма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8" tooltip="ru:Лизосома"/>
                        </a:rPr>
                        <a:t>Лизосома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9" tooltip="ru:Центросома"/>
                        </a:rPr>
                        <a:t>Центросома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0" tooltip="ru:Центриоль"/>
                        </a:rPr>
                        <a:t>Центриоль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2784" name="Picture 16" descr="1-11"/>
          <p:cNvPicPr>
            <a:picLocks noGrp="1" noChangeAspect="1" noChangeArrowheads="1" noCrop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916113"/>
            <a:ext cx="106363" cy="36195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85" name="Picture 17" descr="0"/>
          <p:cNvPicPr>
            <a:picLocks noChangeAspect="1" noChangeArrowheads="1" noCrop="1"/>
          </p:cNvPicPr>
          <p:nvPr/>
        </p:nvPicPr>
        <p:blipFill>
          <a:blip r:embed="rId3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5014913"/>
            <a:ext cx="1905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6" name="Picture 18" descr="2-10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205038"/>
            <a:ext cx="215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7" name="Picture 19" descr="3-10"/>
          <p:cNvPicPr>
            <a:picLocks noChangeAspect="1" noChangeArrowheads="1" noCrop="1"/>
          </p:cNvPicPr>
          <p:nvPr/>
        </p:nvPicPr>
        <p:blipFill>
          <a:blip r:embed="rId3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565400"/>
            <a:ext cx="190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8" name="Picture 20" descr="4-11"/>
          <p:cNvPicPr>
            <a:picLocks noChangeAspect="1" noChangeArrowheads="1" noCrop="1"/>
          </p:cNvPicPr>
          <p:nvPr/>
        </p:nvPicPr>
        <p:blipFill>
          <a:blip r:embed="rId3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924175"/>
            <a:ext cx="1809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9" name="Picture 21" descr="5-11"/>
          <p:cNvPicPr>
            <a:picLocks noChangeAspect="1" noChangeArrowheads="1" noCrop="1"/>
          </p:cNvPicPr>
          <p:nvPr/>
        </p:nvPicPr>
        <p:blipFill>
          <a:blip r:embed="rId3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84538"/>
            <a:ext cx="1809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0" name="Picture 22" descr="6-11"/>
          <p:cNvPicPr>
            <a:picLocks noChangeAspect="1" noChangeArrowheads="1" noCrop="1"/>
          </p:cNvPicPr>
          <p:nvPr/>
        </p:nvPicPr>
        <p:blipFill>
          <a:blip r:embed="rId3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644900"/>
            <a:ext cx="1809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1" name="Picture 23" descr="7-9"/>
          <p:cNvPicPr>
            <a:picLocks noChangeAspect="1" noChangeArrowheads="1" noCrop="1"/>
          </p:cNvPicPr>
          <p:nvPr/>
        </p:nvPicPr>
        <p:blipFill>
          <a:blip r:embed="rId3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05263"/>
            <a:ext cx="179388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2" name="Picture 24" descr="8-11"/>
          <p:cNvPicPr>
            <a:picLocks noChangeAspect="1" noChangeArrowheads="1" noCrop="1"/>
          </p:cNvPicPr>
          <p:nvPr/>
        </p:nvPicPr>
        <p:blipFill>
          <a:blip r:embed="rId3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292600"/>
            <a:ext cx="2032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3" name="Picture 25" descr="9-8"/>
          <p:cNvPicPr>
            <a:picLocks noChangeAspect="1" noChangeArrowheads="1" noCrop="1"/>
          </p:cNvPicPr>
          <p:nvPr/>
        </p:nvPicPr>
        <p:blipFill>
          <a:blip r:embed="rId3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81525"/>
            <a:ext cx="2032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4" name="Text Box 26"/>
          <p:cNvSpPr txBox="1">
            <a:spLocks noChangeArrowheads="1"/>
          </p:cNvSpPr>
          <p:nvPr/>
        </p:nvSpPr>
        <p:spPr bwMode="auto">
          <a:xfrm>
            <a:off x="1403350" y="549275"/>
            <a:ext cx="5545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pic>
        <p:nvPicPr>
          <p:cNvPr id="32795" name="Picture 27" descr="1-11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5229225"/>
            <a:ext cx="127000" cy="431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96" name="Text Box 28"/>
          <p:cNvSpPr txBox="1">
            <a:spLocks noChangeArrowheads="1"/>
          </p:cNvSpPr>
          <p:nvPr/>
        </p:nvSpPr>
        <p:spPr bwMode="auto">
          <a:xfrm>
            <a:off x="827088" y="476250"/>
            <a:ext cx="7921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>
                <a:hlinkClick r:id="rId39" action="ppaction://hlinksldjump"/>
              </a:rPr>
              <a:t>Типичная животная клетка</a:t>
            </a:r>
            <a:endParaRPr lang="ru-RU" sz="2400" b="1"/>
          </a:p>
        </p:txBody>
      </p:sp>
      <p:sp>
        <p:nvSpPr>
          <p:cNvPr id="32797" name="AutoShape 29">
            <a:hlinkClick r:id="rId4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inichtys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983163" cy="68580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xfrm>
            <a:off x="827088" y="0"/>
            <a:ext cx="8316912" cy="549275"/>
          </a:xfrm>
        </p:spPr>
        <p:txBody>
          <a:bodyPr/>
          <a:lstStyle/>
          <a:p>
            <a:pPr eaLnBrk="1" hangingPunct="1"/>
            <a:r>
              <a:rPr lang="ru-RU" sz="2000" b="1" smtClean="0"/>
              <a:t>Панцирная рыба </a:t>
            </a:r>
            <a:r>
              <a:rPr lang="en-US" sz="2000" b="1" smtClean="0"/>
              <a:t>Dinichthys</a:t>
            </a:r>
            <a:r>
              <a:rPr lang="ru-RU" sz="2000" b="1" smtClean="0"/>
              <a:t>. Девон</a:t>
            </a:r>
            <a:r>
              <a:rPr lang="ru-RU" sz="2000" smtClean="0"/>
              <a:t>.</a:t>
            </a:r>
            <a:r>
              <a:rPr lang="ru-RU" sz="4000" smtClean="0"/>
              <a:t> 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435600" y="836613"/>
            <a:ext cx="3240088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Какую экологическую нишу: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/>
              <a:t>Местообитание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/>
              <a:t>Способ питания</a:t>
            </a:r>
          </a:p>
          <a:p>
            <a:pPr eaLnBrk="1" hangingPunct="1">
              <a:spcBef>
                <a:spcPct val="50000"/>
              </a:spcBef>
            </a:pPr>
            <a:r>
              <a:rPr lang="ru-RU"/>
              <a:t>занимало это животное?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580063" y="3068638"/>
            <a:ext cx="2592387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Какие прогрессивные изменения (ароморфозы) привели к появлению настоящих рыб?</a:t>
            </a:r>
          </a:p>
        </p:txBody>
      </p:sp>
      <p:sp>
        <p:nvSpPr>
          <p:cNvPr id="33798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eurypterus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5913"/>
            <a:ext cx="5454650" cy="7489826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64613" cy="1417638"/>
          </a:xfrm>
        </p:spPr>
        <p:txBody>
          <a:bodyPr/>
          <a:lstStyle/>
          <a:p>
            <a:pPr algn="l" eaLnBrk="1" hangingPunct="1"/>
            <a:r>
              <a:rPr lang="ru-RU" sz="4000" smtClean="0">
                <a:solidFill>
                  <a:schemeClr val="accent1"/>
                </a:solidFill>
              </a:rPr>
              <a:t>Силур. Ракоскорпион</a:t>
            </a:r>
            <a:r>
              <a:rPr lang="ru-RU" sz="4000" smtClean="0"/>
              <a:t>  </a:t>
            </a:r>
            <a:r>
              <a:rPr lang="en-US" sz="4000" smtClean="0"/>
              <a:t>Eurypterus</a:t>
            </a:r>
            <a:r>
              <a:rPr lang="ru-RU" sz="4000" smtClean="0"/>
              <a:t>.</a:t>
            </a:r>
            <a:r>
              <a:rPr lang="en-US" smtClean="0"/>
              <a:t> </a:t>
            </a:r>
            <a:endParaRPr lang="ru-RU" smtClean="0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5580063" y="1484313"/>
            <a:ext cx="32400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5651500" y="1052513"/>
            <a:ext cx="34925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/>
              <a:t>Какую экологическую нишу:</a:t>
            </a:r>
          </a:p>
          <a:p>
            <a:pPr eaLnBrk="1" hangingPunct="1">
              <a:buFontTx/>
              <a:buChar char="•"/>
            </a:pPr>
            <a:r>
              <a:rPr lang="ru-RU"/>
              <a:t>Местообитание</a:t>
            </a:r>
          </a:p>
          <a:p>
            <a:pPr eaLnBrk="1" hangingPunct="1">
              <a:buFontTx/>
              <a:buChar char="•"/>
            </a:pPr>
            <a:r>
              <a:rPr lang="ru-RU"/>
              <a:t>Способ питания</a:t>
            </a:r>
          </a:p>
          <a:p>
            <a:pPr eaLnBrk="1" hangingPunct="1"/>
            <a:r>
              <a:rPr lang="ru-RU"/>
              <a:t>занимало это животное?</a:t>
            </a:r>
          </a:p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5580063" y="3068638"/>
            <a:ext cx="3313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К какому типу и почему относят его учёные?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5508625" y="4149725"/>
            <a:ext cx="33845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Почему предками этих животных считают кольчатых червей?</a:t>
            </a:r>
          </a:p>
        </p:txBody>
      </p:sp>
      <p:sp>
        <p:nvSpPr>
          <p:cNvPr id="34824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Псилофиты – первые сосудистые растения</a:t>
            </a:r>
          </a:p>
        </p:txBody>
      </p:sp>
      <p:pic>
        <p:nvPicPr>
          <p:cNvPr id="35843" name="Picture 3" descr="d1_landscape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916113"/>
            <a:ext cx="9145588" cy="39528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95288" y="5949950"/>
            <a:ext cx="8497887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4800"/>
              <a:t>Силурийский период</a:t>
            </a:r>
          </a:p>
        </p:txBody>
      </p:sp>
      <p:sp>
        <p:nvSpPr>
          <p:cNvPr id="35845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00013"/>
            <a:ext cx="8229600" cy="1143001"/>
          </a:xfrm>
        </p:spPr>
        <p:txBody>
          <a:bodyPr/>
          <a:lstStyle/>
          <a:p>
            <a:pPr eaLnBrk="1" hangingPunct="1"/>
            <a:r>
              <a:rPr lang="ru-RU" smtClean="0"/>
              <a:t>Берег девонского моря</a:t>
            </a:r>
          </a:p>
        </p:txBody>
      </p:sp>
      <p:pic>
        <p:nvPicPr>
          <p:cNvPr id="36867" name="Picture 3" descr="Среднедевонский ландшафт2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836613"/>
            <a:ext cx="8064500" cy="58197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8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dokembrij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0"/>
            <a:ext cx="8280400" cy="62103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FFFF66"/>
                </a:solidFill>
              </a:rPr>
              <a:t>Поздний докембрий: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539750" y="6381750"/>
            <a:ext cx="8353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>
                <a:solidFill>
                  <a:srgbClr val="0000FF"/>
                </a:solidFill>
              </a:rPr>
              <a:t>Плоские черви и кишечнополостные</a:t>
            </a:r>
          </a:p>
        </p:txBody>
      </p:sp>
      <p:sp>
        <p:nvSpPr>
          <p:cNvPr id="37893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6" descr="pit1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019175"/>
            <a:ext cx="762000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250825" y="1052513"/>
            <a:ext cx="7850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C6600"/>
                </a:solidFill>
              </a:rPr>
              <a:t>Трилобиты из речки Поповки. Павловск. С-Пб.</a:t>
            </a:r>
          </a:p>
        </p:txBody>
      </p:sp>
      <p:sp>
        <p:nvSpPr>
          <p:cNvPr id="38916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/>
          <a:lstStyle/>
          <a:p>
            <a:pPr eaLnBrk="1" hangingPunct="1"/>
            <a:r>
              <a:rPr lang="ru-RU" sz="3600" smtClean="0"/>
              <a:t>Эволюционизм и христианство</a:t>
            </a:r>
          </a:p>
        </p:txBody>
      </p:sp>
      <p:grpSp>
        <p:nvGrpSpPr>
          <p:cNvPr id="2" name="Organization Chart 5"/>
          <p:cNvGrpSpPr>
            <a:grpSpLocks/>
          </p:cNvGrpSpPr>
          <p:nvPr/>
        </p:nvGrpSpPr>
        <p:grpSpPr bwMode="auto">
          <a:xfrm>
            <a:off x="468313" y="1041400"/>
            <a:ext cx="8064500" cy="2460625"/>
            <a:chOff x="266" y="1017"/>
            <a:chExt cx="5080" cy="1550"/>
          </a:xfrm>
        </p:grpSpPr>
        <p:cxnSp>
          <p:nvCxnSpPr>
            <p:cNvPr id="2052" name="_s2052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5400000" flipH="1">
              <a:off x="3458" y="1072"/>
              <a:ext cx="144" cy="1445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chemeClr val="accent2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" name="_s2053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16200000">
              <a:off x="2735" y="1794"/>
              <a:ext cx="144" cy="1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chemeClr val="accent2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4" name="_s2054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2012" y="1071"/>
              <a:ext cx="144" cy="1447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chemeClr val="accent2"/>
              </a:solidFill>
              <a:miter lim="800000"/>
              <a:headEnd type="stealth" w="med" len="med"/>
              <a:tailEnd type="oval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2055"/>
            <p:cNvSpPr>
              <a:spLocks noChangeArrowheads="1"/>
            </p:cNvSpPr>
            <p:nvPr/>
          </p:nvSpPr>
          <p:spPr bwMode="auto">
            <a:xfrm>
              <a:off x="2261" y="1275"/>
              <a:ext cx="1091" cy="4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Христианские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церкви</a:t>
              </a:r>
            </a:p>
          </p:txBody>
        </p:sp>
        <p:sp>
          <p:nvSpPr>
            <p:cNvPr id="4" name="_s2056"/>
            <p:cNvSpPr>
              <a:spLocks noChangeArrowheads="1"/>
            </p:cNvSpPr>
            <p:nvPr/>
          </p:nvSpPr>
          <p:spPr bwMode="auto">
            <a:xfrm>
              <a:off x="709" y="1867"/>
              <a:ext cx="1302" cy="4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Ортодоксальные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(Православные)</a:t>
              </a:r>
            </a:p>
          </p:txBody>
        </p:sp>
        <p:sp>
          <p:nvSpPr>
            <p:cNvPr id="5" name="_s2057"/>
            <p:cNvSpPr>
              <a:spLocks noChangeArrowheads="1"/>
            </p:cNvSpPr>
            <p:nvPr/>
          </p:nvSpPr>
          <p:spPr bwMode="auto">
            <a:xfrm>
              <a:off x="2155" y="1867"/>
              <a:ext cx="1302" cy="4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Католицизм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" name="_s2058"/>
            <p:cNvSpPr>
              <a:spLocks noChangeArrowheads="1"/>
            </p:cNvSpPr>
            <p:nvPr/>
          </p:nvSpPr>
          <p:spPr bwMode="auto">
            <a:xfrm>
              <a:off x="3601" y="1867"/>
              <a:ext cx="1302" cy="44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Протестантские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церкви</a:t>
              </a:r>
            </a:p>
          </p:txBody>
        </p:sp>
      </p:grpSp>
      <p:sp>
        <p:nvSpPr>
          <p:cNvPr id="2060" name="Text Box 14"/>
          <p:cNvSpPr txBox="1">
            <a:spLocks noChangeArrowheads="1"/>
          </p:cNvSpPr>
          <p:nvPr/>
        </p:nvSpPr>
        <p:spPr bwMode="auto">
          <a:xfrm>
            <a:off x="0" y="3429000"/>
            <a:ext cx="88931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В </a:t>
            </a:r>
            <a:r>
              <a:rPr lang="en-US"/>
              <a:t>XX </a:t>
            </a:r>
            <a:r>
              <a:rPr lang="ru-RU"/>
              <a:t>веке католические богословы пришли к выводу что  библейское учение не исключает эволюционного происхождения человеческого тела. </a:t>
            </a:r>
          </a:p>
        </p:txBody>
      </p:sp>
      <p:sp>
        <p:nvSpPr>
          <p:cNvPr id="2061" name="Text Box 15"/>
          <p:cNvSpPr txBox="1">
            <a:spLocks noChangeArrowheads="1"/>
          </p:cNvSpPr>
          <p:nvPr/>
        </p:nvSpPr>
        <p:spPr bwMode="auto">
          <a:xfrm>
            <a:off x="0" y="4292600"/>
            <a:ext cx="9144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Каноническим это мнение стало в 1958 году, когда папа Пий XII опубликовал энциклику "Humani generis" - "О человеческом роде", в которой рекомендует изучать эволюционную теорию "в той мере, в какой исследования говорят о происхождении </a:t>
            </a:r>
            <a:r>
              <a:rPr lang="ru-RU" i="1"/>
              <a:t>человеческого тела</a:t>
            </a:r>
            <a:r>
              <a:rPr lang="ru-RU"/>
              <a:t> из уже существовавшей живой материи</a:t>
            </a:r>
            <a:r>
              <a:rPr lang="en-US"/>
              <a:t>”</a:t>
            </a:r>
            <a:r>
              <a:rPr lang="ru-RU"/>
              <a:t> </a:t>
            </a:r>
          </a:p>
        </p:txBody>
      </p:sp>
      <p:sp>
        <p:nvSpPr>
          <p:cNvPr id="2062" name="Text Box 16"/>
          <p:cNvSpPr txBox="1">
            <a:spLocks noChangeArrowheads="1"/>
          </p:cNvSpPr>
          <p:nvPr/>
        </p:nvSpPr>
        <p:spPr bwMode="auto">
          <a:xfrm>
            <a:off x="0" y="5661025"/>
            <a:ext cx="9144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”Церковная власть не запрещает, чтобы в соответствии с современным состоянием науки и богословия учение эволюционизма стало предметом изучения и обсуждения…” </a:t>
            </a:r>
          </a:p>
        </p:txBody>
      </p:sp>
      <p:sp>
        <p:nvSpPr>
          <p:cNvPr id="2063" name="AutoShape 3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64" name="AutoShape 3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620" descr="img0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268663"/>
            <a:ext cx="3027363" cy="3589337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Геохронологическая шкала.</a:t>
            </a:r>
            <a:br>
              <a:rPr lang="ru-RU" sz="4000" b="1" smtClean="0"/>
            </a:br>
            <a:endParaRPr lang="ru-RU" sz="4000" b="1" smtClean="0"/>
          </a:p>
        </p:txBody>
      </p:sp>
      <p:sp>
        <p:nvSpPr>
          <p:cNvPr id="6148" name="Text Box 879"/>
          <p:cNvSpPr txBox="1">
            <a:spLocks noChangeArrowheads="1"/>
          </p:cNvSpPr>
          <p:nvPr/>
        </p:nvSpPr>
        <p:spPr bwMode="auto">
          <a:xfrm>
            <a:off x="395288" y="908050"/>
            <a:ext cx="8497887" cy="85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/>
              <a:t>принцип Стено (закон напластования):</a:t>
            </a:r>
            <a:r>
              <a:rPr lang="ru-RU"/>
              <a:t/>
            </a:r>
            <a:br>
              <a:rPr lang="ru-RU"/>
            </a:br>
            <a:r>
              <a:rPr lang="ru-RU" sz="1600"/>
              <a:t>если один слой (пласт) горных пород лежит на другом, </a:t>
            </a:r>
            <a:br>
              <a:rPr lang="ru-RU" sz="1600"/>
            </a:br>
            <a:r>
              <a:rPr lang="ru-RU" sz="1600"/>
              <a:t>то верхний слой образовался позднее, чем нижний </a:t>
            </a:r>
          </a:p>
        </p:txBody>
      </p:sp>
      <p:sp>
        <p:nvSpPr>
          <p:cNvPr id="6149" name="Text Box 1226"/>
          <p:cNvSpPr txBox="1">
            <a:spLocks noChangeArrowheads="1"/>
          </p:cNvSpPr>
          <p:nvPr/>
        </p:nvSpPr>
        <p:spPr bwMode="auto">
          <a:xfrm>
            <a:off x="2843213" y="5229225"/>
            <a:ext cx="6624637" cy="61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/>
              <a:t>криптозой</a:t>
            </a:r>
            <a:r>
              <a:rPr lang="ru-RU"/>
              <a:t> </a:t>
            </a:r>
            <a:r>
              <a:rPr lang="ru-RU" sz="1600"/>
              <a:t>(«криптос» – по гречески скрытый, «зоэ» – жизнь)</a:t>
            </a:r>
            <a:br>
              <a:rPr lang="ru-RU" sz="1600"/>
            </a:br>
            <a:r>
              <a:rPr lang="ru-RU" sz="1600"/>
              <a:t>	       найдены только отпечатки бесскелетных форм.</a:t>
            </a:r>
          </a:p>
        </p:txBody>
      </p:sp>
      <p:sp>
        <p:nvSpPr>
          <p:cNvPr id="6150" name="Line 2154"/>
          <p:cNvSpPr>
            <a:spLocks noChangeShapeType="1"/>
          </p:cNvSpPr>
          <p:nvPr/>
        </p:nvSpPr>
        <p:spPr bwMode="auto">
          <a:xfrm>
            <a:off x="3849688" y="37052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1" name="Line 2155"/>
          <p:cNvSpPr>
            <a:spLocks noChangeShapeType="1"/>
          </p:cNvSpPr>
          <p:nvPr/>
        </p:nvSpPr>
        <p:spPr bwMode="auto">
          <a:xfrm>
            <a:off x="3849688" y="397986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2" name="Line 2157"/>
          <p:cNvSpPr>
            <a:spLocks noChangeShapeType="1"/>
          </p:cNvSpPr>
          <p:nvPr/>
        </p:nvSpPr>
        <p:spPr bwMode="auto">
          <a:xfrm>
            <a:off x="4129088" y="4254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3" name="Line 2158"/>
          <p:cNvSpPr>
            <a:spLocks noChangeShapeType="1"/>
          </p:cNvSpPr>
          <p:nvPr/>
        </p:nvSpPr>
        <p:spPr bwMode="auto">
          <a:xfrm>
            <a:off x="4548188" y="4254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4" name="Line 2479"/>
          <p:cNvSpPr>
            <a:spLocks noChangeShapeType="1"/>
          </p:cNvSpPr>
          <p:nvPr/>
        </p:nvSpPr>
        <p:spPr bwMode="auto">
          <a:xfrm>
            <a:off x="3789363" y="36449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5" name="Line 2480"/>
          <p:cNvSpPr>
            <a:spLocks noChangeShapeType="1"/>
          </p:cNvSpPr>
          <p:nvPr/>
        </p:nvSpPr>
        <p:spPr bwMode="auto">
          <a:xfrm>
            <a:off x="3789363" y="39195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6" name="Line 2482"/>
          <p:cNvSpPr>
            <a:spLocks noChangeShapeType="1"/>
          </p:cNvSpPr>
          <p:nvPr/>
        </p:nvSpPr>
        <p:spPr bwMode="auto">
          <a:xfrm>
            <a:off x="4068763" y="419417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7" name="Line 2483"/>
          <p:cNvSpPr>
            <a:spLocks noChangeShapeType="1"/>
          </p:cNvSpPr>
          <p:nvPr/>
        </p:nvSpPr>
        <p:spPr bwMode="auto">
          <a:xfrm>
            <a:off x="4487863" y="419417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7986" name="Group 2626"/>
          <p:cNvGraphicFramePr>
            <a:graphicFrameLocks noGrp="1"/>
          </p:cNvGraphicFramePr>
          <p:nvPr/>
        </p:nvGraphicFramePr>
        <p:xfrm>
          <a:off x="1763713" y="1989138"/>
          <a:ext cx="7297738" cy="3060701"/>
        </p:xfrm>
        <a:graphic>
          <a:graphicData uri="http://schemas.openxmlformats.org/drawingml/2006/table">
            <a:tbl>
              <a:tblPr/>
              <a:tblGrid>
                <a:gridCol w="1557269"/>
                <a:gridCol w="746093"/>
                <a:gridCol w="587349"/>
                <a:gridCol w="208272"/>
                <a:gridCol w="466705"/>
                <a:gridCol w="658783"/>
                <a:gridCol w="546076"/>
                <a:gridCol w="536552"/>
                <a:gridCol w="534965"/>
                <a:gridCol w="536552"/>
                <a:gridCol w="520677"/>
                <a:gridCol w="398445"/>
              </a:tblGrid>
              <a:tr h="5032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Продолжительность периода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млн. лет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70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75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55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от нас (возраст)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580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510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450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420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360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285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09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периоды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path path="rect">
                        <a:fillToRect r="100000" b="100000"/>
                      </a:path>
                    </a:gradFill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нет   гидросферы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96" marR="89996" marT="46800" marB="46800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  <a:hlinkClick r:id="rId3" action="ppaction://hlinksldjump"/>
                        </a:rPr>
                        <a:t>кембрий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ордовик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  <a:hlinkClick r:id="rId4" action="ppaction://hlinksldjump"/>
                        </a:rPr>
                        <a:t>силур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  <a:hlinkClick r:id="rId5" action="ppaction://hlinksldjump"/>
                        </a:rPr>
                        <a:t>девон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карбон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пермь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эры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архей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протерозой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палеозой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от нас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≥ 3,5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2,7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0,58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(возраст млрд лет)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докембрий (криптозой)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фанерозой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6" marR="9143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234" name="Text Box 2618"/>
          <p:cNvSpPr txBox="1">
            <a:spLocks noChangeArrowheads="1"/>
          </p:cNvSpPr>
          <p:nvPr/>
        </p:nvSpPr>
        <p:spPr bwMode="auto">
          <a:xfrm>
            <a:off x="2411413" y="5949950"/>
            <a:ext cx="67325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/>
              <a:t>фанерозой</a:t>
            </a:r>
            <a:r>
              <a:rPr lang="ru-RU"/>
              <a:t> </a:t>
            </a:r>
            <a:r>
              <a:rPr lang="ru-RU" sz="1400"/>
              <a:t>(от греческого «фанерос» – видимый, явный и «зоэ» – жизнь) 	    найдены окаменелости, отпечатки и следы жизнедеятельности</a:t>
            </a:r>
          </a:p>
        </p:txBody>
      </p:sp>
      <p:sp>
        <p:nvSpPr>
          <p:cNvPr id="6235" name="AutoShape 262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36" name="AutoShape 2629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Геохронологическая шкала.</a:t>
            </a:r>
          </a:p>
        </p:txBody>
      </p:sp>
      <p:graphicFrame>
        <p:nvGraphicFramePr>
          <p:cNvPr id="18643" name="Group 211"/>
          <p:cNvGraphicFramePr>
            <a:graphicFrameLocks noGrp="1"/>
          </p:cNvGraphicFramePr>
          <p:nvPr>
            <p:ph idx="1"/>
          </p:nvPr>
        </p:nvGraphicFramePr>
        <p:xfrm>
          <a:off x="250825" y="1989138"/>
          <a:ext cx="5354644" cy="4322763"/>
        </p:xfrm>
        <a:graphic>
          <a:graphicData uri="http://schemas.openxmlformats.org/drawingml/2006/table">
            <a:tbl>
              <a:tblPr/>
              <a:tblGrid>
                <a:gridCol w="1517470"/>
                <a:gridCol w="208258"/>
                <a:gridCol w="336510"/>
                <a:gridCol w="347621"/>
                <a:gridCol w="195240"/>
                <a:gridCol w="447622"/>
                <a:gridCol w="565083"/>
                <a:gridCol w="634925"/>
                <a:gridCol w="214287"/>
                <a:gridCol w="679370"/>
                <a:gridCol w="208258"/>
              </a:tblGrid>
              <a:tr h="500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Продолжительность периода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35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58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70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42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23,5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9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от нас (возраст)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195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137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67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5584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периоды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триас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89" marR="89989" marT="46800" marB="46800" vert="eaVert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юра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89" marR="89989" marT="46800" marB="46800" vert="eaVert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89" marR="89989" marT="46800" marB="46800" vert="eaVert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палеоген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89" marR="89989" marT="46800" marB="46800" vert="eaVert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неоген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89" marR="89989" marT="46800" marB="46800" vert="eaVert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антропоген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89" marR="89989" marT="46800" marB="46800" vert="eaVert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9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эры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мезозой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кайнозой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от нас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(возраст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млрд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 лет)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0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фанерозой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9" marR="914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220" name="Text Box 200"/>
          <p:cNvSpPr txBox="1">
            <a:spLocks noChangeArrowheads="1"/>
          </p:cNvSpPr>
          <p:nvPr/>
        </p:nvSpPr>
        <p:spPr bwMode="auto">
          <a:xfrm>
            <a:off x="2266950" y="5589588"/>
            <a:ext cx="1152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0,23</a:t>
            </a:r>
          </a:p>
        </p:txBody>
      </p:sp>
      <p:sp>
        <p:nvSpPr>
          <p:cNvPr id="7221" name="Text Box 206"/>
          <p:cNvSpPr txBox="1">
            <a:spLocks noChangeArrowheads="1"/>
          </p:cNvSpPr>
          <p:nvPr/>
        </p:nvSpPr>
        <p:spPr bwMode="auto">
          <a:xfrm>
            <a:off x="3851275" y="5589588"/>
            <a:ext cx="792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0,07</a:t>
            </a:r>
          </a:p>
        </p:txBody>
      </p:sp>
      <p:sp>
        <p:nvSpPr>
          <p:cNvPr id="7222" name="Text Box 212"/>
          <p:cNvSpPr txBox="1">
            <a:spLocks noChangeArrowheads="1"/>
          </p:cNvSpPr>
          <p:nvPr/>
        </p:nvSpPr>
        <p:spPr bwMode="auto">
          <a:xfrm>
            <a:off x="468313" y="981075"/>
            <a:ext cx="84248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/>
              <a:t>принцип Гексли (закон ассоциаций):</a:t>
            </a:r>
            <a:r>
              <a:rPr lang="ru-RU"/>
              <a:t> слои, содержащие ископаемые остатки одних и тех же видов, образовались в одно и то же время </a:t>
            </a:r>
          </a:p>
        </p:txBody>
      </p:sp>
      <p:sp>
        <p:nvSpPr>
          <p:cNvPr id="7223" name="Text Box 213"/>
          <p:cNvSpPr txBox="1">
            <a:spLocks noChangeArrowheads="1"/>
          </p:cNvSpPr>
          <p:nvPr/>
        </p:nvSpPr>
        <p:spPr bwMode="auto">
          <a:xfrm>
            <a:off x="6300788" y="2205038"/>
            <a:ext cx="2665412" cy="327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600"/>
              <a:t>Итак пермский период следует определить как время, когда на Земле образовывались горные породы такого же типа, что ныне выходят на поверхность в окрестностях уральского города Пермь. Найденные в этих породах окаменелости отнесены к эре древней жизни (Палеозою)</a:t>
            </a:r>
          </a:p>
        </p:txBody>
      </p:sp>
      <p:sp>
        <p:nvSpPr>
          <p:cNvPr id="7224" name="AutoShape 21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225" name="AutoShape 21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4"/>
          <p:cNvGrpSpPr>
            <a:grpSpLocks noChangeAspect="1"/>
          </p:cNvGrpSpPr>
          <p:nvPr/>
        </p:nvGrpSpPr>
        <p:grpSpPr bwMode="auto">
          <a:xfrm>
            <a:off x="6281738" y="4684713"/>
            <a:ext cx="2393950" cy="1552575"/>
            <a:chOff x="204" y="1434"/>
            <a:chExt cx="4410" cy="2859"/>
          </a:xfrm>
        </p:grpSpPr>
        <p:grpSp>
          <p:nvGrpSpPr>
            <p:cNvPr id="8200" name="Group 5"/>
            <p:cNvGrpSpPr>
              <a:grpSpLocks noChangeAspect="1"/>
            </p:cNvGrpSpPr>
            <p:nvPr/>
          </p:nvGrpSpPr>
          <p:grpSpPr bwMode="auto">
            <a:xfrm rot="1651625">
              <a:off x="3560" y="2750"/>
              <a:ext cx="1054" cy="1543"/>
              <a:chOff x="4105" y="2704"/>
              <a:chExt cx="1054" cy="1543"/>
            </a:xfrm>
          </p:grpSpPr>
          <p:sp>
            <p:nvSpPr>
              <p:cNvPr id="8219" name="Oval 6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0" name="Oval 7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01" name="Group 8"/>
            <p:cNvGrpSpPr>
              <a:grpSpLocks noChangeAspect="1"/>
            </p:cNvGrpSpPr>
            <p:nvPr/>
          </p:nvGrpSpPr>
          <p:grpSpPr bwMode="auto">
            <a:xfrm rot="-1404769">
              <a:off x="1610" y="2115"/>
              <a:ext cx="1054" cy="1543"/>
              <a:chOff x="4105" y="2704"/>
              <a:chExt cx="1054" cy="1543"/>
            </a:xfrm>
          </p:grpSpPr>
          <p:sp>
            <p:nvSpPr>
              <p:cNvPr id="8217" name="Oval 9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8" name="Oval 10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02" name="Group 11"/>
            <p:cNvGrpSpPr>
              <a:grpSpLocks noChangeAspect="1"/>
            </p:cNvGrpSpPr>
            <p:nvPr/>
          </p:nvGrpSpPr>
          <p:grpSpPr bwMode="auto">
            <a:xfrm rot="2089310">
              <a:off x="2608" y="2160"/>
              <a:ext cx="1054" cy="1543"/>
              <a:chOff x="4105" y="2704"/>
              <a:chExt cx="1054" cy="1543"/>
            </a:xfrm>
          </p:grpSpPr>
          <p:sp>
            <p:nvSpPr>
              <p:cNvPr id="8215" name="Oval 12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6" name="Oval 13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03" name="Group 14"/>
            <p:cNvGrpSpPr>
              <a:grpSpLocks noChangeAspect="1"/>
            </p:cNvGrpSpPr>
            <p:nvPr/>
          </p:nvGrpSpPr>
          <p:grpSpPr bwMode="auto">
            <a:xfrm rot="-823762">
              <a:off x="3334" y="1434"/>
              <a:ext cx="1054" cy="1588"/>
              <a:chOff x="4105" y="2704"/>
              <a:chExt cx="1054" cy="1543"/>
            </a:xfrm>
          </p:grpSpPr>
          <p:sp>
            <p:nvSpPr>
              <p:cNvPr id="8213" name="Oval 15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4" name="Oval 16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04" name="Group 17"/>
            <p:cNvGrpSpPr>
              <a:grpSpLocks noChangeAspect="1"/>
            </p:cNvGrpSpPr>
            <p:nvPr/>
          </p:nvGrpSpPr>
          <p:grpSpPr bwMode="auto">
            <a:xfrm rot="2254930">
              <a:off x="204" y="1434"/>
              <a:ext cx="1054" cy="1543"/>
              <a:chOff x="4105" y="2704"/>
              <a:chExt cx="1054" cy="1543"/>
            </a:xfrm>
          </p:grpSpPr>
          <p:sp>
            <p:nvSpPr>
              <p:cNvPr id="8211" name="Oval 18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2" name="Oval 19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05" name="Group 20"/>
            <p:cNvGrpSpPr>
              <a:grpSpLocks noChangeAspect="1"/>
            </p:cNvGrpSpPr>
            <p:nvPr/>
          </p:nvGrpSpPr>
          <p:grpSpPr bwMode="auto">
            <a:xfrm rot="1651625">
              <a:off x="793" y="2704"/>
              <a:ext cx="1054" cy="1543"/>
              <a:chOff x="4105" y="2704"/>
              <a:chExt cx="1054" cy="1543"/>
            </a:xfrm>
          </p:grpSpPr>
          <p:sp>
            <p:nvSpPr>
              <p:cNvPr id="8209" name="Oval 21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0" name="Oval 22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06" name="Group 23"/>
            <p:cNvGrpSpPr>
              <a:grpSpLocks noChangeAspect="1"/>
            </p:cNvGrpSpPr>
            <p:nvPr/>
          </p:nvGrpSpPr>
          <p:grpSpPr bwMode="auto">
            <a:xfrm rot="3608245">
              <a:off x="1946" y="1280"/>
              <a:ext cx="1054" cy="1543"/>
              <a:chOff x="4105" y="2704"/>
              <a:chExt cx="1054" cy="1543"/>
            </a:xfrm>
          </p:grpSpPr>
          <p:sp>
            <p:nvSpPr>
              <p:cNvPr id="8207" name="Oval 24"/>
              <p:cNvSpPr>
                <a:spLocks noChangeAspect="1" noChangeArrowheads="1"/>
              </p:cNvSpPr>
              <p:nvPr/>
            </p:nvSpPr>
            <p:spPr bwMode="auto">
              <a:xfrm rot="972848">
                <a:off x="4248" y="2840"/>
                <a:ext cx="815" cy="1225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74001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31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08" name="Oval 25"/>
              <p:cNvSpPr>
                <a:spLocks noChangeAspect="1" noChangeArrowheads="1"/>
              </p:cNvSpPr>
              <p:nvPr/>
            </p:nvSpPr>
            <p:spPr bwMode="auto">
              <a:xfrm rot="974995">
                <a:off x="4105" y="2704"/>
                <a:ext cx="1054" cy="1543"/>
              </a:xfrm>
              <a:prstGeom prst="ellipse">
                <a:avLst/>
              </a:prstGeom>
              <a:gradFill rotWithShape="1">
                <a:gsLst>
                  <a:gs pos="0">
                    <a:srgbClr val="00FF00">
                      <a:alpha val="6000"/>
                    </a:srgbClr>
                  </a:gs>
                  <a:gs pos="100000">
                    <a:schemeClr val="hlink"/>
                  </a:gs>
                </a:gsLst>
                <a:lin ang="2700000" scaled="1"/>
              </a:gradFill>
              <a:ln w="15875">
                <a:solidFill>
                  <a:srgbClr val="FFFF99"/>
                </a:solidFill>
                <a:prstDash val="lg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Ранний докембрий: древнейшие следы жизни на Земле</a:t>
            </a:r>
            <a:r>
              <a:rPr lang="ru-RU" sz="4000" smtClean="0"/>
              <a:t> 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686800" cy="51419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/>
              <a:t>В.И. Вернадский (1922 г.):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/>
              <a:t>«Биосфера геологически вечна»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в докембрийских породах в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местонахождениях Варравуна (Австралия)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 – 3,5 млрд. лет -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обнаружены цианобактерии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(сине-зеленые водоросли),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ничем не отличающиеся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 от современных.</a:t>
            </a:r>
          </a:p>
        </p:txBody>
      </p:sp>
      <p:sp>
        <p:nvSpPr>
          <p:cNvPr id="8197" name="Text Box 26"/>
          <p:cNvSpPr txBox="1">
            <a:spLocks noChangeArrowheads="1"/>
          </p:cNvSpPr>
          <p:nvPr/>
        </p:nvSpPr>
        <p:spPr bwMode="auto">
          <a:xfrm>
            <a:off x="6443663" y="6381750"/>
            <a:ext cx="2232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цианеи</a:t>
            </a:r>
          </a:p>
        </p:txBody>
      </p:sp>
      <p:sp>
        <p:nvSpPr>
          <p:cNvPr id="8198" name="AutoShape 2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AutoShape 2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2000" b="1" smtClean="0"/>
              <a:t>Эукариоты (ядерные) - организмы</a:t>
            </a:r>
            <a:r>
              <a:rPr lang="ru-RU" sz="1800" smtClean="0"/>
              <a:t>, клетки которых содержат оформленные ядра.</a:t>
            </a:r>
            <a:r>
              <a:rPr lang="en-US" sz="1800" smtClean="0"/>
              <a:t/>
            </a:r>
            <a:br>
              <a:rPr lang="en-US" sz="1800" smtClean="0"/>
            </a:br>
            <a:r>
              <a:rPr lang="ru-RU" sz="1800" smtClean="0"/>
              <a:t> К эукариотам относятся все высшие животные и растения, а также одноклеточные и многоклеточные водоросли, грибы и простейшие.</a:t>
            </a:r>
            <a:r>
              <a:rPr lang="en-US" sz="1800" smtClean="0"/>
              <a:t> </a:t>
            </a:r>
            <a:endParaRPr lang="ru-RU" sz="180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789363"/>
            <a:ext cx="9144000" cy="23368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ru-RU" sz="2000" smtClean="0"/>
              <a:t> </a:t>
            </a:r>
            <a:br>
              <a:rPr lang="ru-RU" sz="2000" smtClean="0"/>
            </a:br>
            <a:r>
              <a:rPr lang="ru-RU" sz="2000" smtClean="0"/>
              <a:t>  </a:t>
            </a:r>
            <a:br>
              <a:rPr lang="ru-RU" sz="2000" smtClean="0"/>
            </a:br>
            <a:r>
              <a:rPr lang="ru-RU" sz="1600" smtClean="0"/>
              <a:t>1. Предковые прокариотические клетки.</a:t>
            </a:r>
            <a:br>
              <a:rPr lang="ru-RU" sz="1600" smtClean="0"/>
            </a:br>
            <a:r>
              <a:rPr lang="ru-RU" sz="1600" smtClean="0"/>
              <a:t>2. Предэукариотическая клетка с обособленным ядром.</a:t>
            </a:r>
            <a:br>
              <a:rPr lang="ru-RU" sz="1600" smtClean="0"/>
            </a:br>
            <a:r>
              <a:rPr lang="ru-RU" sz="1600" smtClean="0"/>
              <a:t>3. Аэробная бактерия (предшественник митохондрии).</a:t>
            </a:r>
            <a:br>
              <a:rPr lang="ru-RU" sz="1600" smtClean="0"/>
            </a:br>
            <a:r>
              <a:rPr lang="ru-RU" sz="1600" smtClean="0"/>
              <a:t>4. Цианобактерия (предшественник хлоропласта).</a:t>
            </a:r>
            <a:br>
              <a:rPr lang="ru-RU" sz="1600" smtClean="0"/>
            </a:br>
            <a:r>
              <a:rPr lang="ru-RU" sz="1600" smtClean="0"/>
              <a:t>5. Ядро.</a:t>
            </a:r>
            <a:br>
              <a:rPr lang="ru-RU" sz="1600" smtClean="0"/>
            </a:br>
            <a:r>
              <a:rPr lang="ru-RU" sz="1600" smtClean="0"/>
              <a:t>6. Митохондрия.</a:t>
            </a:r>
            <a:br>
              <a:rPr lang="ru-RU" sz="1600" smtClean="0"/>
            </a:br>
            <a:r>
              <a:rPr lang="ru-RU" sz="1600" smtClean="0"/>
              <a:t>7. Хлоропласт. </a:t>
            </a:r>
          </a:p>
        </p:txBody>
      </p:sp>
      <p:pic>
        <p:nvPicPr>
          <p:cNvPr id="9220" name="Picture 8" descr="симбиогенез_11_r">
            <a:hlinkClick r:id="rId2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5125" y="1889125"/>
            <a:ext cx="5554663" cy="261937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Text Box 9"/>
          <p:cNvSpPr txBox="1">
            <a:spLocks noChangeArrowheads="1"/>
          </p:cNvSpPr>
          <p:nvPr/>
        </p:nvSpPr>
        <p:spPr bwMode="auto">
          <a:xfrm>
            <a:off x="250825" y="2060575"/>
            <a:ext cx="2592388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Наша клетка, это кооператив, образованный несколькими одноклеточными организмами</a:t>
            </a:r>
          </a:p>
        </p:txBody>
      </p:sp>
      <p:sp>
        <p:nvSpPr>
          <p:cNvPr id="9222" name="AutoShape 11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AutoShape 1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86800" cy="908050"/>
          </a:xfrm>
        </p:spPr>
        <p:txBody>
          <a:bodyPr/>
          <a:lstStyle/>
          <a:p>
            <a:pPr algn="l" eaLnBrk="1" hangingPunct="1"/>
            <a:r>
              <a:rPr lang="ru-RU" sz="2400" smtClean="0"/>
              <a:t>Ранний докембрий: возникновение эукариотности.</a:t>
            </a:r>
            <a:r>
              <a:rPr lang="ru-RU" sz="4000" smtClean="0"/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68413"/>
            <a:ext cx="5940425" cy="16129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</a:rPr>
              <a:t>   гипотеза симбиогенеза</a:t>
            </a:r>
            <a:r>
              <a:rPr lang="ru-RU" sz="2000" smtClean="0"/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 </a:t>
            </a:r>
            <a:r>
              <a:rPr lang="ru-RU" sz="1400" smtClean="0"/>
              <a:t>аналогичные процессы происходят и в современном мире.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</a:t>
            </a:r>
            <a:r>
              <a:rPr lang="ru-RU" sz="1400" b="1" smtClean="0"/>
              <a:t>инфузория-туфелька </a:t>
            </a:r>
            <a:r>
              <a:rPr lang="ru-RU" sz="1400" smtClean="0"/>
              <a:t>может содержать в качестве «домашнего животного» зеленую водоросль хлореллу. Инфузория не трогает «домашнюю» хлореллу, но немедленно переваривает любую «дикую» клетку того же вида.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</a:t>
            </a:r>
          </a:p>
        </p:txBody>
      </p:sp>
      <p:pic>
        <p:nvPicPr>
          <p:cNvPr id="10244" name="Picture 8" descr="infuzoryi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492375"/>
            <a:ext cx="18669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9"/>
          <p:cNvSpPr txBox="1">
            <a:spLocks noChangeArrowheads="1"/>
          </p:cNvSpPr>
          <p:nvPr/>
        </p:nvSpPr>
        <p:spPr bwMode="auto">
          <a:xfrm>
            <a:off x="179388" y="3716338"/>
            <a:ext cx="5400675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1400"/>
              <a:t>Митохондрии и хлоропласты не создаются клеткой заново, а, как настоящие одноклеточные организмы, размножаются сами. Они вполне способны существовать и в чужих клетках:  хлоропласты легко размножаются в курином яйце.</a:t>
            </a:r>
            <a:br>
              <a:rPr lang="ru-RU" sz="1400"/>
            </a:br>
            <a:endParaRPr lang="ru-RU" sz="1400"/>
          </a:p>
        </p:txBody>
      </p:sp>
      <p:sp>
        <p:nvSpPr>
          <p:cNvPr id="10246" name="Text Box 10"/>
          <p:cNvSpPr txBox="1">
            <a:spLocks noChangeArrowheads="1"/>
          </p:cNvSpPr>
          <p:nvPr/>
        </p:nvSpPr>
        <p:spPr bwMode="auto">
          <a:xfrm>
            <a:off x="0" y="5157788"/>
            <a:ext cx="6084888" cy="178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/>
          </a:p>
          <a:p>
            <a:pPr eaLnBrk="1" hangingPunct="1"/>
            <a:r>
              <a:rPr lang="ru-RU"/>
              <a:t>     </a:t>
            </a:r>
            <a:r>
              <a:rPr lang="ru-RU" sz="1600"/>
              <a:t>Млекопитающие получают свои митохондрии от матери, что подтверждается и анализом митохондриальной ДНК</a:t>
            </a:r>
            <a:br>
              <a:rPr lang="ru-RU" sz="1600"/>
            </a:br>
            <a:endParaRPr lang="ru-RU" sz="1600"/>
          </a:p>
          <a:p>
            <a:pPr eaLnBrk="1" hangingPunct="1"/>
            <a:endParaRPr lang="ru-RU" sz="1600"/>
          </a:p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pic>
        <p:nvPicPr>
          <p:cNvPr id="10247" name="Picture 11" descr="хл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10525" y="260350"/>
            <a:ext cx="1133475" cy="222885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8" name="AutoShape 12"/>
          <p:cNvSpPr>
            <a:spLocks noChangeArrowheads="1"/>
          </p:cNvSpPr>
          <p:nvPr/>
        </p:nvSpPr>
        <p:spPr bwMode="auto">
          <a:xfrm>
            <a:off x="395288" y="2997200"/>
            <a:ext cx="5616575" cy="576263"/>
          </a:xfrm>
          <a:prstGeom prst="rightArrow">
            <a:avLst>
              <a:gd name="adj1" fmla="val 50000"/>
              <a:gd name="adj2" fmla="val 243664"/>
            </a:avLst>
          </a:prstGeom>
          <a:solidFill>
            <a:schemeClr val="bg1"/>
          </a:solidFill>
          <a:ln w="2857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/>
              <a:t>Инфузория- туфелька с хлореллой внутри</a:t>
            </a:r>
          </a:p>
        </p:txBody>
      </p:sp>
      <p:sp>
        <p:nvSpPr>
          <p:cNvPr id="10249" name="Line 13"/>
          <p:cNvSpPr>
            <a:spLocks noChangeShapeType="1"/>
          </p:cNvSpPr>
          <p:nvPr/>
        </p:nvSpPr>
        <p:spPr bwMode="auto">
          <a:xfrm flipH="1">
            <a:off x="7092950" y="1052513"/>
            <a:ext cx="863600" cy="1944687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 type="oval" w="med" len="med"/>
            <a:tailEnd type="stealth" w="lg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0" name="AutoShape 1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669088"/>
            <a:ext cx="2195513" cy="18891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AutoShape 1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Home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stealth" w="med" len="med"/>
          <a:tailEnd type="oval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stealth" w="med" len="med"/>
          <a:tailEnd type="oval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1259</TotalTime>
  <Words>1472</Words>
  <Application>Microsoft Office PowerPoint</Application>
  <PresentationFormat>Экран (4:3)</PresentationFormat>
  <Paragraphs>295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Оформление по умолчанию</vt:lpstr>
      <vt:lpstr>Слайд 1</vt:lpstr>
      <vt:lpstr>навигатор</vt:lpstr>
      <vt:lpstr>Слайд 3</vt:lpstr>
      <vt:lpstr>Эволюционизм и христианство</vt:lpstr>
      <vt:lpstr>Геохронологическая шкала. </vt:lpstr>
      <vt:lpstr>Геохронологическая шкала.</vt:lpstr>
      <vt:lpstr>Ранний докембрий: древнейшие следы жизни на Земле </vt:lpstr>
      <vt:lpstr>Эукариоты (ядерные) - организмы, клетки которых содержат оформленные ядра.  К эукариотам относятся все высшие животные и растения, а также одноклеточные и многоклеточные водоросли, грибы и простейшие. </vt:lpstr>
      <vt:lpstr>Ранний докембрий: возникновение эукариотности. </vt:lpstr>
      <vt:lpstr>Симбиозом (от греческого "symbiosis" - "совместная жизнь") называют такое взаимодействие двух и более разных организмов, от которого все партнеры получают пользу, все что-то выигрывают</vt:lpstr>
      <vt:lpstr>Поздний докембрий:   многоклеточность (многотканевость)  </vt:lpstr>
      <vt:lpstr>Поздний докембрий:</vt:lpstr>
      <vt:lpstr>Кембрий: «скелетная революция» </vt:lpstr>
      <vt:lpstr>Палеозой: битва гигантов</vt:lpstr>
      <vt:lpstr>Силур: Ракоскорпионы  </vt:lpstr>
      <vt:lpstr>Девон: позвоночные гиганты</vt:lpstr>
      <vt:lpstr>Девон: псилофиты создают сушу</vt:lpstr>
      <vt:lpstr>Слайд 18</vt:lpstr>
      <vt:lpstr>ДЕВОНСКИЕ БОЛОТА –  – РОДИНА ТЕТРАПОД</vt:lpstr>
      <vt:lpstr>ДЕВОНСКИЕ БОЛОТА –  – РОДИНА ТЕТРАПОД</vt:lpstr>
      <vt:lpstr>ДЕВОНСКИЕ БОЛОТА –  – РОДИНА ТЕТРАПОД</vt:lpstr>
      <vt:lpstr>Рыба или амфибия?!</vt:lpstr>
      <vt:lpstr>стегоцефалы</vt:lpstr>
      <vt:lpstr>Слайд 24</vt:lpstr>
      <vt:lpstr>Синтетическая теория эволюции </vt:lpstr>
      <vt:lpstr>Номогенез  (ортогенез)</vt:lpstr>
      <vt:lpstr>Дарвинизм </vt:lpstr>
      <vt:lpstr>Ламаркизм </vt:lpstr>
      <vt:lpstr>Креационизм </vt:lpstr>
      <vt:lpstr>Клетка эукариот</vt:lpstr>
      <vt:lpstr>Слайд 31</vt:lpstr>
      <vt:lpstr>Панцирная рыба Dinichthys. Девон. </vt:lpstr>
      <vt:lpstr>Силур. Ракоскорпион  Eurypterus. </vt:lpstr>
      <vt:lpstr>Псилофиты – первые сосудистые растения</vt:lpstr>
      <vt:lpstr>Берег девонского моря</vt:lpstr>
      <vt:lpstr>Поздний докембрий: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9</cp:revision>
  <dcterms:created xsi:type="dcterms:W3CDTF">2007-10-23T14:12:23Z</dcterms:created>
  <dcterms:modified xsi:type="dcterms:W3CDTF">2012-02-16T14:17:32Z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1603717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