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3A574-BF0F-45A2-837D-EA2729F354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96E4E-E6A9-4B55-9D42-856D76CA5E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A2991-A65C-4AA7-A6BA-0611E1C602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D7000-8BBD-4B12-850E-7AB254C701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12C7D-5DE4-457E-BB88-675A77F3CA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22C08-50DE-4C0F-B784-28510FF4E0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194DF-FFDE-492E-BA1D-076362994F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B678-5E3B-4AC4-A74D-C88E1587E6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AD7FC-2094-43A4-9049-4ABFF88323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AA318-E960-4D22-93CA-FB3C0B998A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4F47C-DA7D-49E7-BD17-1D6ACE7ED0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EA2C-8EF7-4F13-9BD1-FEAB80B3D2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0CC60-8AB6-407F-A7A9-86C93DA374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A683A-2A52-4EAC-ABDB-5D1E8F8A21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4C527-ABCB-4555-B452-73485E6A3A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8F24C-C7A8-4513-821A-B1F6824855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EB4A1-DA5D-44DC-A991-7A587E327A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42171-84E1-45CC-83D5-30F781603C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A27E6-D17E-4663-A9BD-DDCA0FB359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6AF-DBD0-46B1-B422-FB169E65DF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A542-1A6B-47AC-BD02-EF61A3641DA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7723B-23C0-4BE0-ADAB-67422E7711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9111AB-850F-46BF-9FA7-4F883334B4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409E86-0803-4679-B04B-E6E477260F2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4500563"/>
          </a:xfrm>
        </p:spPr>
        <p:txBody>
          <a:bodyPr/>
          <a:lstStyle/>
          <a:p>
            <a:r>
              <a:rPr lang="ru-RU" sz="8000" b="1" smtClean="0">
                <a:solidFill>
                  <a:srgbClr val="FF0000"/>
                </a:solidFill>
              </a:rPr>
              <a:t>Вооружение РОССИЙСКОЙ АРМИИ И ФЛОТА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143250"/>
            <a:ext cx="5081588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143000"/>
            <a:ext cx="4357687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14313"/>
            <a:ext cx="4071938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2900" y="4714875"/>
            <a:ext cx="35353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000500" y="214313"/>
            <a:ext cx="51435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Ракетных войск и артиллерии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b="1" dirty="0" smtClean="0"/>
              <a:t>Реактивная система  залпового огня «ГРАД»</a:t>
            </a:r>
            <a:br>
              <a:rPr lang="ru-RU" sz="2200" b="1" dirty="0" smtClean="0"/>
            </a:br>
            <a:r>
              <a:rPr lang="ru-RU" sz="2000" dirty="0" smtClean="0"/>
              <a:t>(Полевая реактивная система БМ-21)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357688" y="142875"/>
            <a:ext cx="4643437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 smtClean="0"/>
              <a:t>Вооружение Ракетных войск и артиллерии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800" b="1" dirty="0" smtClean="0"/>
              <a:t>Ракетный комплекс «Искандер-М»</a:t>
            </a:r>
            <a:endParaRPr lang="ru-RU" sz="3100" b="1" dirty="0" smtClean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714375"/>
            <a:ext cx="4271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4313" y="2857500"/>
            <a:ext cx="3786187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charset="0"/>
              </a:rPr>
              <a:t>Основными элементами, входящими в состав ОТРК "Искандер", являются: 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ракета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самоходная пусковая установка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транспортно-заряжающая машина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машина регламентно-технического обслуживания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командно-штабная машина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пункт подготовки информации </a:t>
            </a:r>
          </a:p>
          <a:p>
            <a:pPr marL="363538" indent="-3635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Arial" charset="0"/>
              </a:rPr>
              <a:t>комплект арсенального оборудования учебно-тренировочные средства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0025" y="3286125"/>
            <a:ext cx="51339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14313"/>
            <a:ext cx="3929063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85750"/>
            <a:ext cx="33575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714375"/>
            <a:ext cx="50863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875" y="0"/>
            <a:ext cx="5357813" cy="7858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Ракетных войск и артиллерии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b="1" dirty="0" smtClean="0"/>
              <a:t>Самоходно-артиллерийская установка МСТА-С</a:t>
            </a:r>
          </a:p>
        </p:txBody>
      </p:sp>
      <p:pic>
        <p:nvPicPr>
          <p:cNvPr id="4301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4133850"/>
            <a:ext cx="246697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13" y="4143375"/>
            <a:ext cx="23717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000250"/>
            <a:ext cx="54292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285750"/>
            <a:ext cx="4071937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86375" y="0"/>
            <a:ext cx="2928938" cy="1454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Arial" charset="0"/>
              </a:rPr>
              <a:t>Вооружение ВВС</a:t>
            </a:r>
            <a:endParaRPr lang="ru-RU" sz="800" b="1" dirty="0">
              <a:solidFill>
                <a:srgbClr val="0000FF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dirty="0">
              <a:solidFill>
                <a:prstClr val="white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СТРАТЕГИЧЕСКИЙ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 РАКЕТОНОСЕЦ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ТУ-160</a:t>
            </a:r>
          </a:p>
        </p:txBody>
      </p:sp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3"/>
            <a:ext cx="5111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TextBox 8"/>
          <p:cNvSpPr txBox="1">
            <a:spLocks noChangeArrowheads="1"/>
          </p:cNvSpPr>
          <p:nvPr/>
        </p:nvSpPr>
        <p:spPr bwMode="auto">
          <a:xfrm rot="-945836">
            <a:off x="2363788" y="1252538"/>
            <a:ext cx="2974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smtClean="0">
                <a:solidFill>
                  <a:srgbClr val="0000FF"/>
                </a:solidFill>
                <a:latin typeface="Arial" charset="0"/>
              </a:rPr>
              <a:t>«Белый лебедь»</a:t>
            </a:r>
          </a:p>
        </p:txBody>
      </p:sp>
      <p:pic>
        <p:nvPicPr>
          <p:cNvPr id="4403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75" y="4059238"/>
            <a:ext cx="2976563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88"/>
            <a:ext cx="50101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387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6950" y="4214813"/>
            <a:ext cx="43370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500063"/>
            <a:ext cx="40719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15063" y="0"/>
            <a:ext cx="2928937" cy="1454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Arial" charset="0"/>
              </a:rPr>
              <a:t>Вооружение ВМФ</a:t>
            </a:r>
            <a:endParaRPr lang="ru-RU" sz="800" b="1" dirty="0">
              <a:solidFill>
                <a:srgbClr val="0000FF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b="1" dirty="0">
              <a:solidFill>
                <a:prstClr val="white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АТОМНАЯ ПОДВОДНАЯ   ЛОДКА «БОРЕЙ»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3143250"/>
            <a:ext cx="30718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Рисунок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85750"/>
            <a:ext cx="28003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Рисунок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50"/>
            <a:ext cx="28479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1214438"/>
            <a:ext cx="34290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Box 4"/>
          <p:cNvSpPr txBox="1">
            <a:spLocks noChangeArrowheads="1"/>
          </p:cNvSpPr>
          <p:nvPr/>
        </p:nvSpPr>
        <p:spPr bwMode="auto">
          <a:xfrm>
            <a:off x="5500688" y="0"/>
            <a:ext cx="364331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FF"/>
                </a:solidFill>
                <a:latin typeface="Arial" charset="0"/>
              </a:rPr>
              <a:t>Вооружение ВМФ</a:t>
            </a:r>
            <a:endParaRPr lang="ru-RU" sz="800" b="1" smtClean="0">
              <a:solidFill>
                <a:srgbClr val="0000FF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FF"/>
                </a:solidFill>
                <a:latin typeface="Arial" charset="0"/>
              </a:rPr>
              <a:t>ТЯЖЕЛЫЙ АВИАНЕСУЩИЙ КРЕЙСЕР «ПЕТР ВЕЛИКИЙ»</a:t>
            </a:r>
          </a:p>
        </p:txBody>
      </p:sp>
      <p:pic>
        <p:nvPicPr>
          <p:cNvPr id="4608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2928938"/>
            <a:ext cx="5822950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25" y="500063"/>
            <a:ext cx="51339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Box 4"/>
          <p:cNvSpPr txBox="1">
            <a:spLocks noChangeArrowheads="1"/>
          </p:cNvSpPr>
          <p:nvPr/>
        </p:nvSpPr>
        <p:spPr bwMode="auto">
          <a:xfrm>
            <a:off x="4786313" y="214313"/>
            <a:ext cx="435768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FF"/>
                </a:solidFill>
                <a:latin typeface="Arial" charset="0"/>
              </a:rPr>
              <a:t>Вооружение ВМФ</a:t>
            </a:r>
            <a:endParaRPr lang="ru-RU" sz="800" b="1" smtClean="0">
              <a:solidFill>
                <a:srgbClr val="0000FF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00FF"/>
                </a:solidFill>
                <a:latin typeface="Arial" charset="0"/>
              </a:rPr>
              <a:t>ТЯЖЕЛЫЙ АВИАНЕСУЩИЙ КРЕЙСЕР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FF"/>
                </a:solidFill>
                <a:latin typeface="Arial" charset="0"/>
              </a:rPr>
              <a:t>«Адмирал Кузнецов»</a:t>
            </a:r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58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7050"/>
            <a:ext cx="47529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5" y="5000625"/>
            <a:ext cx="5000625" cy="1857375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572000"/>
            <a:ext cx="500062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Box 4"/>
          <p:cNvSpPr txBox="1">
            <a:spLocks noChangeArrowheads="1"/>
          </p:cNvSpPr>
          <p:nvPr/>
        </p:nvSpPr>
        <p:spPr bwMode="auto">
          <a:xfrm>
            <a:off x="5072063" y="214313"/>
            <a:ext cx="40719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8000"/>
                </a:solidFill>
                <a:latin typeface="Arial" charset="0"/>
              </a:rPr>
              <a:t>Вооружение  Ракетных войск стратегического назначения (РВСН)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8000"/>
                </a:solidFill>
                <a:latin typeface="Arial" charset="0"/>
              </a:rPr>
              <a:t>Межконтинентальная баллистическая ракета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8000"/>
                </a:solidFill>
                <a:latin typeface="Arial" charset="0"/>
              </a:rPr>
              <a:t>«ТОПОЛЬ»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smtClean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813"/>
            <a:ext cx="5405438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1643063"/>
            <a:ext cx="30607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4"/>
          <p:cNvSpPr txBox="1">
            <a:spLocks noChangeArrowheads="1"/>
          </p:cNvSpPr>
          <p:nvPr/>
        </p:nvSpPr>
        <p:spPr bwMode="auto">
          <a:xfrm>
            <a:off x="214313" y="214313"/>
            <a:ext cx="18573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Вооружение ВКО</a:t>
            </a:r>
            <a:endParaRPr lang="ru-RU" sz="800" b="1" smtClean="0">
              <a:solidFill>
                <a:srgbClr val="6600CC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6600CC"/>
                </a:solidFill>
                <a:latin typeface="Arial" charset="0"/>
              </a:rPr>
              <a:t>ЗЕНИТНО-РАКЕТНЫЙ КОМПЛЕКС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6600CC"/>
                </a:solidFill>
                <a:latin typeface="Arial" charset="0"/>
              </a:rPr>
              <a:t>«Бук-М1»</a:t>
            </a:r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000250"/>
            <a:ext cx="8715375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Прямоугольник 3"/>
          <p:cNvSpPr>
            <a:spLocks noChangeArrowheads="1"/>
          </p:cNvSpPr>
          <p:nvPr/>
        </p:nvSpPr>
        <p:spPr bwMode="auto">
          <a:xfrm>
            <a:off x="2214563" y="285750"/>
            <a:ext cx="69294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  <a:latin typeface="Arial" charset="0"/>
              </a:rPr>
              <a:t>В состав ЗРК входят командный пункт 9С470М1, самоходная огневая установка 9А310М1, станция обнаружения и целеуказания 9С18М1 («Купол-М1»), имеющая плоскую угломестную ФАР и самоходное гусеничное шасси ГМ-567М, однотипное с КП, самоходной огневой установкой и пуско-заряжающей установкой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4"/>
          <p:cNvSpPr txBox="1">
            <a:spLocks noChangeArrowheads="1"/>
          </p:cNvSpPr>
          <p:nvPr/>
        </p:nvSpPr>
        <p:spPr bwMode="auto">
          <a:xfrm>
            <a:off x="6286500" y="214313"/>
            <a:ext cx="2643188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Вооружение ВКО</a:t>
            </a:r>
            <a:endParaRPr lang="ru-RU" sz="800" b="1" smtClean="0">
              <a:solidFill>
                <a:srgbClr val="6600CC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ОПТИКО-ЭЛЕКТРОННЫЙ КОМПЛЕКС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КОНТРОЛЯ КОСМИЧЕСКОГО ПРОСТРАНСТВА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6600CC"/>
                </a:solidFill>
                <a:latin typeface="Arial" charset="0"/>
              </a:rPr>
              <a:t>ОЭК «Окно»</a:t>
            </a: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3881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Box 7"/>
          <p:cNvSpPr txBox="1">
            <a:spLocks noChangeArrowheads="1"/>
          </p:cNvSpPr>
          <p:nvPr/>
        </p:nvSpPr>
        <p:spPr bwMode="auto">
          <a:xfrm>
            <a:off x="214313" y="4643438"/>
            <a:ext cx="44291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  <a:latin typeface="Arial" charset="0"/>
              </a:rPr>
              <a:t>Предназначен для оперативного получения сведений о космической обстановке, каталогизации космических объектов искусственного происхождения, определения их класса, назначения и текущего состояния</a:t>
            </a:r>
          </a:p>
        </p:txBody>
      </p:sp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813" y="3500438"/>
            <a:ext cx="42164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63" y="142875"/>
            <a:ext cx="5214937" cy="7032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Мотострелковых войск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100" b="1" dirty="0" smtClean="0"/>
              <a:t>Боевая машина пехоты. БМП-3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1000125"/>
            <a:ext cx="52863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42875"/>
            <a:ext cx="3786188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142875" y="2714625"/>
            <a:ext cx="3929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smtClean="0">
                <a:solidFill>
                  <a:srgbClr val="008000"/>
                </a:solidFill>
              </a:rPr>
              <a:t>БМП-3 </a:t>
            </a:r>
            <a:r>
              <a:rPr lang="ru-RU" sz="1400" smtClean="0">
                <a:solidFill>
                  <a:srgbClr val="008000"/>
                </a:solidFill>
              </a:rPr>
              <a:t>– сочетание необычной для такой техники огневой мощи, подвижности и высокой проходимости на поле боя, хорошей броневой защиты, способности с ходу преодолеть водные преграды, оснащенности системой противорадиационной защиты, приборами и прицелами ночного видения делает эту машину эффективным средством достижения победы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4572000"/>
            <a:ext cx="3714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4"/>
          <p:cNvSpPr txBox="1">
            <a:spLocks noChangeArrowheads="1"/>
          </p:cNvSpPr>
          <p:nvPr/>
        </p:nvSpPr>
        <p:spPr bwMode="auto">
          <a:xfrm>
            <a:off x="142875" y="214313"/>
            <a:ext cx="264318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Вооружение ВКО</a:t>
            </a:r>
            <a:endParaRPr lang="ru-RU" sz="800" b="1" smtClean="0">
              <a:solidFill>
                <a:srgbClr val="6600CC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6600CC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РАКЕТА-НОСИТЕЛЬ</a:t>
            </a:r>
            <a:r>
              <a:rPr lang="ru-RU" b="1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2400" b="1" smtClean="0">
                <a:solidFill>
                  <a:srgbClr val="6600CC"/>
                </a:solidFill>
                <a:latin typeface="Arial" charset="0"/>
              </a:rPr>
              <a:t>«Космос-3М»</a:t>
            </a:r>
          </a:p>
        </p:txBody>
      </p:sp>
      <p:pic>
        <p:nvPicPr>
          <p:cNvPr id="5120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928813"/>
            <a:ext cx="59928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Box 8"/>
          <p:cNvSpPr txBox="1">
            <a:spLocks noChangeArrowheads="1"/>
          </p:cNvSpPr>
          <p:nvPr/>
        </p:nvSpPr>
        <p:spPr bwMode="auto">
          <a:xfrm>
            <a:off x="6429375" y="2500313"/>
            <a:ext cx="25003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  <a:latin typeface="Arial" charset="0"/>
              </a:rPr>
              <a:t>Предназначена для выведения космических аппаратов (КА) на заданные орбиты или межпланетные траектории в интересах решения научных, социально-экономических и военных задач</a:t>
            </a:r>
          </a:p>
        </p:txBody>
      </p:sp>
      <p:pic>
        <p:nvPicPr>
          <p:cNvPr id="5120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214313"/>
            <a:ext cx="62150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4"/>
          <p:cNvSpPr txBox="1">
            <a:spLocks noChangeArrowheads="1"/>
          </p:cNvSpPr>
          <p:nvPr/>
        </p:nvSpPr>
        <p:spPr bwMode="auto">
          <a:xfrm>
            <a:off x="142875" y="214313"/>
            <a:ext cx="264318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Вооружение ВКО</a:t>
            </a:r>
            <a:endParaRPr lang="ru-RU" sz="800" b="1" smtClean="0">
              <a:solidFill>
                <a:srgbClr val="6600CC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6600CC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6600CC"/>
                </a:solidFill>
                <a:latin typeface="Arial" charset="0"/>
              </a:rPr>
              <a:t>РАКЕТА-НОСИТЕЛЬ</a:t>
            </a:r>
            <a:r>
              <a:rPr lang="ru-RU" b="1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2400" b="1" smtClean="0">
                <a:solidFill>
                  <a:srgbClr val="6600CC"/>
                </a:solidFill>
                <a:latin typeface="Arial" charset="0"/>
              </a:rPr>
              <a:t>«Союз-2»</a:t>
            </a:r>
          </a:p>
        </p:txBody>
      </p:sp>
      <p:sp>
        <p:nvSpPr>
          <p:cNvPr id="52227" name="TextBox 7"/>
          <p:cNvSpPr txBox="1">
            <a:spLocks noChangeArrowheads="1"/>
          </p:cNvSpPr>
          <p:nvPr/>
        </p:nvSpPr>
        <p:spPr bwMode="auto">
          <a:xfrm>
            <a:off x="0" y="4857750"/>
            <a:ext cx="3500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prstClr val="black"/>
                </a:solidFill>
                <a:latin typeface="Arial" charset="0"/>
              </a:rPr>
              <a:t>Предназначена для выведения космических аппаратов (КА) на заданные орбиты или межпланетные траектории в интересах решения научных, социально-экономических и военных задач</a:t>
            </a:r>
          </a:p>
        </p:txBody>
      </p:sp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8213" y="3143250"/>
            <a:ext cx="5665787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63"/>
            <a:ext cx="421481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0"/>
            <a:ext cx="5500687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357188" y="785813"/>
            <a:ext cx="8429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prstClr val="black"/>
                </a:solidFill>
                <a:latin typeface="Arial" charset="0"/>
              </a:rPr>
              <a:t>Дальняя авиация (ДА) – главная ударная сила ВВС предназначена для решения стратегических и оперативных задач на театрах военных действий. Она является воздушным компонентом стратегических ядерных сил</a:t>
            </a:r>
          </a:p>
        </p:txBody>
      </p:sp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214313" y="2214563"/>
            <a:ext cx="38576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FF"/>
                </a:solidFill>
                <a:latin typeface="Arial" charset="0"/>
              </a:rPr>
              <a:t>Соединения и части ДА базируются с учетом оперативно-стратегического предназначения и задач  от Новгорода на западе страны до Анадыря и Уссурийска на востоке, от Тикси на севере и до Благовещенская на юге страны</a:t>
            </a:r>
          </a:p>
        </p:txBody>
      </p:sp>
      <p:sp>
        <p:nvSpPr>
          <p:cNvPr id="33796" name="TextBox 5"/>
          <p:cNvSpPr txBox="1">
            <a:spLocks noChangeArrowheads="1"/>
          </p:cNvSpPr>
          <p:nvPr/>
        </p:nvSpPr>
        <p:spPr bwMode="auto">
          <a:xfrm>
            <a:off x="214313" y="5357813"/>
            <a:ext cx="8643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prstClr val="black"/>
                </a:solidFill>
                <a:latin typeface="Arial" charset="0"/>
              </a:rPr>
              <a:t>Основное вооружение самолетов – авиационные крылатые ракеты  большой дальности и ракеты оперативно-тактического назначения в ядерном и обычном снаряжении, а также авиационные бомбы </a:t>
            </a:r>
          </a:p>
        </p:txBody>
      </p:sp>
      <p:pic>
        <p:nvPicPr>
          <p:cNvPr id="3379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4638" y="2071688"/>
            <a:ext cx="47371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Box 7"/>
          <p:cNvSpPr txBox="1">
            <a:spLocks noChangeArrowheads="1"/>
          </p:cNvSpPr>
          <p:nvPr/>
        </p:nvSpPr>
        <p:spPr bwMode="auto">
          <a:xfrm>
            <a:off x="2071688" y="285750"/>
            <a:ext cx="5072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smtClean="0">
                <a:solidFill>
                  <a:srgbClr val="0000FF"/>
                </a:solidFill>
                <a:latin typeface="Arial" charset="0"/>
              </a:rPr>
              <a:t>ДАЛЬНЯЯ АВИАЦИЯ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3643313" y="428625"/>
            <a:ext cx="5357812" cy="796925"/>
          </a:xfrm>
        </p:spPr>
        <p:txBody>
          <a:bodyPr/>
          <a:lstStyle/>
          <a:p>
            <a:pPr eaLnBrk="1" hangingPunct="1"/>
            <a:r>
              <a:rPr lang="ru-RU" sz="1600" smtClean="0"/>
              <a:t>Вооружение Мотострелковых войск</a:t>
            </a:r>
            <a:br>
              <a:rPr lang="ru-RU" sz="1600" smtClean="0"/>
            </a:br>
            <a:r>
              <a:rPr lang="ru-RU" sz="2800" b="1" smtClean="0"/>
              <a:t>Бронетранспортёры. БТР-90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>
            <a:off x="142875" y="142875"/>
            <a:ext cx="3581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86063" y="2071688"/>
            <a:ext cx="6235700" cy="4597400"/>
          </a:xfrm>
          <a:noFill/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214313" y="2643188"/>
            <a:ext cx="25717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8000"/>
                </a:solidFill>
              </a:rPr>
              <a:t>БТР-90 </a:t>
            </a:r>
            <a:r>
              <a:rPr lang="ru-RU" sz="1600" smtClean="0">
                <a:solidFill>
                  <a:srgbClr val="008000"/>
                </a:solidFill>
              </a:rPr>
              <a:t>– высокая скорость передвижения, способность преодолевать с ходу военные преграды, хорошая проходимость, броневая защита, эффективное вооружение (30-мм автоматическая пушка, 30-мм гранатомет АГС-17, противотанковый комплекс «Конкурс», спаренный пулемет ПКТ) обеспечивают возможность выполнения боевых задач в различных условиях </a:t>
            </a:r>
            <a:endParaRPr lang="ru-RU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85750"/>
            <a:ext cx="36306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4"/>
          <p:cNvSpPr txBox="1">
            <a:spLocks noChangeArrowheads="1"/>
          </p:cNvSpPr>
          <p:nvPr/>
        </p:nvSpPr>
        <p:spPr bwMode="auto">
          <a:xfrm>
            <a:off x="142875" y="3143250"/>
            <a:ext cx="2786063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8000"/>
                </a:solidFill>
              </a:rPr>
              <a:t>АК-74</a:t>
            </a:r>
            <a:r>
              <a:rPr lang="ru-RU" sz="1600" smtClean="0">
                <a:solidFill>
                  <a:srgbClr val="008000"/>
                </a:solidFill>
              </a:rPr>
              <a:t> – легендарный автомат Калашникова – вооружение личного состава. Его можно увидеть в сводках из практически любой горячей точки мира. АК состоит на вооружении регулярных армий более 50 стран мира. Он  был и остаётся самым смертоносным оружием на Земле: от его пуль каждый год погибает четверть миллиона людей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9425" y="1285875"/>
            <a:ext cx="61245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071938" y="142875"/>
            <a:ext cx="4786312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Мотострелковых войск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100" b="1" dirty="0" smtClean="0"/>
              <a:t>Автомат Калашникова. АК-74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625" y="142875"/>
            <a:ext cx="40005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Танковых войск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100" b="1" dirty="0" smtClean="0"/>
              <a:t>Танк Т-80</a:t>
            </a: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42875"/>
            <a:ext cx="4071938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3286125"/>
            <a:ext cx="3643313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9425" y="3714750"/>
            <a:ext cx="4697413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8" y="714375"/>
            <a:ext cx="5214937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357688"/>
            <a:ext cx="3382962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625" y="142875"/>
            <a:ext cx="40005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Танковых войск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100" b="1" dirty="0" smtClean="0"/>
              <a:t>Танк Т-90</a:t>
            </a: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714375"/>
            <a:ext cx="37798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42875"/>
            <a:ext cx="5214938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3214688"/>
            <a:ext cx="55721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714625"/>
            <a:ext cx="4357687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63" y="3929063"/>
            <a:ext cx="4967287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1357313"/>
            <a:ext cx="4572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214313"/>
            <a:ext cx="342900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00438" y="142875"/>
            <a:ext cx="5429250" cy="6429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Вооружение Ракетных войск и артиллерии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200" b="1" dirty="0" smtClean="0"/>
              <a:t>Реактивная система  залпового огня «СМЕРЧ»</a:t>
            </a:r>
          </a:p>
        </p:txBody>
      </p:sp>
      <p:sp>
        <p:nvSpPr>
          <p:cNvPr id="38919" name="TextBox 8"/>
          <p:cNvSpPr txBox="1">
            <a:spLocks noChangeArrowheads="1"/>
          </p:cNvSpPr>
          <p:nvPr/>
        </p:nvSpPr>
        <p:spPr bwMode="auto">
          <a:xfrm>
            <a:off x="3214688" y="785813"/>
            <a:ext cx="5715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smtClean="0">
                <a:solidFill>
                  <a:srgbClr val="008000"/>
                </a:solidFill>
                <a:latin typeface="Arial" charset="0"/>
              </a:rPr>
              <a:t>Смерч - самое мощное оружие после ядерной бомбы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286125"/>
            <a:ext cx="4518025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357688" y="142875"/>
            <a:ext cx="4643437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 smtClean="0"/>
              <a:t>Вооружение Ракетных войск и артиллерии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800" b="1" dirty="0" smtClean="0"/>
              <a:t>Реактивная система  залпового огня «Ураган»</a:t>
            </a:r>
            <a:endParaRPr lang="ru-RU" sz="3100" b="1" dirty="0" smtClean="0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714375"/>
            <a:ext cx="4857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42875"/>
            <a:ext cx="410368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5" y="4000500"/>
            <a:ext cx="4214813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</Words>
  <Application>Microsoft Office PowerPoint</Application>
  <PresentationFormat>Экран (4:3)</PresentationFormat>
  <Paragraphs>61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1_Тема Office</vt:lpstr>
      <vt:lpstr>Вооружение РОССИЙСКОЙ АРМИИ И ФЛОТА</vt:lpstr>
      <vt:lpstr>Вооружение Мотострелковых войск Боевая машина пехоты. БМП-3</vt:lpstr>
      <vt:lpstr>Слайд 3</vt:lpstr>
      <vt:lpstr>Вооружение Мотострелковых войск Бронетранспортёры. БТР-90</vt:lpstr>
      <vt:lpstr>Вооружение Мотострелковых войск Автомат Калашникова. АК-74</vt:lpstr>
      <vt:lpstr>Вооружение Танковых войск Танк Т-80</vt:lpstr>
      <vt:lpstr>Вооружение Танковых войск Танк Т-90</vt:lpstr>
      <vt:lpstr>Вооружение Ракетных войск и артиллерии  Реактивная система  залпового огня «СМЕРЧ»</vt:lpstr>
      <vt:lpstr>Вооружение Ракетных войск и артиллерии  Реактивная система  залпового огня «Ураган»</vt:lpstr>
      <vt:lpstr>Вооружение Ракетных войск и артиллерии  Реактивная система  залпового огня «ГРАД» (Полевая реактивная система БМ-21)</vt:lpstr>
      <vt:lpstr>Вооружение Ракетных войск и артиллерии  Ракетный комплекс «Искандер-М»</vt:lpstr>
      <vt:lpstr>Вооружение Ракетных войск и артиллерии  Самоходно-артиллерийская установка МСТА-С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Вооружение РОССИЙСКОЙ АРМИИ И ФЛОТА</dc:title>
  <dc:creator>309</dc:creator>
  <cp:lastModifiedBy>309</cp:lastModifiedBy>
  <cp:revision>1</cp:revision>
  <dcterms:created xsi:type="dcterms:W3CDTF">2015-04-02T12:35:56Z</dcterms:created>
  <dcterms:modified xsi:type="dcterms:W3CDTF">2015-04-02T12:36:27Z</dcterms:modified>
</cp:coreProperties>
</file>