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Default Extension="emf" ContentType="image/x-emf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35"/>
  </p:notesMasterIdLst>
  <p:sldIdLst>
    <p:sldId id="270" r:id="rId2"/>
    <p:sldId id="309" r:id="rId3"/>
    <p:sldId id="304" r:id="rId4"/>
    <p:sldId id="310" r:id="rId5"/>
    <p:sldId id="311" r:id="rId6"/>
    <p:sldId id="312" r:id="rId7"/>
    <p:sldId id="323" r:id="rId8"/>
    <p:sldId id="318" r:id="rId9"/>
    <p:sldId id="285" r:id="rId10"/>
    <p:sldId id="314" r:id="rId11"/>
    <p:sldId id="316" r:id="rId12"/>
    <p:sldId id="324" r:id="rId13"/>
    <p:sldId id="326" r:id="rId14"/>
    <p:sldId id="319" r:id="rId15"/>
    <p:sldId id="321" r:id="rId16"/>
    <p:sldId id="327" r:id="rId17"/>
    <p:sldId id="340" r:id="rId18"/>
    <p:sldId id="328" r:id="rId19"/>
    <p:sldId id="335" r:id="rId20"/>
    <p:sldId id="329" r:id="rId21"/>
    <p:sldId id="331" r:id="rId22"/>
    <p:sldId id="287" r:id="rId23"/>
    <p:sldId id="274" r:id="rId24"/>
    <p:sldId id="288" r:id="rId25"/>
    <p:sldId id="260" r:id="rId26"/>
    <p:sldId id="337" r:id="rId27"/>
    <p:sldId id="336" r:id="rId28"/>
    <p:sldId id="322" r:id="rId29"/>
    <p:sldId id="297" r:id="rId30"/>
    <p:sldId id="339" r:id="rId31"/>
    <p:sldId id="286" r:id="rId32"/>
    <p:sldId id="341" r:id="rId33"/>
    <p:sldId id="258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66FF"/>
    <a:srgbClr val="000066"/>
    <a:srgbClr val="FFFF66"/>
    <a:srgbClr val="990000"/>
    <a:srgbClr val="000099"/>
    <a:srgbClr val="09028C"/>
    <a:srgbClr val="28006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95" autoAdjust="0"/>
    <p:restoredTop sz="89350" autoAdjust="0"/>
  </p:normalViewPr>
  <p:slideViewPr>
    <p:cSldViewPr>
      <p:cViewPr varScale="1">
        <p:scale>
          <a:sx n="104" d="100"/>
          <a:sy n="104" d="100"/>
        </p:scale>
        <p:origin x="-2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584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88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88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587DB59-3281-4DA6-A1EF-97AE7385C9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FF11481-700A-4603-AAAE-D479AFECABBA}" type="slidenum">
              <a:rPr lang="ru-RU"/>
              <a:pPr/>
              <a:t>1</a:t>
            </a:fld>
            <a:endParaRPr lang="ru-RU"/>
          </a:p>
        </p:txBody>
      </p:sp>
      <p:sp>
        <p:nvSpPr>
          <p:cNvPr id="368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47CB0EA-8520-4DB7-A7E0-90E19EC2A3B9}" type="slidenum">
              <a:rPr lang="ru-RU"/>
              <a:pPr/>
              <a:t>10</a:t>
            </a:fld>
            <a:endParaRPr lang="ru-RU"/>
          </a:p>
        </p:txBody>
      </p:sp>
      <p:sp>
        <p:nvSpPr>
          <p:cNvPr id="460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F6D66D3-5C61-4ED7-8AEF-D0F90C598387}" type="slidenum">
              <a:rPr lang="ru-RU"/>
              <a:pPr/>
              <a:t>11</a:t>
            </a:fld>
            <a:endParaRPr lang="ru-RU"/>
          </a:p>
        </p:txBody>
      </p:sp>
      <p:sp>
        <p:nvSpPr>
          <p:cNvPr id="471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A735B36-5E38-410D-9F57-8C5E77EC6CB5}" type="slidenum">
              <a:rPr lang="ru-RU"/>
              <a:pPr/>
              <a:t>12</a:t>
            </a:fld>
            <a:endParaRPr lang="ru-RU"/>
          </a:p>
        </p:txBody>
      </p:sp>
      <p:sp>
        <p:nvSpPr>
          <p:cNvPr id="481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CAB3B8F-D6EA-4DA9-BDCC-390B65479796}" type="slidenum">
              <a:rPr lang="ru-RU"/>
              <a:pPr/>
              <a:t>13</a:t>
            </a:fld>
            <a:endParaRPr lang="ru-RU"/>
          </a:p>
        </p:txBody>
      </p:sp>
      <p:sp>
        <p:nvSpPr>
          <p:cNvPr id="491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4E4B219-2278-4F57-90F6-4CD0718C694B}" type="slidenum">
              <a:rPr lang="ru-RU"/>
              <a:pPr/>
              <a:t>14</a:t>
            </a:fld>
            <a:endParaRPr lang="ru-RU"/>
          </a:p>
        </p:txBody>
      </p:sp>
      <p:sp>
        <p:nvSpPr>
          <p:cNvPr id="501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30E2D16-1686-43DE-9D77-51FD568FB010}" type="slidenum">
              <a:rPr lang="ru-RU"/>
              <a:pPr/>
              <a:t>15</a:t>
            </a:fld>
            <a:endParaRPr lang="ru-RU"/>
          </a:p>
        </p:txBody>
      </p:sp>
      <p:sp>
        <p:nvSpPr>
          <p:cNvPr id="512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6DDF49E-CB7A-4257-8B59-FCA9E490A9C6}" type="slidenum">
              <a:rPr lang="ru-RU"/>
              <a:pPr/>
              <a:t>16</a:t>
            </a:fld>
            <a:endParaRPr lang="ru-RU"/>
          </a:p>
        </p:txBody>
      </p:sp>
      <p:sp>
        <p:nvSpPr>
          <p:cNvPr id="522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348B4D-D1FC-48BC-BA04-8D6236B0EC24}" type="slidenum">
              <a:rPr lang="ru-RU"/>
              <a:pPr/>
              <a:t>17</a:t>
            </a:fld>
            <a:endParaRPr lang="ru-RU"/>
          </a:p>
        </p:txBody>
      </p:sp>
      <p:sp>
        <p:nvSpPr>
          <p:cNvPr id="532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B7F8138-3FFC-4490-88F9-8071650B35B6}" type="slidenum">
              <a:rPr lang="ru-RU"/>
              <a:pPr/>
              <a:t>18</a:t>
            </a:fld>
            <a:endParaRPr lang="ru-RU"/>
          </a:p>
        </p:txBody>
      </p:sp>
      <p:sp>
        <p:nvSpPr>
          <p:cNvPr id="542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EFFF442-DE9A-42F0-81AB-99A36F0AF599}" type="slidenum">
              <a:rPr lang="ru-RU"/>
              <a:pPr/>
              <a:t>19</a:t>
            </a:fld>
            <a:endParaRPr lang="ru-RU"/>
          </a:p>
        </p:txBody>
      </p:sp>
      <p:sp>
        <p:nvSpPr>
          <p:cNvPr id="552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D6907CD-73C7-4291-99C6-0F411C641492}" type="slidenum">
              <a:rPr lang="ru-RU"/>
              <a:pPr/>
              <a:t>2</a:t>
            </a:fld>
            <a:endParaRPr lang="ru-RU"/>
          </a:p>
        </p:txBody>
      </p:sp>
      <p:sp>
        <p:nvSpPr>
          <p:cNvPr id="378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F2BB1B2-423B-4E1D-989A-9AEC31C2734A}" type="slidenum">
              <a:rPr lang="ru-RU"/>
              <a:pPr/>
              <a:t>20</a:t>
            </a:fld>
            <a:endParaRPr lang="ru-RU"/>
          </a:p>
        </p:txBody>
      </p:sp>
      <p:sp>
        <p:nvSpPr>
          <p:cNvPr id="563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38FDBDF-97AF-4372-9028-0E0889841F68}" type="slidenum">
              <a:rPr lang="ru-RU"/>
              <a:pPr/>
              <a:t>21</a:t>
            </a:fld>
            <a:endParaRPr lang="ru-RU"/>
          </a:p>
        </p:txBody>
      </p:sp>
      <p:sp>
        <p:nvSpPr>
          <p:cNvPr id="573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0039A65-EC31-44F2-932A-9DCF11B7F612}" type="slidenum">
              <a:rPr lang="ru-RU"/>
              <a:pPr/>
              <a:t>22</a:t>
            </a:fld>
            <a:endParaRPr lang="ru-RU"/>
          </a:p>
        </p:txBody>
      </p:sp>
      <p:sp>
        <p:nvSpPr>
          <p:cNvPr id="583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97A9CD1-D27D-406C-BFEC-CF929EF21B56}" type="slidenum">
              <a:rPr lang="ru-RU"/>
              <a:pPr/>
              <a:t>23</a:t>
            </a:fld>
            <a:endParaRPr lang="ru-RU"/>
          </a:p>
        </p:txBody>
      </p:sp>
      <p:sp>
        <p:nvSpPr>
          <p:cNvPr id="593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8427833-0449-49BC-A8B4-1F97566B78EC}" type="slidenum">
              <a:rPr lang="ru-RU"/>
              <a:pPr/>
              <a:t>24</a:t>
            </a:fld>
            <a:endParaRPr lang="ru-RU"/>
          </a:p>
        </p:txBody>
      </p:sp>
      <p:sp>
        <p:nvSpPr>
          <p:cNvPr id="604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049912A-8886-4CB8-B0FC-E2186C317899}" type="slidenum">
              <a:rPr lang="ru-RU"/>
              <a:pPr/>
              <a:t>25</a:t>
            </a:fld>
            <a:endParaRPr lang="ru-RU"/>
          </a:p>
        </p:txBody>
      </p:sp>
      <p:sp>
        <p:nvSpPr>
          <p:cNvPr id="614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DDC18E7-3996-4219-8059-9DBF831E43D8}" type="slidenum">
              <a:rPr lang="ru-RU"/>
              <a:pPr/>
              <a:t>26</a:t>
            </a:fld>
            <a:endParaRPr lang="ru-RU"/>
          </a:p>
        </p:txBody>
      </p:sp>
      <p:sp>
        <p:nvSpPr>
          <p:cNvPr id="624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C56CDEE-9891-4CEA-B3A7-7554EB76DF26}" type="slidenum">
              <a:rPr lang="ru-RU"/>
              <a:pPr/>
              <a:t>27</a:t>
            </a:fld>
            <a:endParaRPr lang="ru-RU"/>
          </a:p>
        </p:txBody>
      </p:sp>
      <p:sp>
        <p:nvSpPr>
          <p:cNvPr id="634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CF9025C-7B1F-4706-9929-E0F28BAA6E1B}" type="slidenum">
              <a:rPr lang="ru-RU"/>
              <a:pPr/>
              <a:t>28</a:t>
            </a:fld>
            <a:endParaRPr lang="ru-RU"/>
          </a:p>
        </p:txBody>
      </p:sp>
      <p:sp>
        <p:nvSpPr>
          <p:cNvPr id="645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A529335-4DC3-4756-BC7D-9D89B7A2F339}" type="slidenum">
              <a:rPr lang="ru-RU"/>
              <a:pPr/>
              <a:t>29</a:t>
            </a:fld>
            <a:endParaRPr lang="ru-RU"/>
          </a:p>
        </p:txBody>
      </p:sp>
      <p:sp>
        <p:nvSpPr>
          <p:cNvPr id="655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51C52A5-5FED-4FA3-9F0F-EDABE9B7EC2B}" type="slidenum">
              <a:rPr lang="ru-RU"/>
              <a:pPr/>
              <a:t>3</a:t>
            </a:fld>
            <a:endParaRPr lang="ru-RU"/>
          </a:p>
        </p:txBody>
      </p:sp>
      <p:sp>
        <p:nvSpPr>
          <p:cNvPr id="389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9821EFD-09FC-4256-A8D5-B3E8C3AA311F}" type="slidenum">
              <a:rPr lang="ru-RU"/>
              <a:pPr/>
              <a:t>30</a:t>
            </a:fld>
            <a:endParaRPr lang="ru-RU"/>
          </a:p>
        </p:txBody>
      </p:sp>
      <p:sp>
        <p:nvSpPr>
          <p:cNvPr id="665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95A46F7-6990-4077-91BD-BAA8AAD3C33E}" type="slidenum">
              <a:rPr lang="ru-RU"/>
              <a:pPr/>
              <a:t>31</a:t>
            </a:fld>
            <a:endParaRPr lang="ru-RU"/>
          </a:p>
        </p:txBody>
      </p:sp>
      <p:sp>
        <p:nvSpPr>
          <p:cNvPr id="675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C00269E-BA57-4294-B243-251CB945170B}" type="slidenum">
              <a:rPr lang="ru-RU"/>
              <a:pPr/>
              <a:t>32</a:t>
            </a:fld>
            <a:endParaRPr lang="ru-RU"/>
          </a:p>
        </p:txBody>
      </p:sp>
      <p:sp>
        <p:nvSpPr>
          <p:cNvPr id="686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F6616C7-38DD-4DDE-AFD5-5309E80AEFD1}" type="slidenum">
              <a:rPr lang="ru-RU"/>
              <a:pPr/>
              <a:t>33</a:t>
            </a:fld>
            <a:endParaRPr lang="ru-RU"/>
          </a:p>
        </p:txBody>
      </p:sp>
      <p:sp>
        <p:nvSpPr>
          <p:cNvPr id="696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4524C62-6682-4B97-96CB-292E7721E65A}" type="slidenum">
              <a:rPr lang="ru-RU"/>
              <a:pPr/>
              <a:t>4</a:t>
            </a:fld>
            <a:endParaRPr lang="ru-RU"/>
          </a:p>
        </p:txBody>
      </p:sp>
      <p:sp>
        <p:nvSpPr>
          <p:cNvPr id="399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A25A781-5E23-42D4-B799-2ADB7548288B}" type="slidenum">
              <a:rPr lang="ru-RU"/>
              <a:pPr/>
              <a:t>5</a:t>
            </a:fld>
            <a:endParaRPr lang="ru-RU"/>
          </a:p>
        </p:txBody>
      </p:sp>
      <p:sp>
        <p:nvSpPr>
          <p:cNvPr id="409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7E47008-3140-4B60-B0B0-3CDE06A1FD3E}" type="slidenum">
              <a:rPr lang="ru-RU"/>
              <a:pPr/>
              <a:t>6</a:t>
            </a:fld>
            <a:endParaRPr lang="ru-RU"/>
          </a:p>
        </p:txBody>
      </p:sp>
      <p:sp>
        <p:nvSpPr>
          <p:cNvPr id="419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D99B19A-DBF0-4081-B485-9D0E804F8A50}" type="slidenum">
              <a:rPr lang="ru-RU"/>
              <a:pPr/>
              <a:t>7</a:t>
            </a:fld>
            <a:endParaRPr lang="ru-RU"/>
          </a:p>
        </p:txBody>
      </p:sp>
      <p:sp>
        <p:nvSpPr>
          <p:cNvPr id="430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15AAFEE-7C41-4E64-9837-495C0F42ACF5}" type="slidenum">
              <a:rPr lang="ru-RU"/>
              <a:pPr/>
              <a:t>8</a:t>
            </a:fld>
            <a:endParaRPr lang="ru-RU"/>
          </a:p>
        </p:txBody>
      </p:sp>
      <p:sp>
        <p:nvSpPr>
          <p:cNvPr id="440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A674ED5-5FA5-4851-ACB3-2518841AFF40}" type="slidenum">
              <a:rPr lang="ru-RU"/>
              <a:pPr/>
              <a:t>9</a:t>
            </a:fld>
            <a:endParaRPr lang="ru-RU"/>
          </a:p>
        </p:txBody>
      </p:sp>
      <p:sp>
        <p:nvSpPr>
          <p:cNvPr id="450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ADE031-8BCA-42B8-80D5-0BAE48BF25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5CABBC-11F6-41F8-803D-032BA2065B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D85880-F953-4D38-8B72-04B9C65B24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1D520-AA77-472E-92FC-7B1234C1D9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FE7846-1DE4-48FB-BC44-A7BC260EC0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78FC6-4CE1-48A5-8E42-F8F3FAB0B1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453CC0-55C8-47EE-8799-D6AA883237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68984-2972-4B7B-89AA-89E9BE898B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DDB785-4E91-404C-8505-6BC4DA3098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DA045D-7762-4067-A68C-DFECD24067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279D2A-E94A-4BD2-8782-B82E85A81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9EB400-2399-4F36-92F7-73A71ABAA1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53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53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53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D001B590-6851-4CD7-84E5-FE62A8733F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45;&#1083;&#1077;&#1085;&#1072;.W53J0E7EQTX6VFH\&#1056;&#1072;&#1073;&#1086;&#1095;&#1080;&#1081;%20&#1089;&#1090;&#1086;&#1083;\&#1045;&#1083;&#1077;&#1085;&#1072;\&#1052;&#1086;&#1103;%20&#1084;&#1091;&#1079;&#1099;&#1082;&#1072;\Secret%20Garden\Secret%20Garden%20-%20Atlantia.mp3" TargetMode="External"/><Relationship Id="rId6" Type="http://schemas.openxmlformats.org/officeDocument/2006/relationships/image" Target="../media/image2.jpeg"/><Relationship Id="rId5" Type="http://schemas.openxmlformats.org/officeDocument/2006/relationships/hyperlink" Target="http://www.sakhfguz.ru/content/1305091200_4812.jpg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vita-li.ru/uploads/ateroskler.jpg" TargetMode="External"/><Relationship Id="rId5" Type="http://schemas.openxmlformats.org/officeDocument/2006/relationships/image" Target="../media/image14.jpeg"/><Relationship Id="rId4" Type="http://schemas.openxmlformats.org/officeDocument/2006/relationships/hyperlink" Target="http://bms.24open.ru/images/cfed9ff9305d27a8b42fecbfdfebf50a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gpravda.ru/images/materials/full_Ibibblioteki.jp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hyperlink" Target="http://avtoapocalypse.ucoz.com/image3691.jpg" TargetMode="Externa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gmtd.ucoz.ru/_fr/0/1678724.jpg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z1.foto.rambler.ru/public/verzem/album/1/1-web.jpg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wrailway.gov.ua/img/rabslovo/963/04.jpg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hyperlink" Target="http://www.rulex.ru/rpg/WebPict/fullpic/0069-023.jpg" TargetMode="Externa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smoking.ru/contest/afanasiev_stv_9.jpg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if.ru/application/public/news/781/199c4b40e11230890e0ea3f6d0b6e693_big.jpg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smore.at.ua/_pu/0/96045.jpg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thenews.kz/static/news/0/1/015hIhI5.jpg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age-of-sail.ucoz.com/792px-Columbus_Taking_Possession.jp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hyperlink" Target="http://img0.liveinternet.ru/images/attach/b/0/1592/1592612_kolumb2.jpg" TargetMode="Externa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stat17.privet.ru/lr/091f82a36bfd9248a1617b379268d119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hyperlink" Target="http://dreamworlds.ru/uploads/posts/2009-08/1249893389_13588-1190439-m549x500.jpg" TargetMode="Externa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thumb/a/a4/Vincent_Willem_van_Gogh_106.jpg/529px-Vincent_Willem_van_Gogh_106.jp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hyperlink" Target="http://www.stihi.ru/pics/2009/11/19/2471.jpg" TargetMode="Externa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elp-patient.ru/oncology/prophylaxis/prophylaxis/smoking/sigaret.jpg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" y="2819400"/>
            <a:ext cx="4267200" cy="4038600"/>
          </a:xfrm>
        </p:spPr>
        <p:txBody>
          <a:bodyPr/>
          <a:lstStyle/>
          <a:p>
            <a:pPr eaLnBrk="1" hangingPunct="1"/>
            <a:r>
              <a:rPr lang="ru-RU" sz="2000" b="1" smtClean="0">
                <a:solidFill>
                  <a:srgbClr val="000066"/>
                </a:solidFill>
                <a:latin typeface="Times New Roman" pitchFamily="18" charset="0"/>
              </a:rPr>
              <a:t>Над проектом работали:</a:t>
            </a:r>
          </a:p>
          <a:p>
            <a:pPr eaLnBrk="1" hangingPunct="1"/>
            <a:r>
              <a:rPr lang="ru-RU" sz="2000" b="1" smtClean="0">
                <a:solidFill>
                  <a:srgbClr val="000066"/>
                </a:solidFill>
                <a:latin typeface="Times New Roman" pitchFamily="18" charset="0"/>
              </a:rPr>
              <a:t>учащиеся 9 класса	</a:t>
            </a:r>
          </a:p>
          <a:p>
            <a:pPr algn="l" eaLnBrk="1" hangingPunct="1"/>
            <a:r>
              <a:rPr lang="ru-RU" sz="2000" b="1" smtClean="0">
                <a:solidFill>
                  <a:srgbClr val="000066"/>
                </a:solidFill>
                <a:latin typeface="Times New Roman" pitchFamily="18" charset="0"/>
              </a:rPr>
              <a:t>Березина Лида 	</a:t>
            </a:r>
          </a:p>
          <a:p>
            <a:pPr algn="l" eaLnBrk="1" hangingPunct="1"/>
            <a:r>
              <a:rPr lang="ru-RU" sz="2000" b="1" smtClean="0">
                <a:solidFill>
                  <a:srgbClr val="000066"/>
                </a:solidFill>
                <a:latin typeface="Times New Roman" pitchFamily="18" charset="0"/>
              </a:rPr>
              <a:t>Мингбоева Марварит	</a:t>
            </a:r>
          </a:p>
          <a:p>
            <a:pPr algn="l" eaLnBrk="1" hangingPunct="1"/>
            <a:r>
              <a:rPr lang="ru-RU" sz="2000" b="1" smtClean="0">
                <a:solidFill>
                  <a:srgbClr val="000066"/>
                </a:solidFill>
                <a:latin typeface="Times New Roman" pitchFamily="18" charset="0"/>
              </a:rPr>
              <a:t>Котлярова Люда</a:t>
            </a:r>
          </a:p>
          <a:p>
            <a:pPr algn="l" eaLnBrk="1" hangingPunct="1"/>
            <a:r>
              <a:rPr lang="ru-RU" sz="2000" b="1" smtClean="0">
                <a:solidFill>
                  <a:srgbClr val="000066"/>
                </a:solidFill>
                <a:latin typeface="Times New Roman" pitchFamily="18" charset="0"/>
              </a:rPr>
              <a:t>Пименова Анжелика	 </a:t>
            </a:r>
          </a:p>
          <a:p>
            <a:pPr algn="l" eaLnBrk="1" hangingPunct="1"/>
            <a:r>
              <a:rPr lang="ru-RU" sz="2000" b="1" smtClean="0">
                <a:solidFill>
                  <a:srgbClr val="000066"/>
                </a:solidFill>
                <a:latin typeface="Times New Roman" pitchFamily="18" charset="0"/>
              </a:rPr>
              <a:t>Руководитель:</a:t>
            </a:r>
          </a:p>
          <a:p>
            <a:pPr algn="l" eaLnBrk="1" hangingPunct="1"/>
            <a:r>
              <a:rPr lang="ru-RU" sz="2000" b="1" smtClean="0">
                <a:solidFill>
                  <a:srgbClr val="0000F6"/>
                </a:solidFill>
                <a:latin typeface="Times New Roman" pitchFamily="18" charset="0"/>
              </a:rPr>
              <a:t>Герасименко Е.В. – учитель химии и биологии</a:t>
            </a:r>
          </a:p>
          <a:p>
            <a:pPr eaLnBrk="1" hangingPunct="1"/>
            <a:r>
              <a:rPr lang="ru-RU" sz="2000" b="1" smtClean="0">
                <a:solidFill>
                  <a:srgbClr val="0000F6"/>
                </a:solidFill>
                <a:latin typeface="Times New Roman" pitchFamily="18" charset="0"/>
              </a:rPr>
              <a:t> МОУ «СОШ с.Кубанка»</a:t>
            </a:r>
          </a:p>
        </p:txBody>
      </p:sp>
      <p:sp>
        <p:nvSpPr>
          <p:cNvPr id="75780" name="WordArt 4"/>
          <p:cNvSpPr>
            <a:spLocks noChangeArrowheads="1" noChangeShapeType="1" noTextEdit="1"/>
          </p:cNvSpPr>
          <p:nvPr/>
        </p:nvSpPr>
        <p:spPr bwMode="auto">
          <a:xfrm>
            <a:off x="838200" y="457200"/>
            <a:ext cx="7239000" cy="1589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245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00000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Влияние курения </a:t>
            </a:r>
          </a:p>
          <a:p>
            <a:pPr algn="ctr"/>
            <a:r>
              <a:rPr lang="ru-RU" sz="3600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00000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 алкоголя на здоровье человека</a:t>
            </a:r>
          </a:p>
        </p:txBody>
      </p:sp>
      <p:pic>
        <p:nvPicPr>
          <p:cNvPr id="75782" name="Secret Garden - Atlantia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72600" y="6324600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4" name="Picture 8" descr="Картинка 103 из 425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43400" y="2667000"/>
            <a:ext cx="464820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Багетная рамка 5"/>
          <p:cNvSpPr/>
          <p:nvPr/>
        </p:nvSpPr>
        <p:spPr>
          <a:xfrm>
            <a:off x="2819400" y="6477000"/>
            <a:ext cx="2362200" cy="3810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Prezentacii.com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57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500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1000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1000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1000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1000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1000"/>
                                        <p:tgtEl>
                                          <p:spTgt spid="757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1000"/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1000"/>
                                        <p:tgtEl>
                                          <p:spTgt spid="757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5">
                <p:cTn id="4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782"/>
                </p:tgtEl>
              </p:cMediaNode>
            </p:audio>
          </p:childTnLst>
        </p:cTn>
      </p:par>
    </p:tnLst>
    <p:bldLst>
      <p:bldP spid="75779" grpId="0" build="p"/>
      <p:bldP spid="7578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6" name="Picture 4" descr="Рисунок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3810000"/>
            <a:ext cx="24257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7638" name="Picture 6" descr="Картинка 7 из 178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413" y="3581400"/>
            <a:ext cx="22526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7641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000099"/>
                </a:solidFill>
                <a:latin typeface="Times New Roman" pitchFamily="18" charset="0"/>
              </a:rPr>
              <a:t>1. Влияние табачного дыма на кровь и мозг.</a:t>
            </a:r>
            <a:r>
              <a:rPr lang="ru-RU" sz="4000" smtClean="0"/>
              <a:t> </a:t>
            </a:r>
          </a:p>
        </p:txBody>
      </p:sp>
      <p:pic>
        <p:nvPicPr>
          <p:cNvPr id="197645" name="Picture 13" descr="Картинка 152 из 178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71600" y="1676400"/>
            <a:ext cx="63246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7646" name="Rectangle 14"/>
          <p:cNvSpPr>
            <a:spLocks noChangeArrowheads="1"/>
          </p:cNvSpPr>
          <p:nvPr/>
        </p:nvSpPr>
        <p:spPr bwMode="auto">
          <a:xfrm>
            <a:off x="2819400" y="3352800"/>
            <a:ext cx="32766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280064"/>
                </a:solidFill>
                <a:latin typeface="Times New Roman" pitchFamily="18" charset="0"/>
              </a:rPr>
              <a:t>После выкуривания одной сигареты у курящих, сужаются кровеносные сосуды, наступает кислородное голодание, которое длиться около часа. </a:t>
            </a:r>
          </a:p>
          <a:p>
            <a:pPr algn="ctr"/>
            <a:r>
              <a:rPr lang="ru-RU" sz="2000" b="1">
                <a:solidFill>
                  <a:srgbClr val="CC0000"/>
                </a:solidFill>
                <a:latin typeface="Times New Roman" pitchFamily="18" charset="0"/>
              </a:rPr>
              <a:t>Погибают клетки мозга, нарушается память.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7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7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97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97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7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7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97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97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97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97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97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41" grpId="0"/>
      <p:bldP spid="1976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67" name="Picture 15" descr="Картинка 25 из 545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1524000"/>
            <a:ext cx="32400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09028C"/>
                </a:solidFill>
                <a:latin typeface="Times New Roman" pitchFamily="18" charset="0"/>
              </a:rPr>
              <a:t>2. Влияние табака на органы дыхания.</a:t>
            </a:r>
          </a:p>
        </p:txBody>
      </p:sp>
      <p:sp>
        <p:nvSpPr>
          <p:cNvPr id="202766" name="Rectangle 14"/>
          <p:cNvSpPr>
            <a:spLocks noChangeArrowheads="1"/>
          </p:cNvSpPr>
          <p:nvPr/>
        </p:nvSpPr>
        <p:spPr bwMode="auto">
          <a:xfrm>
            <a:off x="152400" y="4876800"/>
            <a:ext cx="1905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solidFill>
                  <a:srgbClr val="CC0000"/>
                </a:solidFill>
                <a:latin typeface="Times New Roman" pitchFamily="18" charset="0"/>
              </a:rPr>
              <a:t>доза радиации, в 7 раз выше ПДК </a:t>
            </a:r>
          </a:p>
        </p:txBody>
      </p:sp>
      <p:pic>
        <p:nvPicPr>
          <p:cNvPr id="202768" name="Picture 16" descr="Картинка 9 из 9898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 l="14000"/>
          <a:stretch>
            <a:fillRect/>
          </a:stretch>
        </p:blipFill>
        <p:spPr bwMode="auto">
          <a:xfrm>
            <a:off x="5334000" y="1371600"/>
            <a:ext cx="3276600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2769" name="Rectangle 17"/>
          <p:cNvSpPr>
            <a:spLocks noChangeArrowheads="1"/>
          </p:cNvSpPr>
          <p:nvPr/>
        </p:nvSpPr>
        <p:spPr bwMode="auto">
          <a:xfrm>
            <a:off x="5334000" y="5257800"/>
            <a:ext cx="36576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C0000"/>
                </a:solidFill>
                <a:latin typeface="Times New Roman" pitchFamily="18" charset="0"/>
              </a:rPr>
              <a:t>16 часов дышать выхлопными газами на автостраде</a:t>
            </a:r>
          </a:p>
        </p:txBody>
      </p:sp>
      <p:sp>
        <p:nvSpPr>
          <p:cNvPr id="202770" name="Line 18"/>
          <p:cNvSpPr>
            <a:spLocks noChangeShapeType="1"/>
          </p:cNvSpPr>
          <p:nvPr/>
        </p:nvSpPr>
        <p:spPr bwMode="auto">
          <a:xfrm flipV="1">
            <a:off x="838200" y="2971800"/>
            <a:ext cx="762000" cy="1905000"/>
          </a:xfrm>
          <a:prstGeom prst="line">
            <a:avLst/>
          </a:prstGeom>
          <a:noFill/>
          <a:ln w="57150" cmpd="thinThick">
            <a:solidFill>
              <a:srgbClr val="000099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2771" name="Line 19"/>
          <p:cNvSpPr>
            <a:spLocks noChangeShapeType="1"/>
          </p:cNvSpPr>
          <p:nvPr/>
        </p:nvSpPr>
        <p:spPr bwMode="auto">
          <a:xfrm flipV="1">
            <a:off x="4038600" y="2895600"/>
            <a:ext cx="3352800" cy="0"/>
          </a:xfrm>
          <a:prstGeom prst="line">
            <a:avLst/>
          </a:prstGeom>
          <a:noFill/>
          <a:ln w="57150" cmpd="thinThick">
            <a:solidFill>
              <a:srgbClr val="000099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2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2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2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2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02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202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20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20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202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202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0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20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4" grpId="0"/>
      <p:bldP spid="202766" grpId="0"/>
      <p:bldP spid="202769" grpId="0"/>
      <p:bldP spid="202770" grpId="0" animBg="1"/>
      <p:bldP spid="20277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57" name="Picture 49" descr="Картинка 21 из 256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38400" y="1905000"/>
            <a:ext cx="4800600" cy="297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09028C"/>
                </a:solidFill>
                <a:latin typeface="Times New Roman" pitchFamily="18" charset="0"/>
              </a:rPr>
              <a:t>2. Влияние табака на органы дыхания.</a:t>
            </a:r>
          </a:p>
        </p:txBody>
      </p:sp>
      <p:sp>
        <p:nvSpPr>
          <p:cNvPr id="222234" name="Rectangle 26"/>
          <p:cNvSpPr>
            <a:spLocks noChangeArrowheads="1"/>
          </p:cNvSpPr>
          <p:nvPr/>
        </p:nvSpPr>
        <p:spPr bwMode="auto">
          <a:xfrm>
            <a:off x="228600" y="3200400"/>
            <a:ext cx="14557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</a:rPr>
              <a:t>пневмония</a:t>
            </a:r>
          </a:p>
        </p:txBody>
      </p:sp>
      <p:sp>
        <p:nvSpPr>
          <p:cNvPr id="222251" name="Line 43"/>
          <p:cNvSpPr>
            <a:spLocks noChangeShapeType="1"/>
          </p:cNvSpPr>
          <p:nvPr/>
        </p:nvSpPr>
        <p:spPr bwMode="auto">
          <a:xfrm>
            <a:off x="1752600" y="3429000"/>
            <a:ext cx="1143000" cy="0"/>
          </a:xfrm>
          <a:prstGeom prst="line">
            <a:avLst/>
          </a:prstGeom>
          <a:noFill/>
          <a:ln w="38100">
            <a:solidFill>
              <a:srgbClr val="99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2329" name="Line 121"/>
          <p:cNvSpPr>
            <a:spLocks noChangeShapeType="1"/>
          </p:cNvSpPr>
          <p:nvPr/>
        </p:nvSpPr>
        <p:spPr bwMode="auto">
          <a:xfrm>
            <a:off x="1600200" y="1981200"/>
            <a:ext cx="1295400" cy="1143000"/>
          </a:xfrm>
          <a:prstGeom prst="line">
            <a:avLst/>
          </a:prstGeom>
          <a:noFill/>
          <a:ln w="38100">
            <a:solidFill>
              <a:srgbClr val="99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2330" name="Rectangle 122"/>
          <p:cNvSpPr>
            <a:spLocks noChangeArrowheads="1"/>
          </p:cNvSpPr>
          <p:nvPr/>
        </p:nvSpPr>
        <p:spPr bwMode="auto">
          <a:xfrm>
            <a:off x="304800" y="1600200"/>
            <a:ext cx="1123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</a:rPr>
              <a:t>бронхит</a:t>
            </a:r>
          </a:p>
        </p:txBody>
      </p:sp>
      <p:sp>
        <p:nvSpPr>
          <p:cNvPr id="222331" name="Rectangle 123"/>
          <p:cNvSpPr>
            <a:spLocks noChangeArrowheads="1"/>
          </p:cNvSpPr>
          <p:nvPr/>
        </p:nvSpPr>
        <p:spPr bwMode="auto">
          <a:xfrm>
            <a:off x="152400" y="5181600"/>
            <a:ext cx="21336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</a:rPr>
              <a:t>Рак легких, горла, ротовой полости и т.д.</a:t>
            </a:r>
          </a:p>
        </p:txBody>
      </p:sp>
      <p:sp>
        <p:nvSpPr>
          <p:cNvPr id="222332" name="Line 124"/>
          <p:cNvSpPr>
            <a:spLocks noChangeShapeType="1"/>
          </p:cNvSpPr>
          <p:nvPr/>
        </p:nvSpPr>
        <p:spPr bwMode="auto">
          <a:xfrm flipH="1" flipV="1">
            <a:off x="3124200" y="4267200"/>
            <a:ext cx="0" cy="1905000"/>
          </a:xfrm>
          <a:prstGeom prst="line">
            <a:avLst/>
          </a:prstGeom>
          <a:noFill/>
          <a:ln w="38100">
            <a:solidFill>
              <a:srgbClr val="99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2333" name="Line 125"/>
          <p:cNvSpPr>
            <a:spLocks noChangeShapeType="1"/>
          </p:cNvSpPr>
          <p:nvPr/>
        </p:nvSpPr>
        <p:spPr bwMode="auto">
          <a:xfrm flipH="1">
            <a:off x="4495800" y="1905000"/>
            <a:ext cx="2590800" cy="1600200"/>
          </a:xfrm>
          <a:prstGeom prst="line">
            <a:avLst/>
          </a:prstGeom>
          <a:noFill/>
          <a:ln w="38100">
            <a:solidFill>
              <a:srgbClr val="99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2334" name="Rectangle 126"/>
          <p:cNvSpPr>
            <a:spLocks noChangeArrowheads="1"/>
          </p:cNvSpPr>
          <p:nvPr/>
        </p:nvSpPr>
        <p:spPr bwMode="auto">
          <a:xfrm>
            <a:off x="6499225" y="6019800"/>
            <a:ext cx="26447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</a:rPr>
              <a:t>легочная гипертония</a:t>
            </a:r>
          </a:p>
        </p:txBody>
      </p:sp>
      <p:sp>
        <p:nvSpPr>
          <p:cNvPr id="222335" name="Rectangle 127"/>
          <p:cNvSpPr>
            <a:spLocks noChangeArrowheads="1"/>
          </p:cNvSpPr>
          <p:nvPr/>
        </p:nvSpPr>
        <p:spPr bwMode="auto">
          <a:xfrm>
            <a:off x="2362200" y="1524000"/>
            <a:ext cx="43291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</a:rPr>
              <a:t>легочно-сердечная недостаточность</a:t>
            </a:r>
          </a:p>
        </p:txBody>
      </p:sp>
      <p:sp>
        <p:nvSpPr>
          <p:cNvPr id="222336" name="Rectangle 128"/>
          <p:cNvSpPr>
            <a:spLocks noChangeArrowheads="1"/>
          </p:cNvSpPr>
          <p:nvPr/>
        </p:nvSpPr>
        <p:spPr bwMode="auto">
          <a:xfrm>
            <a:off x="7162800" y="1371600"/>
            <a:ext cx="13033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</a:rPr>
              <a:t>эмфизема</a:t>
            </a:r>
          </a:p>
        </p:txBody>
      </p:sp>
      <p:sp>
        <p:nvSpPr>
          <p:cNvPr id="222337" name="Rectangle 129"/>
          <p:cNvSpPr>
            <a:spLocks noChangeArrowheads="1"/>
          </p:cNvSpPr>
          <p:nvPr/>
        </p:nvSpPr>
        <p:spPr bwMode="auto">
          <a:xfrm>
            <a:off x="2438400" y="6096000"/>
            <a:ext cx="34115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аллергические заболевания</a:t>
            </a:r>
          </a:p>
        </p:txBody>
      </p:sp>
      <p:sp>
        <p:nvSpPr>
          <p:cNvPr id="222338" name="Rectangle 130"/>
          <p:cNvSpPr>
            <a:spLocks noChangeArrowheads="1"/>
          </p:cNvSpPr>
          <p:nvPr/>
        </p:nvSpPr>
        <p:spPr bwMode="auto">
          <a:xfrm>
            <a:off x="7467600" y="3581400"/>
            <a:ext cx="144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</a:rPr>
              <a:t>туберкулез</a:t>
            </a:r>
          </a:p>
        </p:txBody>
      </p:sp>
      <p:sp>
        <p:nvSpPr>
          <p:cNvPr id="222339" name="Line 131"/>
          <p:cNvSpPr>
            <a:spLocks noChangeShapeType="1"/>
          </p:cNvSpPr>
          <p:nvPr/>
        </p:nvSpPr>
        <p:spPr bwMode="auto">
          <a:xfrm flipH="1">
            <a:off x="4572000" y="3810000"/>
            <a:ext cx="2971800" cy="0"/>
          </a:xfrm>
          <a:prstGeom prst="line">
            <a:avLst/>
          </a:prstGeom>
          <a:noFill/>
          <a:ln w="38100">
            <a:solidFill>
              <a:srgbClr val="99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2340" name="Line 132"/>
          <p:cNvSpPr>
            <a:spLocks noChangeShapeType="1"/>
          </p:cNvSpPr>
          <p:nvPr/>
        </p:nvSpPr>
        <p:spPr bwMode="auto">
          <a:xfrm flipH="1" flipV="1">
            <a:off x="4495800" y="4495800"/>
            <a:ext cx="2819400" cy="1600200"/>
          </a:xfrm>
          <a:prstGeom prst="line">
            <a:avLst/>
          </a:prstGeom>
          <a:noFill/>
          <a:ln w="38100">
            <a:solidFill>
              <a:srgbClr val="99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2341" name="Line 133"/>
          <p:cNvSpPr>
            <a:spLocks noChangeShapeType="1"/>
          </p:cNvSpPr>
          <p:nvPr/>
        </p:nvSpPr>
        <p:spPr bwMode="auto">
          <a:xfrm flipH="1">
            <a:off x="4419600" y="2133600"/>
            <a:ext cx="0" cy="1066800"/>
          </a:xfrm>
          <a:prstGeom prst="line">
            <a:avLst/>
          </a:prstGeom>
          <a:noFill/>
          <a:ln w="38100">
            <a:solidFill>
              <a:srgbClr val="99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2342" name="Line 134"/>
          <p:cNvSpPr>
            <a:spLocks noChangeShapeType="1"/>
          </p:cNvSpPr>
          <p:nvPr/>
        </p:nvSpPr>
        <p:spPr bwMode="auto">
          <a:xfrm flipV="1">
            <a:off x="1143000" y="3810000"/>
            <a:ext cx="1752600" cy="1524000"/>
          </a:xfrm>
          <a:prstGeom prst="line">
            <a:avLst/>
          </a:prstGeom>
          <a:noFill/>
          <a:ln w="38100">
            <a:solidFill>
              <a:srgbClr val="99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2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2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2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2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2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2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2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2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2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2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2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2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2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2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22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22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22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22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22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2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22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22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22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22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22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22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22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22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22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22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22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2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22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22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2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22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22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2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22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22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22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22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22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222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222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222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222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10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222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222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22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10" grpId="0"/>
      <p:bldP spid="222234" grpId="0"/>
      <p:bldP spid="222251" grpId="0" animBg="1"/>
      <p:bldP spid="222329" grpId="0" animBg="1"/>
      <p:bldP spid="222330" grpId="0"/>
      <p:bldP spid="222331" grpId="0"/>
      <p:bldP spid="222332" grpId="0" animBg="1"/>
      <p:bldP spid="222333" grpId="0" animBg="1"/>
      <p:bldP spid="222334" grpId="0"/>
      <p:bldP spid="222335" grpId="0"/>
      <p:bldP spid="222336" grpId="0"/>
      <p:bldP spid="222337" grpId="0"/>
      <p:bldP spid="222338" grpId="0"/>
      <p:bldP spid="222339" grpId="0" animBg="1"/>
      <p:bldP spid="222340" grpId="0" animBg="1"/>
      <p:bldP spid="222341" grpId="0" animBg="1"/>
      <p:bldP spid="22234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09028C"/>
                </a:solidFill>
                <a:latin typeface="Times New Roman" pitchFamily="18" charset="0"/>
              </a:rPr>
              <a:t>3. Влияние табака на печень и органы пищеварения</a:t>
            </a:r>
          </a:p>
        </p:txBody>
      </p:sp>
      <p:sp>
        <p:nvSpPr>
          <p:cNvPr id="226308" name="Rectangle 4"/>
          <p:cNvSpPr>
            <a:spLocks noChangeArrowheads="1"/>
          </p:cNvSpPr>
          <p:nvPr/>
        </p:nvSpPr>
        <p:spPr bwMode="auto">
          <a:xfrm>
            <a:off x="1295400" y="62484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</a:rPr>
              <a:t>Рак желудка</a:t>
            </a:r>
          </a:p>
        </p:txBody>
      </p:sp>
      <p:sp>
        <p:nvSpPr>
          <p:cNvPr id="226309" name="Line 5"/>
          <p:cNvSpPr>
            <a:spLocks noChangeShapeType="1"/>
          </p:cNvSpPr>
          <p:nvPr/>
        </p:nvSpPr>
        <p:spPr bwMode="auto">
          <a:xfrm flipV="1">
            <a:off x="1524000" y="4343400"/>
            <a:ext cx="1219200" cy="838200"/>
          </a:xfrm>
          <a:prstGeom prst="line">
            <a:avLst/>
          </a:prstGeom>
          <a:noFill/>
          <a:ln w="38100">
            <a:solidFill>
              <a:srgbClr val="99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6311" name="Line 7"/>
          <p:cNvSpPr>
            <a:spLocks noChangeShapeType="1"/>
          </p:cNvSpPr>
          <p:nvPr/>
        </p:nvSpPr>
        <p:spPr bwMode="auto">
          <a:xfrm flipV="1">
            <a:off x="2819400" y="5486400"/>
            <a:ext cx="1524000" cy="1066800"/>
          </a:xfrm>
          <a:prstGeom prst="line">
            <a:avLst/>
          </a:prstGeom>
          <a:noFill/>
          <a:ln w="38100">
            <a:solidFill>
              <a:srgbClr val="99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6313" name="Line 9"/>
          <p:cNvSpPr>
            <a:spLocks noChangeShapeType="1"/>
          </p:cNvSpPr>
          <p:nvPr/>
        </p:nvSpPr>
        <p:spPr bwMode="auto">
          <a:xfrm flipH="1">
            <a:off x="5105400" y="2057400"/>
            <a:ext cx="1905000" cy="1143000"/>
          </a:xfrm>
          <a:prstGeom prst="line">
            <a:avLst/>
          </a:prstGeom>
          <a:noFill/>
          <a:ln w="38100">
            <a:solidFill>
              <a:srgbClr val="99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6314" name="Rectangle 10"/>
          <p:cNvSpPr>
            <a:spLocks noChangeArrowheads="1"/>
          </p:cNvSpPr>
          <p:nvPr/>
        </p:nvSpPr>
        <p:spPr bwMode="auto">
          <a:xfrm>
            <a:off x="228600" y="4953000"/>
            <a:ext cx="1187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</a:rPr>
              <a:t>Гастрит </a:t>
            </a:r>
          </a:p>
        </p:txBody>
      </p:sp>
      <p:sp>
        <p:nvSpPr>
          <p:cNvPr id="226315" name="Rectangle 11"/>
          <p:cNvSpPr>
            <a:spLocks noChangeArrowheads="1"/>
          </p:cNvSpPr>
          <p:nvPr/>
        </p:nvSpPr>
        <p:spPr bwMode="auto">
          <a:xfrm>
            <a:off x="7467600" y="3581400"/>
            <a:ext cx="1482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</a:rPr>
              <a:t>Рак печени</a:t>
            </a:r>
          </a:p>
        </p:txBody>
      </p:sp>
      <p:sp>
        <p:nvSpPr>
          <p:cNvPr id="226318" name="Rectangle 14"/>
          <p:cNvSpPr>
            <a:spLocks noChangeArrowheads="1"/>
          </p:cNvSpPr>
          <p:nvPr/>
        </p:nvSpPr>
        <p:spPr bwMode="auto">
          <a:xfrm>
            <a:off x="7162800" y="1676400"/>
            <a:ext cx="1765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</a:rPr>
              <a:t>Язва желудка</a:t>
            </a:r>
          </a:p>
        </p:txBody>
      </p:sp>
      <p:sp>
        <p:nvSpPr>
          <p:cNvPr id="226321" name="Line 17"/>
          <p:cNvSpPr>
            <a:spLocks noChangeShapeType="1"/>
          </p:cNvSpPr>
          <p:nvPr/>
        </p:nvSpPr>
        <p:spPr bwMode="auto">
          <a:xfrm flipH="1">
            <a:off x="6324600" y="3962400"/>
            <a:ext cx="1143000" cy="685800"/>
          </a:xfrm>
          <a:prstGeom prst="line">
            <a:avLst/>
          </a:prstGeom>
          <a:noFill/>
          <a:ln w="38100">
            <a:solidFill>
              <a:srgbClr val="99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226324" name="Picture 20" descr="1244291495_zozhalk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3200400"/>
            <a:ext cx="2895600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6325" name="Picture 21" descr="7d8a50991ff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1200" y="1600200"/>
            <a:ext cx="28194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6326" name="Picture 22" descr="352277_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4800600"/>
            <a:ext cx="2667000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6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6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6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6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6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6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6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6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6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6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6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6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6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6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6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6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6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6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6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6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6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6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6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6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6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6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6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6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6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7" grpId="0"/>
      <p:bldP spid="226308" grpId="0"/>
      <p:bldP spid="226309" grpId="0" animBg="1"/>
      <p:bldP spid="226311" grpId="0" animBg="1"/>
      <p:bldP spid="226313" grpId="0" animBg="1"/>
      <p:bldP spid="226314" grpId="0"/>
      <p:bldP spid="226315" grpId="0"/>
      <p:bldP spid="226318" grpId="0"/>
      <p:bldP spid="2263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09028C"/>
                </a:solidFill>
                <a:latin typeface="Times New Roman" pitchFamily="18" charset="0"/>
              </a:rPr>
              <a:t>4. Сигареты и окружающая среда</a:t>
            </a:r>
            <a:endParaRPr lang="ru-RU" sz="400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48200" y="3962400"/>
            <a:ext cx="4267200" cy="46783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	</a:t>
            </a:r>
            <a:r>
              <a:rPr lang="ru-RU" b="1" smtClean="0">
                <a:latin typeface="Times New Roman" pitchFamily="18" charset="0"/>
              </a:rPr>
              <a:t>		</a:t>
            </a:r>
          </a:p>
        </p:txBody>
      </p:sp>
      <p:pic>
        <p:nvPicPr>
          <p:cNvPr id="208901" name="Picture 5" descr="Картинка 26 из 451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447800"/>
            <a:ext cx="43434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8902" name="Rectangle 6"/>
          <p:cNvSpPr>
            <a:spLocks noChangeArrowheads="1"/>
          </p:cNvSpPr>
          <p:nvPr/>
        </p:nvSpPr>
        <p:spPr bwMode="auto">
          <a:xfrm>
            <a:off x="152400" y="5486400"/>
            <a:ext cx="396716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</a:rPr>
              <a:t>Общая масса выбрасываемых окурков - 2,5 млн. т. в год.</a:t>
            </a:r>
          </a:p>
        </p:txBody>
      </p:sp>
      <p:sp>
        <p:nvSpPr>
          <p:cNvPr id="208903" name="Rectangle 7"/>
          <p:cNvSpPr>
            <a:spLocks noChangeArrowheads="1"/>
          </p:cNvSpPr>
          <p:nvPr/>
        </p:nvSpPr>
        <p:spPr bwMode="auto">
          <a:xfrm>
            <a:off x="4876800" y="1524000"/>
            <a:ext cx="39624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400" b="1">
                <a:latin typeface="Times New Roman" pitchFamily="18" charset="0"/>
              </a:rPr>
              <a:t>Курильщики ежегодно выкуривают в атмосферу:</a:t>
            </a:r>
          </a:p>
        </p:txBody>
      </p:sp>
      <p:sp>
        <p:nvSpPr>
          <p:cNvPr id="208904" name="Rectangle 8"/>
          <p:cNvSpPr>
            <a:spLocks noChangeArrowheads="1"/>
          </p:cNvSpPr>
          <p:nvPr/>
        </p:nvSpPr>
        <p:spPr bwMode="auto">
          <a:xfrm>
            <a:off x="4856163" y="3733800"/>
            <a:ext cx="4287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990000"/>
                </a:solidFill>
                <a:latin typeface="Times New Roman" pitchFamily="18" charset="0"/>
              </a:rPr>
              <a:t>720 тонн синильной кислоты</a:t>
            </a:r>
            <a:r>
              <a:rPr lang="ru-RU" b="1">
                <a:solidFill>
                  <a:srgbClr val="990000"/>
                </a:solidFill>
              </a:rPr>
              <a:t>,</a:t>
            </a:r>
          </a:p>
        </p:txBody>
      </p:sp>
      <p:sp>
        <p:nvSpPr>
          <p:cNvPr id="208905" name="Rectangle 9"/>
          <p:cNvSpPr>
            <a:spLocks noChangeArrowheads="1"/>
          </p:cNvSpPr>
          <p:nvPr/>
        </p:nvSpPr>
        <p:spPr bwMode="auto">
          <a:xfrm>
            <a:off x="4800600" y="45720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66"/>
                </a:solidFill>
                <a:latin typeface="Times New Roman" pitchFamily="18" charset="0"/>
              </a:rPr>
              <a:t>384 тысячи тонн аммиака,</a:t>
            </a:r>
          </a:p>
        </p:txBody>
      </p:sp>
      <p:sp>
        <p:nvSpPr>
          <p:cNvPr id="208906" name="Rectangle 10"/>
          <p:cNvSpPr>
            <a:spLocks noChangeArrowheads="1"/>
          </p:cNvSpPr>
          <p:nvPr/>
        </p:nvSpPr>
        <p:spPr bwMode="auto">
          <a:xfrm>
            <a:off x="4953000" y="2819400"/>
            <a:ext cx="3794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66"/>
                </a:solidFill>
                <a:latin typeface="Times New Roman" pitchFamily="18" charset="0"/>
              </a:rPr>
              <a:t>108 тысяч тонн никотина,</a:t>
            </a:r>
          </a:p>
        </p:txBody>
      </p:sp>
      <p:sp>
        <p:nvSpPr>
          <p:cNvPr id="208907" name="Rectangle 11"/>
          <p:cNvSpPr>
            <a:spLocks noChangeArrowheads="1"/>
          </p:cNvSpPr>
          <p:nvPr/>
        </p:nvSpPr>
        <p:spPr bwMode="auto">
          <a:xfrm>
            <a:off x="4953000" y="5257800"/>
            <a:ext cx="312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990000"/>
                </a:solidFill>
                <a:latin typeface="Times New Roman" pitchFamily="18" charset="0"/>
              </a:rPr>
              <a:t>600 тысяч тонн дегтя</a:t>
            </a:r>
          </a:p>
        </p:txBody>
      </p:sp>
      <p:sp>
        <p:nvSpPr>
          <p:cNvPr id="208908" name="Rectangle 12"/>
          <p:cNvSpPr>
            <a:spLocks noChangeArrowheads="1"/>
          </p:cNvSpPr>
          <p:nvPr/>
        </p:nvSpPr>
        <p:spPr bwMode="auto">
          <a:xfrm>
            <a:off x="4419600" y="5943600"/>
            <a:ext cx="4405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 b="1">
                <a:solidFill>
                  <a:srgbClr val="09028C"/>
                </a:solidFill>
                <a:latin typeface="Times New Roman" pitchFamily="18" charset="0"/>
              </a:rPr>
              <a:t>и других составляющих дыма.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8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8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8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8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8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8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8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08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08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08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8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08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8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08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08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8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08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08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08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08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98" grpId="0"/>
      <p:bldP spid="208902" grpId="0"/>
      <p:bldP spid="208903" grpId="0"/>
      <p:bldP spid="208904" grpId="0"/>
      <p:bldP spid="208905" grpId="0"/>
      <p:bldP spid="208906" grpId="0"/>
      <p:bldP spid="208907" grpId="0"/>
      <p:bldP spid="20890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00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990000"/>
                </a:solidFill>
                <a:latin typeface="Times New Roman" pitchFamily="18" charset="0"/>
              </a:rPr>
              <a:t>И. Н. Миклухо-Маклай</a:t>
            </a:r>
            <a:r>
              <a:rPr lang="ru-RU" smtClean="0"/>
              <a:t> </a:t>
            </a:r>
          </a:p>
        </p:txBody>
      </p:sp>
      <p:pic>
        <p:nvPicPr>
          <p:cNvPr id="212997" name="Picture 5" descr="Картинка 4 из 1575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524000"/>
            <a:ext cx="41052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2999" name="Picture 7" descr="Картинка 2 из 1575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1447800"/>
            <a:ext cx="3238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13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12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2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0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990000"/>
                </a:solidFill>
                <a:latin typeface="Times New Roman" pitchFamily="18" charset="0"/>
              </a:rPr>
              <a:t>Наказание за употребление алкоголя</a:t>
            </a:r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b="1" smtClean="0">
                <a:solidFill>
                  <a:srgbClr val="000066"/>
                </a:solidFill>
                <a:latin typeface="Times New Roman" pitchFamily="18" charset="0"/>
              </a:rPr>
              <a:t>Древней Греции пьяному мужу строго запрещалось сходиться с женой. Там же был издан закон, запрещающий новобрачным употреблять вино в день свадьбы.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800" b="1" smtClean="0">
              <a:solidFill>
                <a:srgbClr val="000066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b="1" smtClean="0">
                <a:solidFill>
                  <a:srgbClr val="990000"/>
                </a:solidFill>
                <a:latin typeface="Times New Roman" pitchFamily="18" charset="0"/>
              </a:rPr>
              <a:t>В Древней Индии за пьянство поили кипятком, расплавленным серебром, свинцом. </a:t>
            </a:r>
          </a:p>
          <a:p>
            <a:pPr eaLnBrk="1" hangingPunct="1">
              <a:lnSpc>
                <a:spcPct val="80000"/>
              </a:lnSpc>
            </a:pPr>
            <a:endParaRPr lang="ru-RU" sz="2800" b="1" smtClean="0">
              <a:solidFill>
                <a:srgbClr val="99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b="1" smtClean="0">
                <a:solidFill>
                  <a:srgbClr val="000066"/>
                </a:solidFill>
                <a:latin typeface="Times New Roman" pitchFamily="18" charset="0"/>
              </a:rPr>
              <a:t>В Древнем Риме разрешалось безнаказанно убивать жен, злоупотреблявших спиртными напитками.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29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9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9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29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9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29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29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29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29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9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78" grpId="0"/>
      <p:bldP spid="22937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AutoShape 2"/>
          <p:cNvSpPr>
            <a:spLocks noChangeArrowheads="1"/>
          </p:cNvSpPr>
          <p:nvPr/>
        </p:nvSpPr>
        <p:spPr bwMode="auto">
          <a:xfrm>
            <a:off x="152400" y="3124200"/>
            <a:ext cx="4465638" cy="3598863"/>
          </a:xfrm>
          <a:prstGeom prst="irregularSeal1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/>
              <a:t>МАЛЕНЬКИЙ </a:t>
            </a:r>
          </a:p>
          <a:p>
            <a:pPr algn="ctr" eaLnBrk="0" hangingPunct="0"/>
            <a:r>
              <a:rPr lang="ru-RU" b="1"/>
              <a:t>РЕБЁНОК</a:t>
            </a:r>
          </a:p>
          <a:p>
            <a:pPr algn="ctr" eaLnBrk="0" hangingPunct="0"/>
            <a:r>
              <a:rPr lang="ru-RU" b="1"/>
              <a:t>МОЖЕТ ПОГИБНУТЬ</a:t>
            </a:r>
          </a:p>
          <a:p>
            <a:pPr algn="ctr" eaLnBrk="0" hangingPunct="0"/>
            <a:r>
              <a:rPr lang="ru-RU" b="1"/>
              <a:t>от стакана</a:t>
            </a:r>
          </a:p>
          <a:p>
            <a:pPr algn="ctr" eaLnBrk="0" hangingPunct="0"/>
            <a:r>
              <a:rPr lang="ru-RU" b="1"/>
              <a:t>ВОДКИ</a:t>
            </a:r>
          </a:p>
        </p:txBody>
      </p:sp>
      <p:sp>
        <p:nvSpPr>
          <p:cNvPr id="262147" name="AutoShape 3"/>
          <p:cNvSpPr>
            <a:spLocks noChangeArrowheads="1"/>
          </p:cNvSpPr>
          <p:nvPr/>
        </p:nvSpPr>
        <p:spPr bwMode="auto">
          <a:xfrm>
            <a:off x="5029200" y="381000"/>
            <a:ext cx="4284663" cy="3886200"/>
          </a:xfrm>
          <a:prstGeom prst="irregularSeal1">
            <a:avLst/>
          </a:prstGeom>
          <a:solidFill>
            <a:schemeClr val="accent1">
              <a:alpha val="5098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>
                <a:latin typeface="Times New Roman" pitchFamily="18" charset="0"/>
              </a:rPr>
              <a:t>Смертельная доза </a:t>
            </a:r>
          </a:p>
          <a:p>
            <a:pPr algn="ctr" eaLnBrk="0" hangingPunct="0"/>
            <a:r>
              <a:rPr lang="ru-RU" b="1">
                <a:latin typeface="Times New Roman" pitchFamily="18" charset="0"/>
              </a:rPr>
              <a:t>для взрослого </a:t>
            </a:r>
          </a:p>
          <a:p>
            <a:pPr algn="ctr" eaLnBrk="0" hangingPunct="0"/>
            <a:r>
              <a:rPr lang="ru-RU" b="1">
                <a:latin typeface="Times New Roman" pitchFamily="18" charset="0"/>
              </a:rPr>
              <a:t>6-8 г спирта </a:t>
            </a:r>
          </a:p>
          <a:p>
            <a:pPr algn="ctr" eaLnBrk="0" hangingPunct="0"/>
            <a:r>
              <a:rPr lang="ru-RU" b="1">
                <a:latin typeface="Times New Roman" pitchFamily="18" charset="0"/>
              </a:rPr>
              <a:t>на 1 кг массы</a:t>
            </a:r>
          </a:p>
        </p:txBody>
      </p:sp>
      <p:sp>
        <p:nvSpPr>
          <p:cNvPr id="262148" name="Text Box 4"/>
          <p:cNvSpPr txBox="1">
            <a:spLocks noChangeArrowheads="1"/>
          </p:cNvSpPr>
          <p:nvPr/>
        </p:nvSpPr>
        <p:spPr bwMode="auto">
          <a:xfrm>
            <a:off x="1219200" y="381000"/>
            <a:ext cx="7315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2800" b="1">
                <a:solidFill>
                  <a:srgbClr val="990000"/>
                </a:solidFill>
                <a:latin typeface="Times New Roman" pitchFamily="18" charset="0"/>
              </a:rPr>
              <a:t>АЛКОГОЛЬ – СМЕРТЕЛЬНЫЙ ВРАГ</a:t>
            </a:r>
          </a:p>
        </p:txBody>
      </p:sp>
      <p:pic>
        <p:nvPicPr>
          <p:cNvPr id="262149" name="Object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524000"/>
            <a:ext cx="1393825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2150" name="Object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5825" y="4005263"/>
            <a:ext cx="1250950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62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62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62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2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2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2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62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2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62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46" grpId="0" animBg="1"/>
      <p:bldP spid="262147" grpId="0" animBg="1"/>
      <p:bldP spid="2621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077200" cy="685800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1902A6"/>
                </a:solidFill>
                <a:latin typeface="Times New Roman" pitchFamily="18" charset="0"/>
              </a:rPr>
              <a:t>Влияние алкоголя на печень. </a:t>
            </a:r>
          </a:p>
        </p:txBody>
      </p:sp>
      <p:sp>
        <p:nvSpPr>
          <p:cNvPr id="231428" name="Rectangle 4"/>
          <p:cNvSpPr>
            <a:spLocks noChangeArrowheads="1"/>
          </p:cNvSpPr>
          <p:nvPr/>
        </p:nvSpPr>
        <p:spPr bwMode="auto">
          <a:xfrm>
            <a:off x="457200" y="1452563"/>
            <a:ext cx="3086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latin typeface="Times New Roman" pitchFamily="18" charset="0"/>
              </a:rPr>
              <a:t>Повреждение печени</a:t>
            </a:r>
          </a:p>
        </p:txBody>
      </p:sp>
      <p:sp>
        <p:nvSpPr>
          <p:cNvPr id="231429" name="Rectangle 5"/>
          <p:cNvSpPr>
            <a:spLocks noChangeArrowheads="1"/>
          </p:cNvSpPr>
          <p:nvPr/>
        </p:nvSpPr>
        <p:spPr bwMode="auto">
          <a:xfrm>
            <a:off x="5867400" y="1524000"/>
            <a:ext cx="2257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latin typeface="Times New Roman" pitchFamily="18" charset="0"/>
              </a:rPr>
              <a:t>Цирроз печени</a:t>
            </a:r>
          </a:p>
        </p:txBody>
      </p:sp>
      <p:pic>
        <p:nvPicPr>
          <p:cNvPr id="231434" name="Picture 10" descr="386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2438400"/>
            <a:ext cx="25987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1435" name="Picture 11" descr="706187_110067249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2438400"/>
            <a:ext cx="32766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1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1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31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31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31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26" grpId="0"/>
      <p:bldP spid="231428" grpId="0"/>
      <p:bldP spid="2314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1902A6"/>
                </a:solidFill>
                <a:latin typeface="Times New Roman" pitchFamily="18" charset="0"/>
              </a:rPr>
              <a:t>Изменения в головном мозге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00600" y="1371600"/>
            <a:ext cx="3810000" cy="2819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b="1" smtClean="0">
                <a:latin typeface="Times New Roman" pitchFamily="18" charset="0"/>
              </a:rPr>
              <a:t>100г вина убивает 500 нейронов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170298"/>
                </a:solidFill>
                <a:latin typeface="Times New Roman" pitchFamily="18" charset="0"/>
              </a:rPr>
              <a:t>100г пива убивает 3000 нейронов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latin typeface="Times New Roman" pitchFamily="18" charset="0"/>
              </a:rPr>
              <a:t>100г водки убивает 7500 нейронов</a:t>
            </a:r>
            <a:r>
              <a:rPr lang="ru-RU" sz="2800" smtClean="0"/>
              <a:t> </a:t>
            </a:r>
          </a:p>
        </p:txBody>
      </p:sp>
      <p:pic>
        <p:nvPicPr>
          <p:cNvPr id="20484" name="Picture 4" descr="ed3eed822a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447800"/>
            <a:ext cx="3962400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152400" y="5045075"/>
            <a:ext cx="4114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b="1" i="1">
                <a:solidFill>
                  <a:schemeClr val="accent2"/>
                </a:solidFill>
                <a:latin typeface="Times New Roman" pitchFamily="18" charset="0"/>
              </a:rPr>
              <a:t>Мозг выпившего алкоголь человека – это кладбище нейронов </a:t>
            </a:r>
            <a:endParaRPr lang="ru-RU" sz="2400">
              <a:solidFill>
                <a:schemeClr val="accent2"/>
              </a:solidFill>
              <a:latin typeface="Times New Roman" pitchFamily="18" charset="0"/>
            </a:endParaRPr>
          </a:p>
        </p:txBody>
      </p:sp>
      <p:pic>
        <p:nvPicPr>
          <p:cNvPr id="20486" name="Picture 6" descr="1242901825_klmozg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105275"/>
            <a:ext cx="42672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990000"/>
                </a:solidFill>
                <a:latin typeface="Times New Roman" pitchFamily="18" charset="0"/>
              </a:rPr>
              <a:t>Высказывания известных людей о вреде курения</a:t>
            </a:r>
            <a:r>
              <a:rPr lang="ru-RU" sz="4000" smtClean="0">
                <a:solidFill>
                  <a:srgbClr val="990000"/>
                </a:solidFill>
              </a:rPr>
              <a:t>.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00200"/>
            <a:ext cx="8382000" cy="5410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b="1" i="1" smtClean="0">
                <a:latin typeface="Times New Roman" pitchFamily="18" charset="0"/>
              </a:rPr>
              <a:t>«Не огорчайте ваше сердце табачищем».  </a:t>
            </a:r>
          </a:p>
          <a:p>
            <a:pPr eaLnBrk="1" hangingPunct="1">
              <a:buFontTx/>
              <a:buNone/>
            </a:pPr>
            <a:r>
              <a:rPr lang="ru-RU" sz="2400" b="1" i="1" smtClean="0">
                <a:latin typeface="Times New Roman" pitchFamily="18" charset="0"/>
              </a:rPr>
              <a:t>                                                         И. П. Павлов</a:t>
            </a:r>
          </a:p>
          <a:p>
            <a:pPr eaLnBrk="1" hangingPunct="1">
              <a:buFontTx/>
              <a:buNone/>
            </a:pPr>
            <a:r>
              <a:rPr lang="ru-RU" sz="2400" b="1" i="1" smtClean="0">
                <a:latin typeface="Times New Roman" pitchFamily="18" charset="0"/>
              </a:rPr>
              <a:t>«Табак приносит вред телу, разрушает разум, отупляет целые нации». </a:t>
            </a:r>
          </a:p>
          <a:p>
            <a:pPr eaLnBrk="1" hangingPunct="1">
              <a:buFontTx/>
              <a:buNone/>
            </a:pPr>
            <a:r>
              <a:rPr lang="ru-RU" sz="2400" b="1" i="1" smtClean="0">
                <a:latin typeface="Times New Roman" pitchFamily="18" charset="0"/>
              </a:rPr>
              <a:t>                                                            О. Бальзак</a:t>
            </a:r>
          </a:p>
          <a:p>
            <a:pPr eaLnBrk="1" hangingPunct="1">
              <a:buFontTx/>
              <a:buNone/>
            </a:pPr>
            <a:r>
              <a:rPr lang="ru-RU" sz="2400" b="1" i="1" smtClean="0">
                <a:latin typeface="Times New Roman" pitchFamily="18" charset="0"/>
              </a:rPr>
              <a:t>«Всякий курящий должен знать, что он отравляет не только себя, но и других».</a:t>
            </a:r>
          </a:p>
          <a:p>
            <a:pPr eaLnBrk="1" hangingPunct="1">
              <a:buFontTx/>
              <a:buNone/>
            </a:pPr>
            <a:r>
              <a:rPr lang="ru-RU" sz="2400" b="1" i="1" smtClean="0">
                <a:latin typeface="Times New Roman" pitchFamily="18" charset="0"/>
              </a:rPr>
              <a:t>                                                      Н. А. Семашко</a:t>
            </a:r>
          </a:p>
          <a:p>
            <a:pPr eaLnBrk="1" hangingPunct="1">
              <a:buFontTx/>
              <a:buNone/>
            </a:pPr>
            <a:r>
              <a:rPr lang="ru-RU" sz="2400" b="1" i="1" smtClean="0">
                <a:latin typeface="Times New Roman" pitchFamily="18" charset="0"/>
              </a:rPr>
              <a:t>«От курения тупеешь, оно не совместимо с творческой работой»</a:t>
            </a:r>
          </a:p>
          <a:p>
            <a:pPr eaLnBrk="1" hangingPunct="1">
              <a:buFontTx/>
              <a:buNone/>
            </a:pPr>
            <a:r>
              <a:rPr lang="ru-RU" sz="2400" b="1" i="1" smtClean="0">
                <a:latin typeface="Times New Roman" pitchFamily="18" charset="0"/>
              </a:rPr>
              <a:t>                                                                И. Гёте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0"/>
            <a:ext cx="6019800" cy="9144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1902A6"/>
                </a:solidFill>
                <a:latin typeface="Times New Roman" pitchFamily="18" charset="0"/>
              </a:rPr>
              <a:t>Пивной алкоголизм</a:t>
            </a:r>
          </a:p>
        </p:txBody>
      </p:sp>
      <p:sp>
        <p:nvSpPr>
          <p:cNvPr id="233475" name="Rectangle 3"/>
          <p:cNvSpPr>
            <a:spLocks noChangeArrowheads="1"/>
          </p:cNvSpPr>
          <p:nvPr/>
        </p:nvSpPr>
        <p:spPr bwMode="auto">
          <a:xfrm>
            <a:off x="1143000" y="6096000"/>
            <a:ext cx="72691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902A6"/>
                </a:solidFill>
                <a:latin typeface="Times New Roman" pitchFamily="18" charset="0"/>
              </a:rPr>
              <a:t>Кто пиво пьет больше – у того брюхо толще</a:t>
            </a:r>
          </a:p>
        </p:txBody>
      </p:sp>
      <p:sp>
        <p:nvSpPr>
          <p:cNvPr id="233476" name="Rectangle 4"/>
          <p:cNvSpPr>
            <a:spLocks noChangeArrowheads="1"/>
          </p:cNvSpPr>
          <p:nvPr/>
        </p:nvSpPr>
        <p:spPr bwMode="auto">
          <a:xfrm>
            <a:off x="6248400" y="1447800"/>
            <a:ext cx="2786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«Ожирение сердца»</a:t>
            </a:r>
          </a:p>
        </p:txBody>
      </p:sp>
      <p:pic>
        <p:nvPicPr>
          <p:cNvPr id="233477" name="Picture 5" descr="AG00624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2895600"/>
            <a:ext cx="221932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3478" name="Picture 6" descr="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57900" y="3048000"/>
            <a:ext cx="30861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3479" name="Picture 7" descr="1241535762_pivo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2514600"/>
            <a:ext cx="236537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3480" name="Picture 8" descr="6794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38400" y="990600"/>
            <a:ext cx="38354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3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3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33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33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33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33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33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4" grpId="0"/>
      <p:bldP spid="233475" grpId="0"/>
      <p:bldP spid="23347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570" name="Picture 2" descr="1247843659_big_384808_russians_alcohol_mortalit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1905000"/>
            <a:ext cx="541020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7571" name="Picture 3" descr="s346356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-457200"/>
            <a:ext cx="33623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7572" name="Picture 4" descr="1260181945_1800092_efc58a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2895600"/>
            <a:ext cx="32766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7573" name="Picture 5" descr="27123728_0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7400" y="-28575"/>
            <a:ext cx="3276600" cy="303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7574" name="Picture 6" descr="184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304800" y="0"/>
            <a:ext cx="3581400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7575" name="Picture 7" descr="cleft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27388" y="3886200"/>
            <a:ext cx="2684462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7576" name="Picture 8" descr="1260181990_1800095_cf57f65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57150" y="2819400"/>
            <a:ext cx="33337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7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7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37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37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237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37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237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7" name="Rectangle 7"/>
          <p:cNvSpPr>
            <a:spLocks noChangeArrowheads="1"/>
          </p:cNvSpPr>
          <p:nvPr/>
        </p:nvSpPr>
        <p:spPr bwMode="auto">
          <a:xfrm>
            <a:off x="838200" y="457200"/>
            <a:ext cx="7696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5400" b="1">
                <a:solidFill>
                  <a:srgbClr val="990000"/>
                </a:solidFill>
                <a:latin typeface="Monotype Corsiva" pitchFamily="66" charset="0"/>
              </a:rPr>
              <a:t>Анкетировано</a:t>
            </a:r>
            <a:r>
              <a:rPr lang="ru-RU" sz="3200" b="1">
                <a:solidFill>
                  <a:srgbClr val="990000"/>
                </a:solidFill>
                <a:latin typeface="Monotype Corsiva" pitchFamily="66" charset="0"/>
              </a:rPr>
              <a:t>:</a:t>
            </a:r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1524000" y="1524000"/>
            <a:ext cx="7010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i="1">
                <a:solidFill>
                  <a:srgbClr val="000066"/>
                </a:solidFill>
                <a:latin typeface="Times New Roman" pitchFamily="18" charset="0"/>
              </a:rPr>
              <a:t>62 учащихся 5-11 классов.</a:t>
            </a:r>
          </a:p>
        </p:txBody>
      </p:sp>
      <p:sp>
        <p:nvSpPr>
          <p:cNvPr id="102414" name="Rectangle 14"/>
          <p:cNvSpPr>
            <a:spLocks noChangeArrowheads="1"/>
          </p:cNvSpPr>
          <p:nvPr/>
        </p:nvSpPr>
        <p:spPr bwMode="auto">
          <a:xfrm>
            <a:off x="304800" y="3048000"/>
            <a:ext cx="37338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ru-RU" sz="2800" b="1" i="1">
                <a:solidFill>
                  <a:schemeClr val="tx2"/>
                </a:solidFill>
                <a:latin typeface="Times New Roman" pitchFamily="18" charset="0"/>
              </a:rPr>
              <a:t>Из них:</a:t>
            </a:r>
          </a:p>
          <a:p>
            <a:pPr marL="342900" indent="-342900"/>
            <a:endParaRPr lang="ru-RU" sz="2800" b="1" i="1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/>
            <a:r>
              <a:rPr lang="ru-RU" sz="2800" b="1" i="1">
                <a:solidFill>
                  <a:srgbClr val="990000"/>
                </a:solidFill>
                <a:latin typeface="Times New Roman" pitchFamily="18" charset="0"/>
              </a:rPr>
              <a:t>девочек  - 35 (56%)</a:t>
            </a:r>
          </a:p>
          <a:p>
            <a:pPr marL="342900" indent="-342900"/>
            <a:endParaRPr lang="ru-RU" sz="2800" b="1" i="1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/>
            <a:r>
              <a:rPr lang="ru-RU" sz="2800" b="1" i="1">
                <a:solidFill>
                  <a:srgbClr val="000066"/>
                </a:solidFill>
                <a:latin typeface="Times New Roman" pitchFamily="18" charset="0"/>
              </a:rPr>
              <a:t>мальчиков – 27 (44%)</a:t>
            </a:r>
          </a:p>
        </p:txBody>
      </p:sp>
      <p:pic>
        <p:nvPicPr>
          <p:cNvPr id="23557" name="Picture 20" descr="Картинка 16 из 545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2514600"/>
            <a:ext cx="507682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7" grpId="0"/>
      <p:bldP spid="102408" grpId="0"/>
      <p:bldP spid="1024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0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990000"/>
                </a:solidFill>
                <a:latin typeface="Times New Roman" pitchFamily="18" charset="0"/>
              </a:rPr>
              <a:t>Пробовали курить 33 (48)* человек 53 (59%)*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8600" cy="3124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i="1" smtClean="0">
                <a:solidFill>
                  <a:srgbClr val="000066"/>
                </a:solidFill>
                <a:latin typeface="Times New Roman" pitchFamily="18" charset="0"/>
              </a:rPr>
              <a:t>Из них мальчиков: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i="1" smtClean="0">
                <a:solidFill>
                  <a:srgbClr val="000066"/>
                </a:solidFill>
                <a:latin typeface="Times New Roman" pitchFamily="18" charset="0"/>
              </a:rPr>
              <a:t> 24 (33)* человек 72 (69%)*</a:t>
            </a:r>
            <a:r>
              <a:rPr lang="ru-RU" sz="2800" b="1" i="1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smtClean="0">
                <a:solidFill>
                  <a:srgbClr val="000066"/>
                </a:solidFill>
                <a:latin typeface="Times New Roman" pitchFamily="18" charset="0"/>
              </a:rPr>
              <a:t>5 класс – 0 человека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smtClean="0">
                <a:solidFill>
                  <a:srgbClr val="000066"/>
                </a:solidFill>
                <a:latin typeface="Times New Roman" pitchFamily="18" charset="0"/>
              </a:rPr>
              <a:t>6 класс – 3 человека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smtClean="0">
                <a:solidFill>
                  <a:srgbClr val="000066"/>
                </a:solidFill>
                <a:latin typeface="Times New Roman" pitchFamily="18" charset="0"/>
              </a:rPr>
              <a:t>7 класс – 6 человек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smtClean="0">
                <a:solidFill>
                  <a:srgbClr val="000066"/>
                </a:solidFill>
                <a:latin typeface="Times New Roman" pitchFamily="18" charset="0"/>
              </a:rPr>
              <a:t>8 класс – 7 человек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smtClean="0">
                <a:solidFill>
                  <a:srgbClr val="000066"/>
                </a:solidFill>
                <a:latin typeface="Times New Roman" pitchFamily="18" charset="0"/>
              </a:rPr>
              <a:t>9 класс – 5 человек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smtClean="0">
                <a:solidFill>
                  <a:srgbClr val="000066"/>
                </a:solidFill>
                <a:latin typeface="Times New Roman" pitchFamily="18" charset="0"/>
              </a:rPr>
              <a:t>10 класс - 1 человек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smtClean="0">
                <a:solidFill>
                  <a:srgbClr val="000066"/>
                </a:solidFill>
                <a:latin typeface="Times New Roman" pitchFamily="18" charset="0"/>
              </a:rPr>
              <a:t>11 класс - 1 человек</a:t>
            </a:r>
          </a:p>
        </p:txBody>
      </p:sp>
      <p:pic>
        <p:nvPicPr>
          <p:cNvPr id="24580" name="Picture 5" descr="Задайся целью бросить курить!"/>
          <p:cNvPicPr>
            <a:picLocks noChangeAspect="1" noChangeArrowheads="1" noCrop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4843463"/>
            <a:ext cx="9144000" cy="2014537"/>
          </a:xfrm>
          <a:noFill/>
        </p:spPr>
      </p:pic>
      <p:sp>
        <p:nvSpPr>
          <p:cNvPr id="81935" name="Rectangle 15"/>
          <p:cNvSpPr>
            <a:spLocks noChangeArrowheads="1"/>
          </p:cNvSpPr>
          <p:nvPr/>
        </p:nvSpPr>
        <p:spPr bwMode="auto">
          <a:xfrm>
            <a:off x="4495800" y="1600200"/>
            <a:ext cx="4267200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000066"/>
                </a:solidFill>
                <a:latin typeface="Times New Roman" pitchFamily="18" charset="0"/>
              </a:rPr>
              <a:t>Девочек: </a:t>
            </a:r>
          </a:p>
          <a:p>
            <a:r>
              <a:rPr lang="ru-RU" sz="2800" b="1" i="1">
                <a:solidFill>
                  <a:srgbClr val="000066"/>
                </a:solidFill>
                <a:latin typeface="Times New Roman" pitchFamily="18" charset="0"/>
              </a:rPr>
              <a:t>9 (15)* человек  27 (31%)*</a:t>
            </a:r>
          </a:p>
          <a:p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5, 6, 11 класс – 0 человек</a:t>
            </a:r>
          </a:p>
          <a:p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7 класс – 3 человека</a:t>
            </a:r>
          </a:p>
          <a:p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8 класс – 2 человека </a:t>
            </a:r>
          </a:p>
          <a:p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9 класс – 2 человека</a:t>
            </a:r>
          </a:p>
          <a:p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10 класс – 2 девушки</a:t>
            </a:r>
          </a:p>
        </p:txBody>
      </p:sp>
      <p:sp>
        <p:nvSpPr>
          <p:cNvPr id="81936" name="Rectangle 16"/>
          <p:cNvSpPr>
            <a:spLocks noChangeArrowheads="1"/>
          </p:cNvSpPr>
          <p:nvPr/>
        </p:nvSpPr>
        <p:spPr bwMode="auto">
          <a:xfrm>
            <a:off x="2944813" y="4495800"/>
            <a:ext cx="61991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>
                <a:solidFill>
                  <a:srgbClr val="FF0066"/>
                </a:solidFill>
              </a:rPr>
              <a:t>* - результат анкетирования  прошлого года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81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81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81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819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819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819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819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819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819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1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1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1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19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19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819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8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19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19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819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8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19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19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819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9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1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1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1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19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19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819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10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19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19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819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0" grpId="0"/>
      <p:bldP spid="81923" grpId="0" build="p"/>
      <p:bldP spid="819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3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914400"/>
          </a:xfrm>
        </p:spPr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990000"/>
                </a:solidFill>
                <a:latin typeface="Times New Roman" pitchFamily="18" charset="0"/>
              </a:rPr>
              <a:t>Курят 11 (11)* человек - это 17 (13%)*</a:t>
            </a:r>
          </a:p>
        </p:txBody>
      </p:sp>
      <p:sp>
        <p:nvSpPr>
          <p:cNvPr id="104457" name="Rectangle 9"/>
          <p:cNvSpPr>
            <a:spLocks noChangeArrowheads="1"/>
          </p:cNvSpPr>
          <p:nvPr/>
        </p:nvSpPr>
        <p:spPr bwMode="auto">
          <a:xfrm>
            <a:off x="4724400" y="3962400"/>
            <a:ext cx="46180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chemeClr val="accent2"/>
                </a:solidFill>
                <a:latin typeface="Times New Roman" pitchFamily="18" charset="0"/>
              </a:rPr>
              <a:t>В 8 классе – 4 человека (36%)</a:t>
            </a:r>
          </a:p>
        </p:txBody>
      </p:sp>
      <p:sp>
        <p:nvSpPr>
          <p:cNvPr id="104458" name="Rectangle 10"/>
          <p:cNvSpPr>
            <a:spLocks noChangeArrowheads="1"/>
          </p:cNvSpPr>
          <p:nvPr/>
        </p:nvSpPr>
        <p:spPr bwMode="auto">
          <a:xfrm>
            <a:off x="4953000" y="2362200"/>
            <a:ext cx="4038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i="1">
                <a:solidFill>
                  <a:schemeClr val="accent2"/>
                </a:solidFill>
                <a:latin typeface="Times New Roman" pitchFamily="18" charset="0"/>
              </a:rPr>
              <a:t>В 7 классе – 1 учащийся (9% из числа курящих)</a:t>
            </a:r>
          </a:p>
        </p:txBody>
      </p:sp>
      <p:sp>
        <p:nvSpPr>
          <p:cNvPr id="104459" name="Rectangle 11"/>
          <p:cNvSpPr>
            <a:spLocks noChangeArrowheads="1"/>
          </p:cNvSpPr>
          <p:nvPr/>
        </p:nvSpPr>
        <p:spPr bwMode="auto">
          <a:xfrm>
            <a:off x="0" y="5791200"/>
            <a:ext cx="4876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i="1">
                <a:solidFill>
                  <a:schemeClr val="accent2"/>
                </a:solidFill>
                <a:latin typeface="Times New Roman" pitchFamily="18" charset="0"/>
              </a:rPr>
              <a:t>В 5, 6, 10 и 11 классах курящих нет </a:t>
            </a:r>
          </a:p>
        </p:txBody>
      </p:sp>
      <p:pic>
        <p:nvPicPr>
          <p:cNvPr id="104462" name="Picture 14" descr="Картинка 2 из 193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905000"/>
            <a:ext cx="47244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63" name="Rectangle 15"/>
          <p:cNvSpPr>
            <a:spLocks noChangeArrowheads="1"/>
          </p:cNvSpPr>
          <p:nvPr/>
        </p:nvSpPr>
        <p:spPr bwMode="auto">
          <a:xfrm>
            <a:off x="4906963" y="5486400"/>
            <a:ext cx="42370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chemeClr val="accent2"/>
                </a:solidFill>
                <a:latin typeface="Times New Roman" pitchFamily="18" charset="0"/>
              </a:rPr>
              <a:t>В 9 классе – 6 человека (55%)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4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4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4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/>
      <p:bldP spid="104457" grpId="0"/>
      <p:bldP spid="104458" grpId="0"/>
      <p:bldP spid="104459" grpId="0"/>
      <p:bldP spid="10446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3429000" y="228600"/>
            <a:ext cx="5867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solidFill>
                  <a:srgbClr val="000066"/>
                </a:solidFill>
                <a:latin typeface="Times New Roman" pitchFamily="18" charset="0"/>
              </a:rPr>
              <a:t>В школе выкуривается в день более 75 сигарет</a:t>
            </a:r>
          </a:p>
        </p:txBody>
      </p:sp>
      <p:sp>
        <p:nvSpPr>
          <p:cNvPr id="62471" name="Rectangle 7"/>
          <p:cNvSpPr>
            <a:spLocks noChangeArrowheads="1"/>
          </p:cNvSpPr>
          <p:nvPr/>
        </p:nvSpPr>
        <p:spPr bwMode="auto">
          <a:xfrm>
            <a:off x="152400" y="4114800"/>
            <a:ext cx="4641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i="1">
                <a:solidFill>
                  <a:srgbClr val="FF0066"/>
                </a:solidFill>
                <a:latin typeface="Times New Roman" pitchFamily="18" charset="0"/>
              </a:rPr>
              <a:t>10 курящих хотели бы бросить курить</a:t>
            </a:r>
          </a:p>
        </p:txBody>
      </p:sp>
      <p:sp>
        <p:nvSpPr>
          <p:cNvPr id="62472" name="Rectangle 8"/>
          <p:cNvSpPr>
            <a:spLocks noChangeArrowheads="1"/>
          </p:cNvSpPr>
          <p:nvPr/>
        </p:nvSpPr>
        <p:spPr bwMode="auto">
          <a:xfrm>
            <a:off x="3429000" y="2895600"/>
            <a:ext cx="571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solidFill>
                  <a:srgbClr val="FF0066"/>
                </a:solidFill>
                <a:latin typeface="Times New Roman" pitchFamily="18" charset="0"/>
              </a:rPr>
              <a:t>54 человека считают курение НЕ МОДНЫМ </a:t>
            </a:r>
          </a:p>
        </p:txBody>
      </p:sp>
      <p:sp>
        <p:nvSpPr>
          <p:cNvPr id="62473" name="Rectangle 9"/>
          <p:cNvSpPr>
            <a:spLocks noChangeArrowheads="1"/>
          </p:cNvSpPr>
          <p:nvPr/>
        </p:nvSpPr>
        <p:spPr bwMode="auto">
          <a:xfrm>
            <a:off x="3429000" y="2362200"/>
            <a:ext cx="4800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solidFill>
                  <a:srgbClr val="000066"/>
                </a:solidFill>
                <a:latin typeface="Times New Roman" pitchFamily="18" charset="0"/>
              </a:rPr>
              <a:t>6 человек считают курение модным</a:t>
            </a:r>
          </a:p>
        </p:txBody>
      </p:sp>
      <p:sp>
        <p:nvSpPr>
          <p:cNvPr id="62474" name="Rectangle 10"/>
          <p:cNvSpPr>
            <a:spLocks noChangeArrowheads="1"/>
          </p:cNvSpPr>
          <p:nvPr/>
        </p:nvSpPr>
        <p:spPr bwMode="auto">
          <a:xfrm>
            <a:off x="3352800" y="685800"/>
            <a:ext cx="57912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ru-RU" sz="2000" b="1" i="1">
                <a:solidFill>
                  <a:srgbClr val="FF0066"/>
                </a:solidFill>
                <a:latin typeface="Times New Roman" pitchFamily="18" charset="0"/>
              </a:rPr>
              <a:t>23 человека попробовали курить из-за любопытства;</a:t>
            </a:r>
          </a:p>
          <a:p>
            <a:pPr marL="342900" indent="-342900">
              <a:buFontTx/>
              <a:buAutoNum type="arabicPlain" startAt="44"/>
            </a:pPr>
            <a:r>
              <a:rPr lang="ru-RU" sz="2000" b="1" i="1">
                <a:solidFill>
                  <a:srgbClr val="FF0066"/>
                </a:solidFill>
                <a:latin typeface="Times New Roman" pitchFamily="18" charset="0"/>
              </a:rPr>
              <a:t>- из-за стремления показаться взрослым и «крутым»;</a:t>
            </a:r>
          </a:p>
          <a:p>
            <a:pPr marL="342900" indent="-342900"/>
            <a:r>
              <a:rPr lang="ru-RU" sz="2000" b="1" i="1">
                <a:solidFill>
                  <a:srgbClr val="FF0066"/>
                </a:solidFill>
                <a:latin typeface="Times New Roman" pitchFamily="18" charset="0"/>
              </a:rPr>
              <a:t>17 – из-за желания быть принятым в компанию </a:t>
            </a:r>
          </a:p>
          <a:p>
            <a:pPr marL="342900" indent="-342900"/>
            <a:endParaRPr lang="ru-RU" sz="2000" b="1" i="1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62475" name="Rectangle 11"/>
          <p:cNvSpPr>
            <a:spLocks noChangeArrowheads="1"/>
          </p:cNvSpPr>
          <p:nvPr/>
        </p:nvSpPr>
        <p:spPr bwMode="auto">
          <a:xfrm>
            <a:off x="152400" y="3505200"/>
            <a:ext cx="525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solidFill>
                  <a:srgbClr val="000066"/>
                </a:solidFill>
                <a:latin typeface="Times New Roman" pitchFamily="18" charset="0"/>
              </a:rPr>
              <a:t>58 человек считают, что курение опасно</a:t>
            </a:r>
          </a:p>
        </p:txBody>
      </p:sp>
      <p:sp>
        <p:nvSpPr>
          <p:cNvPr id="62476" name="Rectangle 12"/>
          <p:cNvSpPr>
            <a:spLocks noChangeArrowheads="1"/>
          </p:cNvSpPr>
          <p:nvPr/>
        </p:nvSpPr>
        <p:spPr bwMode="auto">
          <a:xfrm>
            <a:off x="228600" y="4572000"/>
            <a:ext cx="4800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solidFill>
                  <a:srgbClr val="000066"/>
                </a:solidFill>
                <a:latin typeface="Times New Roman" pitchFamily="18" charset="0"/>
              </a:rPr>
              <a:t>Семеро их одиннадцати начали курить в 10-15 лет</a:t>
            </a:r>
          </a:p>
        </p:txBody>
      </p:sp>
      <p:sp>
        <p:nvSpPr>
          <p:cNvPr id="62477" name="Rectangle 13"/>
          <p:cNvSpPr>
            <a:spLocks noChangeArrowheads="1"/>
          </p:cNvSpPr>
          <p:nvPr/>
        </p:nvSpPr>
        <p:spPr bwMode="auto">
          <a:xfrm>
            <a:off x="152400" y="5334000"/>
            <a:ext cx="4648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solidFill>
                  <a:srgbClr val="FF0066"/>
                </a:solidFill>
                <a:latin typeface="Times New Roman" pitchFamily="18" charset="0"/>
              </a:rPr>
              <a:t>32 человека считают, что курящие травят себя и других</a:t>
            </a:r>
          </a:p>
        </p:txBody>
      </p:sp>
      <p:pic>
        <p:nvPicPr>
          <p:cNvPr id="26634" name="Picture 14" descr="Картинка 98 из 178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28600"/>
            <a:ext cx="3200400" cy="293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Picture 15" descr="ae6e6e54cda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3962400"/>
            <a:ext cx="4038600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80" name="Rectangle 16"/>
          <p:cNvSpPr>
            <a:spLocks noChangeArrowheads="1"/>
          </p:cNvSpPr>
          <p:nvPr/>
        </p:nvSpPr>
        <p:spPr bwMode="auto">
          <a:xfrm>
            <a:off x="0" y="6156325"/>
            <a:ext cx="5257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solidFill>
                  <a:srgbClr val="000066"/>
                </a:solidFill>
                <a:latin typeface="Times New Roman" pitchFamily="18" charset="0"/>
              </a:rPr>
              <a:t>24 человека считают, что курение личное дело каждого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6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0" grpId="0"/>
      <p:bldP spid="62471" grpId="0"/>
      <p:bldP spid="62472" grpId="0"/>
      <p:bldP spid="62473" grpId="0"/>
      <p:bldP spid="62474" grpId="0"/>
      <p:bldP spid="62475" grpId="0"/>
      <p:bldP spid="62476" grpId="0"/>
      <p:bldP spid="62477" grpId="0"/>
      <p:bldP spid="6248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914400"/>
          </a:xfrm>
        </p:spPr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990000"/>
                </a:solidFill>
                <a:latin typeface="Times New Roman" pitchFamily="18" charset="0"/>
              </a:rPr>
              <a:t>Употребляют спиртные напитки</a:t>
            </a:r>
            <a:br>
              <a:rPr lang="ru-RU" sz="4000" b="1" i="1" smtClean="0">
                <a:solidFill>
                  <a:srgbClr val="990000"/>
                </a:solidFill>
                <a:latin typeface="Times New Roman" pitchFamily="18" charset="0"/>
              </a:rPr>
            </a:br>
            <a:r>
              <a:rPr lang="ru-RU" sz="4000" b="1" i="1" smtClean="0">
                <a:solidFill>
                  <a:srgbClr val="990000"/>
                </a:solidFill>
                <a:latin typeface="Times New Roman" pitchFamily="18" charset="0"/>
              </a:rPr>
              <a:t>34 человека - это 55%</a:t>
            </a:r>
          </a:p>
        </p:txBody>
      </p:sp>
      <p:sp>
        <p:nvSpPr>
          <p:cNvPr id="253955" name="Rectangle 3"/>
          <p:cNvSpPr>
            <a:spLocks noChangeArrowheads="1"/>
          </p:cNvSpPr>
          <p:nvPr/>
        </p:nvSpPr>
        <p:spPr bwMode="auto">
          <a:xfrm>
            <a:off x="5105400" y="1447800"/>
            <a:ext cx="38560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i="1">
                <a:solidFill>
                  <a:schemeClr val="accent2"/>
                </a:solidFill>
                <a:latin typeface="Times New Roman" pitchFamily="18" charset="0"/>
              </a:rPr>
              <a:t>14 человек(41%) – </a:t>
            </a:r>
          </a:p>
          <a:p>
            <a:r>
              <a:rPr lang="ru-RU" sz="2800" b="1" i="1">
                <a:solidFill>
                  <a:schemeClr val="accent2"/>
                </a:solidFill>
                <a:latin typeface="Times New Roman" pitchFamily="18" charset="0"/>
              </a:rPr>
              <a:t>1-2 раза в месяц</a:t>
            </a:r>
          </a:p>
        </p:txBody>
      </p:sp>
      <p:sp>
        <p:nvSpPr>
          <p:cNvPr id="253956" name="Rectangle 4"/>
          <p:cNvSpPr>
            <a:spLocks noChangeArrowheads="1"/>
          </p:cNvSpPr>
          <p:nvPr/>
        </p:nvSpPr>
        <p:spPr bwMode="auto">
          <a:xfrm>
            <a:off x="457200" y="1447800"/>
            <a:ext cx="4038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i="1">
                <a:solidFill>
                  <a:schemeClr val="accent2"/>
                </a:solidFill>
                <a:latin typeface="Times New Roman" pitchFamily="18" charset="0"/>
              </a:rPr>
              <a:t>20 человек (59%) – несколько раз в год</a:t>
            </a:r>
          </a:p>
        </p:txBody>
      </p:sp>
      <p:sp>
        <p:nvSpPr>
          <p:cNvPr id="253959" name="Rectangle 7"/>
          <p:cNvSpPr>
            <a:spLocks noChangeArrowheads="1"/>
          </p:cNvSpPr>
          <p:nvPr/>
        </p:nvSpPr>
        <p:spPr bwMode="auto">
          <a:xfrm>
            <a:off x="0" y="2667000"/>
            <a:ext cx="42370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chemeClr val="accent2"/>
                </a:solidFill>
                <a:latin typeface="Times New Roman" pitchFamily="18" charset="0"/>
              </a:rPr>
              <a:t>Из них:</a:t>
            </a:r>
          </a:p>
          <a:p>
            <a:pPr algn="ctr"/>
            <a:r>
              <a:rPr lang="ru-RU" sz="2800" b="1" i="1">
                <a:solidFill>
                  <a:schemeClr val="accent2"/>
                </a:solidFill>
                <a:latin typeface="Times New Roman" pitchFamily="18" charset="0"/>
              </a:rPr>
              <a:t>6 класс - 3 человека (9%)</a:t>
            </a:r>
          </a:p>
        </p:txBody>
      </p:sp>
      <p:sp>
        <p:nvSpPr>
          <p:cNvPr id="253961" name="Rectangle 9"/>
          <p:cNvSpPr>
            <a:spLocks noChangeArrowheads="1"/>
          </p:cNvSpPr>
          <p:nvPr/>
        </p:nvSpPr>
        <p:spPr bwMode="auto">
          <a:xfrm>
            <a:off x="0" y="5105400"/>
            <a:ext cx="4648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i="1">
                <a:solidFill>
                  <a:schemeClr val="accent2"/>
                </a:solidFill>
                <a:latin typeface="Times New Roman" pitchFamily="18" charset="0"/>
              </a:rPr>
              <a:t>10 класс - 3 человека (9%)</a:t>
            </a:r>
          </a:p>
        </p:txBody>
      </p:sp>
      <p:sp>
        <p:nvSpPr>
          <p:cNvPr id="253962" name="Rectangle 10"/>
          <p:cNvSpPr>
            <a:spLocks noChangeArrowheads="1"/>
          </p:cNvSpPr>
          <p:nvPr/>
        </p:nvSpPr>
        <p:spPr bwMode="auto">
          <a:xfrm>
            <a:off x="4724400" y="2743200"/>
            <a:ext cx="42370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chemeClr val="accent2"/>
                </a:solidFill>
                <a:latin typeface="Times New Roman" pitchFamily="18" charset="0"/>
              </a:rPr>
              <a:t>Из них:</a:t>
            </a:r>
          </a:p>
          <a:p>
            <a:pPr algn="ctr"/>
            <a:r>
              <a:rPr lang="ru-RU" sz="2800" b="1" i="1">
                <a:solidFill>
                  <a:schemeClr val="accent2"/>
                </a:solidFill>
                <a:latin typeface="Times New Roman" pitchFamily="18" charset="0"/>
              </a:rPr>
              <a:t>7 класс - 3 человека (9%)</a:t>
            </a:r>
          </a:p>
        </p:txBody>
      </p:sp>
      <p:sp>
        <p:nvSpPr>
          <p:cNvPr id="253963" name="Rectangle 11"/>
          <p:cNvSpPr>
            <a:spLocks noChangeArrowheads="1"/>
          </p:cNvSpPr>
          <p:nvPr/>
        </p:nvSpPr>
        <p:spPr bwMode="auto">
          <a:xfrm>
            <a:off x="152400" y="4572000"/>
            <a:ext cx="42370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chemeClr val="accent2"/>
                </a:solidFill>
                <a:latin typeface="Times New Roman" pitchFamily="18" charset="0"/>
              </a:rPr>
              <a:t>9 класс - 3 человека (9%)</a:t>
            </a:r>
          </a:p>
        </p:txBody>
      </p:sp>
      <p:sp>
        <p:nvSpPr>
          <p:cNvPr id="253964" name="Rectangle 12"/>
          <p:cNvSpPr>
            <a:spLocks noChangeArrowheads="1"/>
          </p:cNvSpPr>
          <p:nvPr/>
        </p:nvSpPr>
        <p:spPr bwMode="auto">
          <a:xfrm>
            <a:off x="0" y="4114800"/>
            <a:ext cx="42370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chemeClr val="accent2"/>
                </a:solidFill>
                <a:latin typeface="Times New Roman" pitchFamily="18" charset="0"/>
              </a:rPr>
              <a:t>8 класс - 6 человек (18%)</a:t>
            </a:r>
          </a:p>
        </p:txBody>
      </p:sp>
      <p:sp>
        <p:nvSpPr>
          <p:cNvPr id="253965" name="Rectangle 13"/>
          <p:cNvSpPr>
            <a:spLocks noChangeArrowheads="1"/>
          </p:cNvSpPr>
          <p:nvPr/>
        </p:nvSpPr>
        <p:spPr bwMode="auto">
          <a:xfrm>
            <a:off x="0" y="3581400"/>
            <a:ext cx="42370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i="1">
                <a:solidFill>
                  <a:schemeClr val="accent2"/>
                </a:solidFill>
                <a:latin typeface="Times New Roman" pitchFamily="18" charset="0"/>
              </a:rPr>
              <a:t>7 класс - 5 человека (15%)</a:t>
            </a:r>
          </a:p>
        </p:txBody>
      </p:sp>
      <p:sp>
        <p:nvSpPr>
          <p:cNvPr id="253966" name="Rectangle 14"/>
          <p:cNvSpPr>
            <a:spLocks noChangeArrowheads="1"/>
          </p:cNvSpPr>
          <p:nvPr/>
        </p:nvSpPr>
        <p:spPr bwMode="auto">
          <a:xfrm>
            <a:off x="4648200" y="3733800"/>
            <a:ext cx="42370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chemeClr val="accent2"/>
                </a:solidFill>
                <a:latin typeface="Times New Roman" pitchFamily="18" charset="0"/>
              </a:rPr>
              <a:t>8 класс - 2 человека (3%)</a:t>
            </a:r>
          </a:p>
        </p:txBody>
      </p:sp>
      <p:sp>
        <p:nvSpPr>
          <p:cNvPr id="253967" name="Rectangle 15"/>
          <p:cNvSpPr>
            <a:spLocks noChangeArrowheads="1"/>
          </p:cNvSpPr>
          <p:nvPr/>
        </p:nvSpPr>
        <p:spPr bwMode="auto">
          <a:xfrm>
            <a:off x="4648200" y="4267200"/>
            <a:ext cx="42370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chemeClr val="accent2"/>
                </a:solidFill>
                <a:latin typeface="Times New Roman" pitchFamily="18" charset="0"/>
              </a:rPr>
              <a:t>9 класс - 4 человека (6%)</a:t>
            </a:r>
          </a:p>
        </p:txBody>
      </p:sp>
      <p:sp>
        <p:nvSpPr>
          <p:cNvPr id="253968" name="Rectangle 16"/>
          <p:cNvSpPr>
            <a:spLocks noChangeArrowheads="1"/>
          </p:cNvSpPr>
          <p:nvPr/>
        </p:nvSpPr>
        <p:spPr bwMode="auto">
          <a:xfrm>
            <a:off x="4648200" y="4876800"/>
            <a:ext cx="449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i="1">
                <a:solidFill>
                  <a:schemeClr val="accent2"/>
                </a:solidFill>
                <a:latin typeface="Times New Roman" pitchFamily="18" charset="0"/>
              </a:rPr>
              <a:t>10 класс - 2 человека (3%)</a:t>
            </a:r>
          </a:p>
        </p:txBody>
      </p:sp>
      <p:sp>
        <p:nvSpPr>
          <p:cNvPr id="253969" name="Rectangle 17"/>
          <p:cNvSpPr>
            <a:spLocks noChangeArrowheads="1"/>
          </p:cNvSpPr>
          <p:nvPr/>
        </p:nvSpPr>
        <p:spPr bwMode="auto">
          <a:xfrm>
            <a:off x="4572000" y="5486400"/>
            <a:ext cx="4876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i="1">
                <a:solidFill>
                  <a:schemeClr val="accent2"/>
                </a:solidFill>
                <a:latin typeface="Times New Roman" pitchFamily="18" charset="0"/>
              </a:rPr>
              <a:t>11 класс – 2 человека (3%)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39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3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3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93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539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539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539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9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539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539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539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17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2539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2539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2539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705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2539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2539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2539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8130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2539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2539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2539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8970"/>
                            </p:stCondLst>
                            <p:childTnLst>
                              <p:par>
                                <p:cTn id="4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539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539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539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9810"/>
                            </p:stCondLst>
                            <p:childTnLst>
                              <p:par>
                                <p:cTn id="5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2539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2539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2539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690"/>
                            </p:stCondLst>
                            <p:childTnLst>
                              <p:par>
                                <p:cTn id="5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2539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2539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2539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1530"/>
                            </p:stCondLst>
                            <p:childTnLst>
                              <p:par>
                                <p:cTn id="6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2539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2539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2539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2370"/>
                            </p:stCondLst>
                            <p:childTnLst>
                              <p:par>
                                <p:cTn id="7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2539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2539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2539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3250"/>
                            </p:stCondLst>
                            <p:childTnLst>
                              <p:par>
                                <p:cTn id="7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2539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2539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2539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54" grpId="0"/>
      <p:bldP spid="253955" grpId="0"/>
      <p:bldP spid="253956" grpId="0"/>
      <p:bldP spid="253959" grpId="0"/>
      <p:bldP spid="253961" grpId="0"/>
      <p:bldP spid="253962" grpId="0"/>
      <p:bldP spid="253963" grpId="0"/>
      <p:bldP spid="253964" grpId="0"/>
      <p:bldP spid="253965" grpId="0"/>
      <p:bldP spid="253966" grpId="0"/>
      <p:bldP spid="253967" grpId="0"/>
      <p:bldP spid="253968" grpId="0"/>
      <p:bldP spid="25396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908" name="Picture 4" descr="1847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6213" y="457200"/>
            <a:ext cx="2362200" cy="2001838"/>
          </a:xfrm>
          <a:noFill/>
        </p:spPr>
      </p:pic>
      <p:sp>
        <p:nvSpPr>
          <p:cNvPr id="251909" name="Rectangle 5"/>
          <p:cNvSpPr>
            <a:spLocks noChangeArrowheads="1"/>
          </p:cNvSpPr>
          <p:nvPr/>
        </p:nvSpPr>
        <p:spPr bwMode="auto">
          <a:xfrm>
            <a:off x="2520950" y="609600"/>
            <a:ext cx="66294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i="1">
                <a:solidFill>
                  <a:schemeClr val="accent2"/>
                </a:solidFill>
                <a:latin typeface="Times New Roman" pitchFamily="18" charset="0"/>
              </a:rPr>
              <a:t>15 человек (24%) считают, что при употреблении алкоголя есть положительные стороны</a:t>
            </a:r>
          </a:p>
        </p:txBody>
      </p:sp>
      <p:sp>
        <p:nvSpPr>
          <p:cNvPr id="251910" name="Rectangle 6"/>
          <p:cNvSpPr>
            <a:spLocks noChangeArrowheads="1"/>
          </p:cNvSpPr>
          <p:nvPr/>
        </p:nvSpPr>
        <p:spPr bwMode="auto">
          <a:xfrm>
            <a:off x="304800" y="2743200"/>
            <a:ext cx="83820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990000"/>
                </a:solidFill>
                <a:latin typeface="Times New Roman" pitchFamily="18" charset="0"/>
              </a:rPr>
              <a:t>46 человек (74%) считают, что широкий доступ дешевых алкогольных напитков влияет на рост потребления алкоголя среди школьников.</a:t>
            </a:r>
          </a:p>
        </p:txBody>
      </p:sp>
      <p:sp>
        <p:nvSpPr>
          <p:cNvPr id="251911" name="Rectangle 7"/>
          <p:cNvSpPr>
            <a:spLocks noChangeArrowheads="1"/>
          </p:cNvSpPr>
          <p:nvPr/>
        </p:nvSpPr>
        <p:spPr bwMode="auto">
          <a:xfrm>
            <a:off x="304800" y="4343400"/>
            <a:ext cx="8382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i="1">
                <a:solidFill>
                  <a:schemeClr val="accent2"/>
                </a:solidFill>
                <a:latin typeface="Times New Roman" pitchFamily="18" charset="0"/>
              </a:rPr>
              <a:t>4 человека (6%) считают, что употребление алкоголя составляющие настоящего веселья</a:t>
            </a:r>
          </a:p>
        </p:txBody>
      </p:sp>
      <p:sp>
        <p:nvSpPr>
          <p:cNvPr id="251912" name="Rectangle 8"/>
          <p:cNvSpPr>
            <a:spLocks noChangeArrowheads="1"/>
          </p:cNvSpPr>
          <p:nvPr/>
        </p:nvSpPr>
        <p:spPr bwMode="auto">
          <a:xfrm>
            <a:off x="381000" y="5562600"/>
            <a:ext cx="8382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990000"/>
                </a:solidFill>
                <a:latin typeface="Times New Roman" pitchFamily="18" charset="0"/>
              </a:rPr>
              <a:t>4 человека (6%) считают, что употребление алкоголя это признак взросления.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51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519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519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519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92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519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519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519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40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2519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2519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2519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3360"/>
                            </p:stCondLst>
                            <p:childTnLst>
                              <p:par>
                                <p:cTn id="2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2519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2519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2519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909" grpId="0"/>
      <p:bldP spid="251910" grpId="0"/>
      <p:bldP spid="251911" grpId="0"/>
      <p:bldP spid="2519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5" name="Picture 5" descr="Картинка 15 из 193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066800"/>
            <a:ext cx="3090863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24200" y="1600200"/>
            <a:ext cx="58674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srgbClr val="000066"/>
                </a:solidFill>
                <a:latin typeface="Times New Roman" pitchFamily="18" charset="0"/>
              </a:rPr>
              <a:t>1 сигарета сокращает жизнь на 15мин; 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latin typeface="Times New Roman" pitchFamily="18" charset="0"/>
              </a:rPr>
              <a:t>1 пачка сигарет — на 5 ч; 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srgbClr val="000066"/>
                </a:solidFill>
                <a:latin typeface="Times New Roman" pitchFamily="18" charset="0"/>
              </a:rPr>
              <a:t>тот, кто курит 1 год, теряет 3 месяца жизни;</a:t>
            </a:r>
            <a:r>
              <a:rPr lang="ru-RU" b="1" smtClean="0"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latin typeface="Times New Roman" pitchFamily="18" charset="0"/>
              </a:rPr>
              <a:t>кто курит 4 года — теряет 1 год жизни; 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srgbClr val="000066"/>
                </a:solidFill>
                <a:latin typeface="Times New Roman" pitchFamily="18" charset="0"/>
              </a:rPr>
              <a:t>кто курит 20 лет — 5 лет; 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latin typeface="Times New Roman" pitchFamily="18" charset="0"/>
              </a:rPr>
              <a:t>кто курит 40 лет — 10 лет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15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5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5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15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15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15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5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15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15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5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15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15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15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15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15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15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15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15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15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rgbClr val="990000"/>
                </a:solidFill>
                <a:latin typeface="Times New Roman" pitchFamily="18" charset="0"/>
              </a:rPr>
              <a:t>по данным ВОЗ</a:t>
            </a:r>
            <a:r>
              <a:rPr lang="ru-RU" smtClean="0"/>
              <a:t> </a:t>
            </a:r>
            <a:endParaRPr lang="ru-RU" b="1" smtClean="0">
              <a:solidFill>
                <a:srgbClr val="FF00FF"/>
              </a:solidFill>
              <a:latin typeface="Monotype Corsiva" pitchFamily="66" charset="0"/>
            </a:endParaRPr>
          </a:p>
        </p:txBody>
      </p:sp>
      <p:sp>
        <p:nvSpPr>
          <p:cNvPr id="134150" name="Rectangle 6"/>
          <p:cNvSpPr>
            <a:spLocks noChangeArrowheads="1"/>
          </p:cNvSpPr>
          <p:nvPr/>
        </p:nvSpPr>
        <p:spPr bwMode="auto">
          <a:xfrm>
            <a:off x="228600" y="1600200"/>
            <a:ext cx="4191000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1000">
                <a:latin typeface="Times New Roman" pitchFamily="18" charset="0"/>
              </a:rPr>
              <a:t/>
            </a:r>
            <a:br>
              <a:rPr lang="ru-RU" sz="1000">
                <a:latin typeface="Times New Roman" pitchFamily="18" charset="0"/>
              </a:rPr>
            </a:br>
            <a:r>
              <a:rPr lang="ru-RU" sz="3200" b="1" i="1">
                <a:solidFill>
                  <a:srgbClr val="000066"/>
                </a:solidFill>
                <a:latin typeface="Times New Roman" pitchFamily="18" charset="0"/>
              </a:rPr>
              <a:t>От курения ежегодно умирают 2,5—3 млн. человек, </a:t>
            </a:r>
          </a:p>
          <a:p>
            <a:endParaRPr lang="ru-RU" sz="3200" b="1" i="1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134153" name="Picture 9" descr="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524000"/>
            <a:ext cx="4343400" cy="351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154" name="Picture 10" descr="Задайся целью бросить курить!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228600" y="4495800"/>
            <a:ext cx="38862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55" name="Rectangle 11"/>
          <p:cNvSpPr>
            <a:spLocks noChangeArrowheads="1"/>
          </p:cNvSpPr>
          <p:nvPr/>
        </p:nvSpPr>
        <p:spPr bwMode="auto">
          <a:xfrm>
            <a:off x="4114800" y="5334000"/>
            <a:ext cx="5207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990000"/>
                </a:solidFill>
                <a:latin typeface="Times New Roman" pitchFamily="18" charset="0"/>
              </a:rPr>
              <a:t>это -  1 человек каждые 10 сек</a:t>
            </a:r>
            <a:r>
              <a:rPr lang="ru-RU" sz="280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4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6" grpId="0"/>
      <p:bldP spid="134150" grpId="0"/>
      <p:bldP spid="13415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990000"/>
                </a:solidFill>
                <a:latin typeface="Times New Roman" pitchFamily="18" charset="0"/>
              </a:rPr>
              <a:t>История открытия табака и распространения табакокурения</a:t>
            </a:r>
            <a:r>
              <a:rPr lang="ru-RU" sz="4000" smtClean="0"/>
              <a:t> </a:t>
            </a:r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9000" y="2209800"/>
            <a:ext cx="5105400" cy="32766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4800" b="1" i="1" smtClean="0">
                <a:solidFill>
                  <a:srgbClr val="000099"/>
                </a:solidFill>
                <a:latin typeface="Times New Roman" pitchFamily="18" charset="0"/>
              </a:rPr>
              <a:t>Геродот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b="1" smtClean="0">
                <a:latin typeface="Times New Roman" pitchFamily="18" charset="0"/>
              </a:rPr>
              <a:t>первым упоминал о том, что скифы вдыхали дым сжигаемых растений (</a:t>
            </a:r>
            <a:r>
              <a:rPr lang="en-US" b="1" smtClean="0">
                <a:latin typeface="Times New Roman" pitchFamily="18" charset="0"/>
              </a:rPr>
              <a:t>XXI – XVIII </a:t>
            </a:r>
            <a:r>
              <a:rPr lang="ru-RU" b="1" smtClean="0">
                <a:latin typeface="Times New Roman" pitchFamily="18" charset="0"/>
              </a:rPr>
              <a:t>вв. до н.э.)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b="1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b="1" smtClean="0"/>
          </a:p>
        </p:txBody>
      </p:sp>
      <p:pic>
        <p:nvPicPr>
          <p:cNvPr id="171012" name="Picture 4" descr="геродо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057400"/>
            <a:ext cx="2705100" cy="3657600"/>
          </a:xfrm>
          <a:prstGeom prst="rect">
            <a:avLst/>
          </a:prstGeom>
          <a:noFill/>
          <a:ln w="9525">
            <a:solidFill>
              <a:srgbClr val="0000F6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0" grpId="0"/>
      <p:bldP spid="171011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1902A6"/>
                </a:solidFill>
                <a:latin typeface="Times New Roman" pitchFamily="18" charset="0"/>
              </a:rPr>
              <a:t>Статистика смертности</a:t>
            </a:r>
          </a:p>
        </p:txBody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4724400"/>
            <a:ext cx="8458200" cy="2133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	</a:t>
            </a:r>
            <a:r>
              <a:rPr lang="ru-RU" sz="2800" b="1" smtClean="0">
                <a:solidFill>
                  <a:srgbClr val="1902A6"/>
                </a:solidFill>
                <a:latin typeface="Times New Roman" pitchFamily="18" charset="0"/>
              </a:rPr>
              <a:t>Смертность среди мужчин увеличилась в 2,5 раза, среди женщин – в 3 раза.</a:t>
            </a:r>
            <a:r>
              <a:rPr lang="ru-RU" sz="2800" b="1" smtClean="0"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1400" b="1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b="1" smtClean="0">
                <a:latin typeface="Times New Roman" pitchFamily="18" charset="0"/>
              </a:rPr>
              <a:t>	В России мужчины живут на 18 лет меньше, чем в США и на 12 лет меньше, чем в Европе.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800" b="1" smtClean="0">
              <a:latin typeface="Times New Roman" pitchFamily="18" charset="0"/>
            </a:endParaRPr>
          </a:p>
        </p:txBody>
      </p:sp>
      <p:pic>
        <p:nvPicPr>
          <p:cNvPr id="260100" name="Picture 4" descr="40gradusoff"/>
          <p:cNvPicPr>
            <a:picLocks noChangeAspect="1" noChangeArrowheads="1"/>
          </p:cNvPicPr>
          <p:nvPr/>
        </p:nvPicPr>
        <p:blipFill>
          <a:blip r:embed="rId3" cstate="print"/>
          <a:srcRect l="3188" r="2802"/>
          <a:stretch>
            <a:fillRect/>
          </a:stretch>
        </p:blipFill>
        <p:spPr bwMode="auto">
          <a:xfrm>
            <a:off x="58738" y="1390650"/>
            <a:ext cx="4970462" cy="323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0101" name="Rectangle 5"/>
          <p:cNvSpPr>
            <a:spLocks noChangeArrowheads="1"/>
          </p:cNvSpPr>
          <p:nvPr/>
        </p:nvSpPr>
        <p:spPr bwMode="auto">
          <a:xfrm>
            <a:off x="5029200" y="1295400"/>
            <a:ext cx="411480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600" b="1">
                <a:latin typeface="Times New Roman" pitchFamily="18" charset="0"/>
              </a:rPr>
              <a:t>Алкогольная смертность в Сибири составляет </a:t>
            </a:r>
          </a:p>
          <a:p>
            <a:r>
              <a:rPr lang="ru-RU" sz="2600" b="1">
                <a:latin typeface="Times New Roman" pitchFamily="18" charset="0"/>
              </a:rPr>
              <a:t>22 % от общего уровня.</a:t>
            </a:r>
          </a:p>
          <a:p>
            <a:endParaRPr lang="ru-RU" sz="1400" b="1">
              <a:latin typeface="Times New Roman" pitchFamily="18" charset="0"/>
            </a:endParaRPr>
          </a:p>
          <a:p>
            <a:r>
              <a:rPr lang="ru-RU" sz="2600" b="1">
                <a:solidFill>
                  <a:srgbClr val="1902A6"/>
                </a:solidFill>
                <a:latin typeface="Times New Roman" pitchFamily="18" charset="0"/>
              </a:rPr>
              <a:t>В Центральном федеральном округе -12%</a:t>
            </a:r>
          </a:p>
          <a:p>
            <a:endParaRPr lang="ru-RU" sz="1400" b="1">
              <a:latin typeface="Times New Roman" pitchFamily="18" charset="0"/>
            </a:endParaRPr>
          </a:p>
          <a:p>
            <a:r>
              <a:rPr lang="ru-RU" sz="2600" b="1">
                <a:latin typeface="Times New Roman" pitchFamily="18" charset="0"/>
              </a:rPr>
              <a:t>Всего алкоголиков </a:t>
            </a:r>
          </a:p>
          <a:p>
            <a:r>
              <a:rPr lang="ru-RU" sz="2600" b="1">
                <a:latin typeface="Times New Roman" pitchFamily="18" charset="0"/>
              </a:rPr>
              <a:t>7 миллионов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0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0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60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0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60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60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60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60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60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60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60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60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60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60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60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098" grpId="0"/>
      <p:bldP spid="260099" grpId="0" build="p"/>
      <p:bldP spid="26010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6" name="Picture 4" descr="31may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-228600"/>
            <a:ext cx="9144000" cy="7086600"/>
          </a:xfrm>
          <a:noFill/>
        </p:spPr>
      </p:pic>
      <p:sp>
        <p:nvSpPr>
          <p:cNvPr id="100362" name="Rectangle 10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2590800"/>
          </a:xfrm>
        </p:spPr>
        <p:txBody>
          <a:bodyPr/>
          <a:lstStyle/>
          <a:p>
            <a:pPr eaLnBrk="1" hangingPunct="1"/>
            <a:r>
              <a:rPr lang="ru-RU" sz="2800" b="1" i="1" smtClean="0">
                <a:solidFill>
                  <a:srgbClr val="000066"/>
                </a:solidFill>
                <a:latin typeface="Monotype Corsiva" pitchFamily="66" charset="0"/>
              </a:rPr>
              <a:t>Итак, для первой части населения проблемой является бросить курить, для второй – не «заразиться» привычкой курить, избежать влияния курящего общества и сохранить свое здоровье.</a:t>
            </a:r>
            <a:br>
              <a:rPr lang="ru-RU" sz="2800" b="1" i="1" smtClean="0">
                <a:solidFill>
                  <a:srgbClr val="000066"/>
                </a:solidFill>
                <a:latin typeface="Monotype Corsiva" pitchFamily="66" charset="0"/>
              </a:rPr>
            </a:br>
            <a:r>
              <a:rPr lang="ru-RU" b="1" i="1" smtClean="0">
                <a:solidFill>
                  <a:srgbClr val="FF00FF"/>
                </a:solidFill>
                <a:latin typeface="Monotype Corsiva" pitchFamily="66" charset="0"/>
              </a:rPr>
              <a:t>Так будьте здоровы!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0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6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/>
              <a:t>Интересные факты</a:t>
            </a:r>
            <a:r>
              <a:rPr lang="ru-RU" smtClean="0"/>
              <a:t>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28600" y="1676400"/>
          <a:ext cx="8382000" cy="447992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885699"/>
                <a:gridCol w="1667500"/>
                <a:gridCol w="1828800"/>
              </a:tblGrid>
              <a:tr h="751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Болезни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Курящие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Не курящие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1. Нервные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14%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2. Понижение слуха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13%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3. Плохая память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12%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4. Плохое физическое состояние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12%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5. Плохое умственное состояние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18%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6. Нечистоплотны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12%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7. Плохие отметки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18%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8. Медленно соображают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19%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3%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4" descr="bg-03"/>
          <p:cNvPicPr>
            <a:picLocks noChangeAspect="1" noChangeArrowheads="1"/>
          </p:cNvPicPr>
          <p:nvPr/>
        </p:nvPicPr>
        <p:blipFill>
          <a:blip r:embed="rId3" cstate="print">
            <a:lum contrast="36000"/>
          </a:blip>
          <a:srcRect/>
          <a:stretch>
            <a:fillRect/>
          </a:stretch>
        </p:blipFill>
        <p:spPr bwMode="auto">
          <a:xfrm>
            <a:off x="0" y="3810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8" name="Rectangle 1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400" b="1" smtClean="0">
                <a:solidFill>
                  <a:srgbClr val="FF00FF"/>
                </a:solidFill>
                <a:latin typeface="Monotype Corsiva" pitchFamily="66" charset="0"/>
              </a:rPr>
              <a:t>Советы для желающих бросить курить</a:t>
            </a:r>
          </a:p>
        </p:txBody>
      </p:sp>
      <p:sp>
        <p:nvSpPr>
          <p:cNvPr id="55309" name="Rectangle 13"/>
          <p:cNvSpPr>
            <a:spLocks noChangeArrowheads="1"/>
          </p:cNvSpPr>
          <p:nvPr/>
        </p:nvSpPr>
        <p:spPr bwMode="auto">
          <a:xfrm>
            <a:off x="228600" y="669925"/>
            <a:ext cx="9144000" cy="618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000" b="1">
                <a:latin typeface="Times New Roman" pitchFamily="18" charset="0"/>
              </a:rPr>
              <a:t>. </a:t>
            </a:r>
          </a:p>
          <a:p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·  </a:t>
            </a:r>
            <a:r>
              <a:rPr lang="ru-RU" sz="2000" b="1">
                <a:solidFill>
                  <a:srgbClr val="CCECFF"/>
                </a:solidFill>
                <a:latin typeface="Times New Roman" pitchFamily="18" charset="0"/>
              </a:rPr>
              <a:t>Главное условие - ты действительно должен хотеть бросить курить, это решение должно быть принято тобою и никем не навязано. </a:t>
            </a:r>
          </a:p>
          <a:p>
            <a:endParaRPr lang="ru-RU" sz="2000" b="1">
              <a:solidFill>
                <a:srgbClr val="CCECFF"/>
              </a:solidFill>
              <a:latin typeface="Times New Roman" pitchFamily="18" charset="0"/>
            </a:endParaRPr>
          </a:p>
          <a:p>
            <a:r>
              <a:rPr lang="ru-RU" sz="2000" b="1">
                <a:latin typeface="Times New Roman" pitchFamily="18" charset="0"/>
              </a:rPr>
              <a:t>·  </a:t>
            </a:r>
            <a:r>
              <a:rPr lang="ru-RU" sz="2000" b="1">
                <a:solidFill>
                  <a:srgbClr val="FFCCFF"/>
                </a:solidFill>
                <a:latin typeface="Times New Roman" pitchFamily="18" charset="0"/>
              </a:rPr>
              <a:t>Сообщи членам своей семьи и друзьям о принятом решении и о том, какая помощь с их стороны тебе потребуется (попроси их не уговаривать тебя, не предлагать выкурить "только одну" сигаретку).</a:t>
            </a:r>
            <a:r>
              <a:rPr lang="ru-RU" sz="2000" b="1">
                <a:latin typeface="Times New Roman" pitchFamily="18" charset="0"/>
              </a:rPr>
              <a:t> </a:t>
            </a:r>
          </a:p>
          <a:p>
            <a:endParaRPr lang="ru-RU" sz="2000" b="1">
              <a:latin typeface="Times New Roman" pitchFamily="18" charset="0"/>
            </a:endParaRPr>
          </a:p>
          <a:p>
            <a:r>
              <a:rPr lang="ru-RU" sz="2000" b="1">
                <a:solidFill>
                  <a:srgbClr val="FFFF99"/>
                </a:solidFill>
                <a:latin typeface="Times New Roman" pitchFamily="18" charset="0"/>
              </a:rPr>
              <a:t>·  Помни, вначале будет тяжелее всего, потом станет легче. </a:t>
            </a:r>
          </a:p>
          <a:p>
            <a:endParaRPr lang="ru-RU" sz="2000" b="1">
              <a:solidFill>
                <a:srgbClr val="FFFF99"/>
              </a:solidFill>
              <a:latin typeface="Times New Roman" pitchFamily="18" charset="0"/>
            </a:endParaRPr>
          </a:p>
          <a:p>
            <a:r>
              <a:rPr lang="ru-RU" sz="2000" b="1">
                <a:latin typeface="Times New Roman" pitchFamily="18" charset="0"/>
              </a:rPr>
              <a:t>·  </a:t>
            </a:r>
            <a:r>
              <a:rPr lang="ru-RU" sz="2000" b="1">
                <a:solidFill>
                  <a:srgbClr val="CCECFF"/>
                </a:solidFill>
                <a:latin typeface="Times New Roman" pitchFamily="18" charset="0"/>
              </a:rPr>
              <a:t>В моменты сильного желания затянуться сигаретой, старайся отвлечься хотя бы на несколько минут. Например, позвони по телефону. Возможно, после этого ты уже не вспомнишь о сигарете. </a:t>
            </a:r>
          </a:p>
          <a:p>
            <a:endParaRPr lang="ru-RU" sz="2000" b="1">
              <a:solidFill>
                <a:srgbClr val="CCECFF"/>
              </a:solidFill>
              <a:latin typeface="Times New Roman" pitchFamily="18" charset="0"/>
            </a:endParaRPr>
          </a:p>
          <a:p>
            <a:r>
              <a:rPr lang="ru-RU" sz="2000" b="1">
                <a:latin typeface="Times New Roman" pitchFamily="18" charset="0"/>
              </a:rPr>
              <a:t>·  </a:t>
            </a:r>
            <a:r>
              <a:rPr lang="ru-RU" sz="2000" b="1">
                <a:solidFill>
                  <a:srgbClr val="FFCCFF"/>
                </a:solidFill>
                <a:latin typeface="Times New Roman" pitchFamily="18" charset="0"/>
              </a:rPr>
              <a:t>Каждое утро давай себе обещание прожить один сегодняшний день без сигареты, что бы ни случилось.</a:t>
            </a:r>
            <a:r>
              <a:rPr lang="ru-RU" sz="2000" b="1">
                <a:latin typeface="Times New Roman" pitchFamily="18" charset="0"/>
              </a:rPr>
              <a:t> </a:t>
            </a:r>
          </a:p>
          <a:p>
            <a:endParaRPr lang="ru-RU" sz="2000" b="1">
              <a:latin typeface="Times New Roman" pitchFamily="18" charset="0"/>
            </a:endParaRPr>
          </a:p>
          <a:p>
            <a:r>
              <a:rPr lang="ru-RU" sz="2000" b="1">
                <a:latin typeface="Times New Roman" pitchFamily="18" charset="0"/>
              </a:rPr>
              <a:t>·  </a:t>
            </a:r>
            <a:r>
              <a:rPr lang="ru-RU" sz="2000" b="1">
                <a:solidFill>
                  <a:srgbClr val="FFFF99"/>
                </a:solidFill>
                <a:latin typeface="Times New Roman" pitchFamily="18" charset="0"/>
              </a:rPr>
              <a:t>Никогда не допускай самую опасную мысль - "одну можно... одна не повредит, а потом точно больше не закурю..." Именно она и повредит - весь твой прогресс и старания мигом</a:t>
            </a:r>
            <a:r>
              <a:rPr lang="ru-RU" i="1">
                <a:solidFill>
                  <a:srgbClr val="FFFF99"/>
                </a:solidFill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8" grpId="0" build="p"/>
      <p:bldP spid="5530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5" name="Picture 5" descr="Картинка 7 из 1612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0" y="1600200"/>
            <a:ext cx="50292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9447" name="Picture 7" descr="Картинка 2 из 16124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1600200"/>
            <a:ext cx="309562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944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990000"/>
                </a:solidFill>
                <a:latin typeface="Times New Roman" pitchFamily="18" charset="0"/>
              </a:rPr>
              <a:t>Христофор Колумб (1492 г)</a:t>
            </a:r>
            <a:r>
              <a:rPr lang="ru-RU" smtClean="0"/>
              <a:t> </a:t>
            </a:r>
          </a:p>
        </p:txBody>
      </p:sp>
      <p:sp>
        <p:nvSpPr>
          <p:cNvPr id="189449" name="Rectangle 9"/>
          <p:cNvSpPr>
            <a:spLocks noChangeArrowheads="1"/>
          </p:cNvSpPr>
          <p:nvPr/>
        </p:nvSpPr>
        <p:spPr bwMode="auto">
          <a:xfrm>
            <a:off x="4114800" y="5700713"/>
            <a:ext cx="472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000" b="1" i="1">
                <a:solidFill>
                  <a:srgbClr val="000099"/>
                </a:solidFill>
                <a:latin typeface="Times New Roman" pitchFamily="18" charset="0"/>
              </a:rPr>
              <a:t>Открытие Колумбом Америки в 1492 г.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9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9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89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9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8" grpId="0"/>
      <p:bldP spid="1894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3" name="Picture 5" descr="Картинка 24 из 69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r="22742" b="36000"/>
          <a:stretch>
            <a:fillRect/>
          </a:stretch>
        </p:blipFill>
        <p:spPr bwMode="auto">
          <a:xfrm>
            <a:off x="5029200" y="1600200"/>
            <a:ext cx="3617913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1495" name="Picture 7" descr="Картинка 35 из 69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152400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149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990000"/>
                </a:solidFill>
                <a:latin typeface="Times New Roman" pitchFamily="18" charset="0"/>
              </a:rPr>
              <a:t>Наказание курильщиков в средневековье</a:t>
            </a:r>
          </a:p>
        </p:txBody>
      </p:sp>
      <p:sp>
        <p:nvSpPr>
          <p:cNvPr id="191497" name="Rectangle 9"/>
          <p:cNvSpPr>
            <a:spLocks noChangeArrowheads="1"/>
          </p:cNvSpPr>
          <p:nvPr/>
        </p:nvSpPr>
        <p:spPr bwMode="auto">
          <a:xfrm>
            <a:off x="1143000" y="5791200"/>
            <a:ext cx="749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 b="1">
                <a:solidFill>
                  <a:srgbClr val="000099"/>
                </a:solidFill>
                <a:latin typeface="Times New Roman" pitchFamily="18" charset="0"/>
              </a:rPr>
              <a:t>Голова с трубкой во рту выставлялась на площадях</a:t>
            </a:r>
            <a:r>
              <a:rPr lang="ru-RU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1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1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91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9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9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9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9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9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6" grpId="0"/>
      <p:bldP spid="1914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41" name="Picture 5" descr="Картинка 1 из 9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1524000"/>
            <a:ext cx="33623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3543" name="Picture 7" descr="Картинка 6 из 9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62600" y="1524000"/>
            <a:ext cx="29241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354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990000"/>
                </a:solidFill>
                <a:latin typeface="Times New Roman" pitchFamily="18" charset="0"/>
              </a:rPr>
              <a:t>Наказание курильщиков на Руси</a:t>
            </a:r>
          </a:p>
        </p:txBody>
      </p:sp>
      <p:sp>
        <p:nvSpPr>
          <p:cNvPr id="193545" name="Rectangle 9"/>
          <p:cNvSpPr>
            <a:spLocks noChangeArrowheads="1"/>
          </p:cNvSpPr>
          <p:nvPr/>
        </p:nvSpPr>
        <p:spPr bwMode="auto">
          <a:xfrm>
            <a:off x="3048000" y="5670550"/>
            <a:ext cx="3705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 b="1">
                <a:solidFill>
                  <a:srgbClr val="000099"/>
                </a:solidFill>
                <a:latin typeface="Times New Roman" pitchFamily="18" charset="0"/>
              </a:rPr>
              <a:t>отрезание носа или ушей</a:t>
            </a:r>
            <a:r>
              <a:rPr lang="ru-RU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93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3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93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93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44" grpId="0"/>
      <p:bldP spid="1935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0" y="1143000"/>
            <a:ext cx="3200400" cy="44958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b="1" smtClean="0">
                <a:latin typeface="Times New Roman" pitchFamily="18" charset="0"/>
              </a:rPr>
              <a:t>Во времена 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36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Петра </a:t>
            </a:r>
            <a:r>
              <a:rPr lang="en-US" sz="36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I</a:t>
            </a:r>
            <a:r>
              <a:rPr lang="ru-RU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,</a:t>
            </a:r>
            <a:r>
              <a:rPr lang="en-US" sz="2800" b="1" smtClean="0">
                <a:latin typeface="Times New Roman" pitchFamily="18" charset="0"/>
              </a:rPr>
              <a:t> </a:t>
            </a:r>
            <a:endParaRPr lang="ru-RU" sz="2800" b="1" smtClean="0">
              <a:latin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b="1" smtClean="0">
                <a:latin typeface="Times New Roman" pitchFamily="18" charset="0"/>
              </a:rPr>
              <a:t>табак оказался официально 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b="1" smtClean="0">
                <a:latin typeface="Times New Roman" pitchFamily="18" charset="0"/>
              </a:rPr>
              <a:t>разрешённым (1697 г.), правда, наложив на него высокую пошлину.</a:t>
            </a:r>
          </a:p>
        </p:txBody>
      </p:sp>
      <p:pic>
        <p:nvPicPr>
          <p:cNvPr id="217093" name="Picture 5" descr="peter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1143000"/>
            <a:ext cx="470217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17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7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7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17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17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17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7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17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17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7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17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17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17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19" name="Picture 9" descr="Картинка 40 из 256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685800"/>
            <a:ext cx="8534400" cy="553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1" name="Rectangle 5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229600" cy="731838"/>
          </a:xfrm>
        </p:spPr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FF0000"/>
                </a:solidFill>
                <a:latin typeface="Times New Roman" pitchFamily="18" charset="0"/>
              </a:rPr>
              <a:t>Вред курения</a:t>
            </a:r>
          </a:p>
        </p:txBody>
      </p:sp>
      <p:pic>
        <p:nvPicPr>
          <p:cNvPr id="10243" name="Picture 4" descr="woman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>
            <a:lum bright="-24000" contrast="54000"/>
          </a:blip>
          <a:srcRect/>
          <a:stretch>
            <a:fillRect/>
          </a:stretch>
        </p:blipFill>
        <p:spPr>
          <a:xfrm>
            <a:off x="1752600" y="1546225"/>
            <a:ext cx="5334000" cy="5311775"/>
          </a:xfrm>
          <a:noFill/>
        </p:spPr>
      </p:pic>
      <p:sp>
        <p:nvSpPr>
          <p:cNvPr id="96265" name="Rectangle 9"/>
          <p:cNvSpPr>
            <a:spLocks noGrp="1" noChangeArrowheads="1"/>
          </p:cNvSpPr>
          <p:nvPr>
            <p:ph sz="half" idx="2"/>
          </p:nvPr>
        </p:nvSpPr>
        <p:spPr>
          <a:xfrm>
            <a:off x="304800" y="838200"/>
            <a:ext cx="8458200" cy="762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	</a:t>
            </a:r>
            <a:r>
              <a:rPr lang="ru-RU" b="1" smtClean="0">
                <a:solidFill>
                  <a:srgbClr val="000099"/>
                </a:solidFill>
                <a:latin typeface="Monotype Corsiva" pitchFamily="66" charset="0"/>
              </a:rPr>
              <a:t>Курение – одна из наиболее распространенных привычек, наносящих урон здоровью человека и целому обществу</a:t>
            </a:r>
            <a:r>
              <a:rPr lang="ru-RU" b="1" smtClean="0">
                <a:solidFill>
                  <a:srgbClr val="000099"/>
                </a:solidFill>
              </a:rPr>
              <a:t>.</a:t>
            </a:r>
            <a:r>
              <a:rPr lang="ru-RU" smtClean="0"/>
              <a:t> </a:t>
            </a:r>
          </a:p>
        </p:txBody>
      </p:sp>
      <p:sp>
        <p:nvSpPr>
          <p:cNvPr id="10245" name="Rectangle 10"/>
          <p:cNvSpPr>
            <a:spLocks noChangeArrowheads="1"/>
          </p:cNvSpPr>
          <p:nvPr/>
        </p:nvSpPr>
        <p:spPr bwMode="auto">
          <a:xfrm>
            <a:off x="4038600" y="3200400"/>
            <a:ext cx="762000" cy="3810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6" name="Rectangle 11"/>
          <p:cNvSpPr>
            <a:spLocks noChangeArrowheads="1"/>
          </p:cNvSpPr>
          <p:nvPr/>
        </p:nvSpPr>
        <p:spPr bwMode="auto">
          <a:xfrm>
            <a:off x="3962400" y="4114800"/>
            <a:ext cx="914400" cy="3810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1" grpId="0"/>
      <p:bldP spid="96265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1570</TotalTime>
  <Words>1273</Words>
  <Application>Microsoft Office PowerPoint</Application>
  <PresentationFormat>Экран (4:3)</PresentationFormat>
  <Paragraphs>249</Paragraphs>
  <Slides>33</Slides>
  <Notes>33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7" baseType="lpstr">
      <vt:lpstr>Arial</vt:lpstr>
      <vt:lpstr>Times New Roman</vt:lpstr>
      <vt:lpstr>Monotype Corsiva</vt:lpstr>
      <vt:lpstr>Оформление по умолчанию</vt:lpstr>
      <vt:lpstr>Слайд 1</vt:lpstr>
      <vt:lpstr>Высказывания известных людей о вреде курения.</vt:lpstr>
      <vt:lpstr>История открытия табака и распространения табакокурения </vt:lpstr>
      <vt:lpstr>Христофор Колумб (1492 г) </vt:lpstr>
      <vt:lpstr>Наказание курильщиков в средневековье</vt:lpstr>
      <vt:lpstr>Наказание курильщиков на Руси</vt:lpstr>
      <vt:lpstr>Слайд 7</vt:lpstr>
      <vt:lpstr>Слайд 8</vt:lpstr>
      <vt:lpstr>Вред курения</vt:lpstr>
      <vt:lpstr>1. Влияние табачного дыма на кровь и мозг. </vt:lpstr>
      <vt:lpstr>2. Влияние табака на органы дыхания.</vt:lpstr>
      <vt:lpstr>2. Влияние табака на органы дыхания.</vt:lpstr>
      <vt:lpstr>3. Влияние табака на печень и органы пищеварения</vt:lpstr>
      <vt:lpstr>4. Сигареты и окружающая среда</vt:lpstr>
      <vt:lpstr>И. Н. Миклухо-Маклай </vt:lpstr>
      <vt:lpstr>Наказание за употребление алкоголя</vt:lpstr>
      <vt:lpstr>Слайд 17</vt:lpstr>
      <vt:lpstr>Влияние алкоголя на печень. </vt:lpstr>
      <vt:lpstr>Изменения в головном мозге</vt:lpstr>
      <vt:lpstr>Пивной алкоголизм</vt:lpstr>
      <vt:lpstr>Слайд 21</vt:lpstr>
      <vt:lpstr>Слайд 22</vt:lpstr>
      <vt:lpstr>Пробовали курить 33 (48)* человек 53 (59%)*</vt:lpstr>
      <vt:lpstr>Курят 11 (11)* человек - это 17 (13%)*</vt:lpstr>
      <vt:lpstr>Слайд 25</vt:lpstr>
      <vt:lpstr>Употребляют спиртные напитки 34 человека - это 55%</vt:lpstr>
      <vt:lpstr>Слайд 27</vt:lpstr>
      <vt:lpstr>Слайд 28</vt:lpstr>
      <vt:lpstr>по данным ВОЗ </vt:lpstr>
      <vt:lpstr>Статистика смертности</vt:lpstr>
      <vt:lpstr>Итак, для первой части населения проблемой является бросить курить, для второй – не «заразиться» привычкой курить, избежать влияния курящего общества и сохранить свое здоровье. Так будьте здоровы!</vt:lpstr>
      <vt:lpstr>Интересные факты </vt:lpstr>
      <vt:lpstr>Слайд 33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17</cp:revision>
  <cp:lastPrinted>1601-01-01T00:00:00Z</cp:lastPrinted>
  <dcterms:created xsi:type="dcterms:W3CDTF">1601-01-01T00:00:00Z</dcterms:created>
  <dcterms:modified xsi:type="dcterms:W3CDTF">2012-01-03T15:19:46Z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NXTAG2">
    <vt:lpwstr>000800bc270000000000010243100207f6000400038000</vt:lpwstr>
  </property>
</Properties>
</file>