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5" name="Полилиния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>
                <a:gd name="T0" fmla="*/ 744 w 2515"/>
                <a:gd name="T1" fmla="*/ 1669 h 1970"/>
                <a:gd name="T2" fmla="*/ 852 w 2515"/>
                <a:gd name="T3" fmla="*/ 1400 h 1970"/>
                <a:gd name="T4" fmla="*/ 876 w 2515"/>
                <a:gd name="T5" fmla="*/ 1171 h 1970"/>
                <a:gd name="T6" fmla="*/ 979 w 2515"/>
                <a:gd name="T7" fmla="*/ 1370 h 1970"/>
                <a:gd name="T8" fmla="*/ 1231 w 2515"/>
                <a:gd name="T9" fmla="*/ 1621 h 1970"/>
                <a:gd name="T10" fmla="*/ 1471 w 2515"/>
                <a:gd name="T11" fmla="*/ 1693 h 1970"/>
                <a:gd name="T12" fmla="*/ 1819 w 2515"/>
                <a:gd name="T13" fmla="*/ 1678 h 1970"/>
                <a:gd name="T14" fmla="*/ 1893 w 2515"/>
                <a:gd name="T15" fmla="*/ 1513 h 1970"/>
                <a:gd name="T16" fmla="*/ 1874 w 2515"/>
                <a:gd name="T17" fmla="*/ 1285 h 1970"/>
                <a:gd name="T18" fmla="*/ 1783 w 2515"/>
                <a:gd name="T19" fmla="*/ 967 h 1970"/>
                <a:gd name="T20" fmla="*/ 1289 w 2515"/>
                <a:gd name="T21" fmla="*/ 873 h 1970"/>
                <a:gd name="T22" fmla="*/ 1549 w 2515"/>
                <a:gd name="T23" fmla="*/ 745 h 1970"/>
                <a:gd name="T24" fmla="*/ 1753 w 2515"/>
                <a:gd name="T25" fmla="*/ 732 h 1970"/>
                <a:gd name="T26" fmla="*/ 2107 w 2515"/>
                <a:gd name="T27" fmla="*/ 618 h 1970"/>
                <a:gd name="T28" fmla="*/ 2377 w 2515"/>
                <a:gd name="T29" fmla="*/ 438 h 1970"/>
                <a:gd name="T30" fmla="*/ 2420 w 2515"/>
                <a:gd name="T31" fmla="*/ 343 h 1970"/>
                <a:gd name="T32" fmla="*/ 2077 w 2515"/>
                <a:gd name="T33" fmla="*/ 331 h 1970"/>
                <a:gd name="T34" fmla="*/ 1951 w 2515"/>
                <a:gd name="T35" fmla="*/ 301 h 1970"/>
                <a:gd name="T36" fmla="*/ 1645 w 2515"/>
                <a:gd name="T37" fmla="*/ 289 h 1970"/>
                <a:gd name="T38" fmla="*/ 1297 w 2515"/>
                <a:gd name="T39" fmla="*/ 408 h 1970"/>
                <a:gd name="T40" fmla="*/ 1308 w 2515"/>
                <a:gd name="T41" fmla="*/ 337 h 1970"/>
                <a:gd name="T42" fmla="*/ 1453 w 2515"/>
                <a:gd name="T43" fmla="*/ 168 h 1970"/>
                <a:gd name="T44" fmla="*/ 1477 w 2515"/>
                <a:gd name="T45" fmla="*/ 36 h 1970"/>
                <a:gd name="T46" fmla="*/ 1417 w 2515"/>
                <a:gd name="T47" fmla="*/ 24 h 1970"/>
                <a:gd name="T48" fmla="*/ 1189 w 2515"/>
                <a:gd name="T49" fmla="*/ 102 h 1970"/>
                <a:gd name="T50" fmla="*/ 1026 w 2515"/>
                <a:gd name="T51" fmla="*/ 144 h 1970"/>
                <a:gd name="T52" fmla="*/ 889 w 2515"/>
                <a:gd name="T53" fmla="*/ 331 h 1970"/>
                <a:gd name="T54" fmla="*/ 726 w 2515"/>
                <a:gd name="T55" fmla="*/ 480 h 1970"/>
                <a:gd name="T56" fmla="*/ 643 w 2515"/>
                <a:gd name="T57" fmla="*/ 540 h 1970"/>
                <a:gd name="T58" fmla="*/ 600 w 2515"/>
                <a:gd name="T59" fmla="*/ 516 h 1970"/>
                <a:gd name="T60" fmla="*/ 552 w 2515"/>
                <a:gd name="T61" fmla="*/ 486 h 1970"/>
                <a:gd name="T62" fmla="*/ 528 w 2515"/>
                <a:gd name="T63" fmla="*/ 462 h 1970"/>
                <a:gd name="T64" fmla="*/ 474 w 2515"/>
                <a:gd name="T65" fmla="*/ 426 h 1970"/>
                <a:gd name="T66" fmla="*/ 415 w 2515"/>
                <a:gd name="T67" fmla="*/ 390 h 1970"/>
                <a:gd name="T68" fmla="*/ 366 w 2515"/>
                <a:gd name="T69" fmla="*/ 366 h 1970"/>
                <a:gd name="T70" fmla="*/ 192 w 2515"/>
                <a:gd name="T71" fmla="*/ 234 h 1970"/>
                <a:gd name="T72" fmla="*/ 570 w 2515"/>
                <a:gd name="T73" fmla="*/ 564 h 1970"/>
                <a:gd name="T74" fmla="*/ 444 w 2515"/>
                <a:gd name="T75" fmla="*/ 732 h 1970"/>
                <a:gd name="T76" fmla="*/ 318 w 2515"/>
                <a:gd name="T77" fmla="*/ 787 h 1970"/>
                <a:gd name="T78" fmla="*/ 127 w 2515"/>
                <a:gd name="T79" fmla="*/ 853 h 1970"/>
                <a:gd name="T80" fmla="*/ 0 w 2515"/>
                <a:gd name="T81" fmla="*/ 1165 h 1970"/>
                <a:gd name="T82" fmla="*/ 372 w 2515"/>
                <a:gd name="T83" fmla="*/ 1015 h 1970"/>
                <a:gd name="T84" fmla="*/ 222 w 2515"/>
                <a:gd name="T85" fmla="*/ 1262 h 1970"/>
                <a:gd name="T86" fmla="*/ 139 w 2515"/>
                <a:gd name="T87" fmla="*/ 1459 h 1970"/>
                <a:gd name="T88" fmla="*/ 102 w 2515"/>
                <a:gd name="T89" fmla="*/ 1495 h 1970"/>
                <a:gd name="T90" fmla="*/ 84 w 2515"/>
                <a:gd name="T91" fmla="*/ 1519 h 1970"/>
                <a:gd name="T92" fmla="*/ 96 w 2515"/>
                <a:gd name="T93" fmla="*/ 1537 h 1970"/>
                <a:gd name="T94" fmla="*/ 127 w 2515"/>
                <a:gd name="T95" fmla="*/ 1567 h 1970"/>
                <a:gd name="T96" fmla="*/ 145 w 2515"/>
                <a:gd name="T97" fmla="*/ 1633 h 1970"/>
                <a:gd name="T98" fmla="*/ 156 w 2515"/>
                <a:gd name="T99" fmla="*/ 1693 h 1970"/>
                <a:gd name="T100" fmla="*/ 162 w 2515"/>
                <a:gd name="T101" fmla="*/ 1723 h 1970"/>
                <a:gd name="T102" fmla="*/ 216 w 2515"/>
                <a:gd name="T103" fmla="*/ 1802 h 1970"/>
                <a:gd name="T104" fmla="*/ 228 w 2515"/>
                <a:gd name="T105" fmla="*/ 1850 h 1970"/>
                <a:gd name="T106" fmla="*/ 240 w 2515"/>
                <a:gd name="T107" fmla="*/ 1904 h 1970"/>
                <a:gd name="T108" fmla="*/ 246 w 2515"/>
                <a:gd name="T109" fmla="*/ 1922 h 1970"/>
                <a:gd name="T110" fmla="*/ 258 w 2515"/>
                <a:gd name="T111" fmla="*/ 1970 h 1970"/>
                <a:gd name="T112" fmla="*/ 462 w 2515"/>
                <a:gd name="T113" fmla="*/ 1922 h 1970"/>
                <a:gd name="T114" fmla="*/ 624 w 2515"/>
                <a:gd name="T115" fmla="*/ 1778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Полилиния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>
                <a:gd name="T0" fmla="*/ 577 w 2123"/>
                <a:gd name="T1" fmla="*/ 986 h 1696"/>
                <a:gd name="T2" fmla="*/ 541 w 2123"/>
                <a:gd name="T3" fmla="*/ 646 h 1696"/>
                <a:gd name="T4" fmla="*/ 667 w 2123"/>
                <a:gd name="T5" fmla="*/ 374 h 1696"/>
                <a:gd name="T6" fmla="*/ 922 w 2123"/>
                <a:gd name="T7" fmla="*/ 555 h 1696"/>
                <a:gd name="T8" fmla="*/ 1208 w 2123"/>
                <a:gd name="T9" fmla="*/ 822 h 1696"/>
                <a:gd name="T10" fmla="*/ 1475 w 2123"/>
                <a:gd name="T11" fmla="*/ 1049 h 1696"/>
                <a:gd name="T12" fmla="*/ 1791 w 2123"/>
                <a:gd name="T13" fmla="*/ 1286 h 1696"/>
                <a:gd name="T14" fmla="*/ 1873 w 2123"/>
                <a:gd name="T15" fmla="*/ 1337 h 1696"/>
                <a:gd name="T16" fmla="*/ 1826 w 2123"/>
                <a:gd name="T17" fmla="*/ 1281 h 1696"/>
                <a:gd name="T18" fmla="*/ 1404 w 2123"/>
                <a:gd name="T19" fmla="*/ 947 h 1696"/>
                <a:gd name="T20" fmla="*/ 1082 w 2123"/>
                <a:gd name="T21" fmla="*/ 646 h 1696"/>
                <a:gd name="T22" fmla="*/ 719 w 2123"/>
                <a:gd name="T23" fmla="*/ 311 h 1696"/>
                <a:gd name="T24" fmla="*/ 994 w 2123"/>
                <a:gd name="T25" fmla="*/ 294 h 1696"/>
                <a:gd name="T26" fmla="*/ 1279 w 2123"/>
                <a:gd name="T27" fmla="*/ 300 h 1696"/>
                <a:gd name="T28" fmla="*/ 1606 w 2123"/>
                <a:gd name="T29" fmla="*/ 254 h 1696"/>
                <a:gd name="T30" fmla="*/ 2112 w 2123"/>
                <a:gd name="T31" fmla="*/ 186 h 1696"/>
                <a:gd name="T32" fmla="*/ 2064 w 2123"/>
                <a:gd name="T33" fmla="*/ 164 h 1696"/>
                <a:gd name="T34" fmla="*/ 1535 w 2123"/>
                <a:gd name="T35" fmla="*/ 243 h 1696"/>
                <a:gd name="T36" fmla="*/ 1202 w 2123"/>
                <a:gd name="T37" fmla="*/ 260 h 1696"/>
                <a:gd name="T38" fmla="*/ 755 w 2123"/>
                <a:gd name="T39" fmla="*/ 243 h 1696"/>
                <a:gd name="T40" fmla="*/ 815 w 2123"/>
                <a:gd name="T41" fmla="*/ 215 h 1696"/>
                <a:gd name="T42" fmla="*/ 1136 w 2123"/>
                <a:gd name="T43" fmla="*/ 0 h 1696"/>
                <a:gd name="T44" fmla="*/ 1082 w 2123"/>
                <a:gd name="T45" fmla="*/ 28 h 1696"/>
                <a:gd name="T46" fmla="*/ 1005 w 2123"/>
                <a:gd name="T47" fmla="*/ 79 h 1696"/>
                <a:gd name="T48" fmla="*/ 851 w 2123"/>
                <a:gd name="T49" fmla="*/ 181 h 1696"/>
                <a:gd name="T50" fmla="*/ 667 w 2123"/>
                <a:gd name="T51" fmla="*/ 266 h 1696"/>
                <a:gd name="T52" fmla="*/ 631 w 2123"/>
                <a:gd name="T53" fmla="*/ 340 h 1696"/>
                <a:gd name="T54" fmla="*/ 303 w 2123"/>
                <a:gd name="T55" fmla="*/ 555 h 1696"/>
                <a:gd name="T56" fmla="*/ 0 w 2123"/>
                <a:gd name="T57" fmla="*/ 686 h 1696"/>
                <a:gd name="T58" fmla="*/ 0 w 2123"/>
                <a:gd name="T59" fmla="*/ 691 h 1696"/>
                <a:gd name="T60" fmla="*/ 0 w 2123"/>
                <a:gd name="T61" fmla="*/ 725 h 1696"/>
                <a:gd name="T62" fmla="*/ 297 w 2123"/>
                <a:gd name="T63" fmla="*/ 601 h 1696"/>
                <a:gd name="T64" fmla="*/ 589 w 2123"/>
                <a:gd name="T65" fmla="*/ 408 h 1696"/>
                <a:gd name="T66" fmla="*/ 505 w 2123"/>
                <a:gd name="T67" fmla="*/ 635 h 1696"/>
                <a:gd name="T68" fmla="*/ 523 w 2123"/>
                <a:gd name="T69" fmla="*/ 941 h 1696"/>
                <a:gd name="T70" fmla="*/ 458 w 2123"/>
                <a:gd name="T71" fmla="*/ 1105 h 1696"/>
                <a:gd name="T72" fmla="*/ 327 w 2123"/>
                <a:gd name="T73" fmla="*/ 1400 h 1696"/>
                <a:gd name="T74" fmla="*/ 321 w 2123"/>
                <a:gd name="T75" fmla="*/ 1604 h 1696"/>
                <a:gd name="T76" fmla="*/ 327 w 2123"/>
                <a:gd name="T77" fmla="*/ 1604 h 1696"/>
                <a:gd name="T78" fmla="*/ 345 w 2123"/>
                <a:gd name="T79" fmla="*/ 1468 h 1696"/>
                <a:gd name="T80" fmla="*/ 577 w 2123"/>
                <a:gd name="T81" fmla="*/ 986 h 1696"/>
                <a:gd name="T82" fmla="*/ 577 w 2123"/>
                <a:gd name="T83" fmla="*/ 986 h 169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Полилиния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>
                <a:gd name="T0" fmla="*/ 3338 w 3668"/>
                <a:gd name="T1" fmla="*/ 288 h 943"/>
                <a:gd name="T2" fmla="*/ 3194 w 3668"/>
                <a:gd name="T3" fmla="*/ 258 h 943"/>
                <a:gd name="T4" fmla="*/ 2816 w 3668"/>
                <a:gd name="T5" fmla="*/ 234 h 943"/>
                <a:gd name="T6" fmla="*/ 2330 w 3668"/>
                <a:gd name="T7" fmla="*/ 306 h 943"/>
                <a:gd name="T8" fmla="*/ 2372 w 3668"/>
                <a:gd name="T9" fmla="*/ 258 h 943"/>
                <a:gd name="T10" fmla="*/ 2624 w 3668"/>
                <a:gd name="T11" fmla="*/ 132 h 943"/>
                <a:gd name="T12" fmla="*/ 2707 w 3668"/>
                <a:gd name="T13" fmla="*/ 24 h 943"/>
                <a:gd name="T14" fmla="*/ 2642 w 3668"/>
                <a:gd name="T15" fmla="*/ 12 h 943"/>
                <a:gd name="T16" fmla="*/ 2515 w 3668"/>
                <a:gd name="T17" fmla="*/ 54 h 943"/>
                <a:gd name="T18" fmla="*/ 2324 w 3668"/>
                <a:gd name="T19" fmla="*/ 66 h 943"/>
                <a:gd name="T20" fmla="*/ 2101 w 3668"/>
                <a:gd name="T21" fmla="*/ 90 h 943"/>
                <a:gd name="T22" fmla="*/ 1855 w 3668"/>
                <a:gd name="T23" fmla="*/ 228 h 943"/>
                <a:gd name="T24" fmla="*/ 1591 w 3668"/>
                <a:gd name="T25" fmla="*/ 337 h 943"/>
                <a:gd name="T26" fmla="*/ 1459 w 3668"/>
                <a:gd name="T27" fmla="*/ 379 h 943"/>
                <a:gd name="T28" fmla="*/ 1417 w 3668"/>
                <a:gd name="T29" fmla="*/ 361 h 943"/>
                <a:gd name="T30" fmla="*/ 1363 w 3668"/>
                <a:gd name="T31" fmla="*/ 331 h 943"/>
                <a:gd name="T32" fmla="*/ 1344 w 3668"/>
                <a:gd name="T33" fmla="*/ 312 h 943"/>
                <a:gd name="T34" fmla="*/ 1290 w 3668"/>
                <a:gd name="T35" fmla="*/ 288 h 943"/>
                <a:gd name="T36" fmla="*/ 1230 w 3668"/>
                <a:gd name="T37" fmla="*/ 252 h 943"/>
                <a:gd name="T38" fmla="*/ 1119 w 3668"/>
                <a:gd name="T39" fmla="*/ 227 h 943"/>
                <a:gd name="T40" fmla="*/ 1320 w 3668"/>
                <a:gd name="T41" fmla="*/ 438 h 943"/>
                <a:gd name="T42" fmla="*/ 960 w 3668"/>
                <a:gd name="T43" fmla="*/ 558 h 943"/>
                <a:gd name="T44" fmla="*/ 474 w 3668"/>
                <a:gd name="T45" fmla="*/ 630 h 943"/>
                <a:gd name="T46" fmla="*/ 132 w 3668"/>
                <a:gd name="T47" fmla="*/ 781 h 943"/>
                <a:gd name="T48" fmla="*/ 234 w 3668"/>
                <a:gd name="T49" fmla="*/ 847 h 943"/>
                <a:gd name="T50" fmla="*/ 925 w 3668"/>
                <a:gd name="T51" fmla="*/ 739 h 943"/>
                <a:gd name="T52" fmla="*/ 637 w 3668"/>
                <a:gd name="T53" fmla="*/ 925 h 943"/>
                <a:gd name="T54" fmla="*/ 1405 w 3668"/>
                <a:gd name="T55" fmla="*/ 943 h 943"/>
                <a:gd name="T56" fmla="*/ 1447 w 3668"/>
                <a:gd name="T57" fmla="*/ 943 h 943"/>
                <a:gd name="T58" fmla="*/ 2888 w 3668"/>
                <a:gd name="T59" fmla="*/ 859 h 943"/>
                <a:gd name="T60" fmla="*/ 2582 w 3668"/>
                <a:gd name="T61" fmla="*/ 708 h 943"/>
                <a:gd name="T62" fmla="*/ 2299 w 3668"/>
                <a:gd name="T63" fmla="*/ 606 h 943"/>
                <a:gd name="T64" fmla="*/ 2606 w 3668"/>
                <a:gd name="T65" fmla="*/ 588 h 943"/>
                <a:gd name="T66" fmla="*/ 3001 w 3668"/>
                <a:gd name="T67" fmla="*/ 582 h 943"/>
                <a:gd name="T68" fmla="*/ 3452 w 3668"/>
                <a:gd name="T69" fmla="*/ 438 h 943"/>
                <a:gd name="T70" fmla="*/ 3668 w 3668"/>
                <a:gd name="T71" fmla="*/ 312 h 943"/>
                <a:gd name="T72" fmla="*/ 3482 w 3668"/>
                <a:gd name="T73" fmla="*/ 300 h 94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Полилиния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>
                <a:gd name="T0" fmla="*/ 324 w 969"/>
                <a:gd name="T1" fmla="*/ 1189 h 1192"/>
                <a:gd name="T2" fmla="*/ 492 w 969"/>
                <a:gd name="T3" fmla="*/ 1195 h 1192"/>
                <a:gd name="T4" fmla="*/ 582 w 969"/>
                <a:gd name="T5" fmla="*/ 1153 h 1192"/>
                <a:gd name="T6" fmla="*/ 816 w 969"/>
                <a:gd name="T7" fmla="*/ 1088 h 1192"/>
                <a:gd name="T8" fmla="*/ 937 w 969"/>
                <a:gd name="T9" fmla="*/ 1058 h 1192"/>
                <a:gd name="T10" fmla="*/ 762 w 969"/>
                <a:gd name="T11" fmla="*/ 991 h 1192"/>
                <a:gd name="T12" fmla="*/ 558 w 969"/>
                <a:gd name="T13" fmla="*/ 955 h 1192"/>
                <a:gd name="T14" fmla="*/ 198 w 969"/>
                <a:gd name="T15" fmla="*/ 973 h 1192"/>
                <a:gd name="T16" fmla="*/ 300 w 969"/>
                <a:gd name="T17" fmla="*/ 895 h 1192"/>
                <a:gd name="T18" fmla="*/ 498 w 969"/>
                <a:gd name="T19" fmla="*/ 805 h 1192"/>
                <a:gd name="T20" fmla="*/ 697 w 969"/>
                <a:gd name="T21" fmla="*/ 673 h 1192"/>
                <a:gd name="T22" fmla="*/ 703 w 969"/>
                <a:gd name="T23" fmla="*/ 673 h 1192"/>
                <a:gd name="T24" fmla="*/ 715 w 969"/>
                <a:gd name="T25" fmla="*/ 667 h 1192"/>
                <a:gd name="T26" fmla="*/ 756 w 969"/>
                <a:gd name="T27" fmla="*/ 649 h 1192"/>
                <a:gd name="T28" fmla="*/ 780 w 969"/>
                <a:gd name="T29" fmla="*/ 643 h 1192"/>
                <a:gd name="T30" fmla="*/ 792 w 969"/>
                <a:gd name="T31" fmla="*/ 631 h 1192"/>
                <a:gd name="T32" fmla="*/ 798 w 969"/>
                <a:gd name="T33" fmla="*/ 619 h 1192"/>
                <a:gd name="T34" fmla="*/ 792 w 969"/>
                <a:gd name="T35" fmla="*/ 613 h 1192"/>
                <a:gd name="T36" fmla="*/ 786 w 969"/>
                <a:gd name="T37" fmla="*/ 601 h 1192"/>
                <a:gd name="T38" fmla="*/ 786 w 969"/>
                <a:gd name="T39" fmla="*/ 576 h 1192"/>
                <a:gd name="T40" fmla="*/ 798 w 969"/>
                <a:gd name="T41" fmla="*/ 546 h 1192"/>
                <a:gd name="T42" fmla="*/ 810 w 969"/>
                <a:gd name="T43" fmla="*/ 516 h 1192"/>
                <a:gd name="T44" fmla="*/ 828 w 969"/>
                <a:gd name="T45" fmla="*/ 486 h 1192"/>
                <a:gd name="T46" fmla="*/ 840 w 969"/>
                <a:gd name="T47" fmla="*/ 456 h 1192"/>
                <a:gd name="T48" fmla="*/ 846 w 969"/>
                <a:gd name="T49" fmla="*/ 438 h 1192"/>
                <a:gd name="T50" fmla="*/ 853 w 969"/>
                <a:gd name="T51" fmla="*/ 432 h 1192"/>
                <a:gd name="T52" fmla="*/ 853 w 969"/>
                <a:gd name="T53" fmla="*/ 348 h 1192"/>
                <a:gd name="T54" fmla="*/ 853 w 969"/>
                <a:gd name="T55" fmla="*/ 342 h 1192"/>
                <a:gd name="T56" fmla="*/ 859 w 969"/>
                <a:gd name="T57" fmla="*/ 336 h 1192"/>
                <a:gd name="T58" fmla="*/ 877 w 969"/>
                <a:gd name="T59" fmla="*/ 306 h 1192"/>
                <a:gd name="T60" fmla="*/ 889 w 969"/>
                <a:gd name="T61" fmla="*/ 270 h 1192"/>
                <a:gd name="T62" fmla="*/ 901 w 969"/>
                <a:gd name="T63" fmla="*/ 240 h 1192"/>
                <a:gd name="T64" fmla="*/ 907 w 969"/>
                <a:gd name="T65" fmla="*/ 228 h 1192"/>
                <a:gd name="T66" fmla="*/ 913 w 969"/>
                <a:gd name="T67" fmla="*/ 216 h 1192"/>
                <a:gd name="T68" fmla="*/ 931 w 969"/>
                <a:gd name="T69" fmla="*/ 173 h 1192"/>
                <a:gd name="T70" fmla="*/ 949 w 969"/>
                <a:gd name="T71" fmla="*/ 137 h 1192"/>
                <a:gd name="T72" fmla="*/ 955 w 969"/>
                <a:gd name="T73" fmla="*/ 125 h 1192"/>
                <a:gd name="T74" fmla="*/ 955 w 969"/>
                <a:gd name="T75" fmla="*/ 119 h 1192"/>
                <a:gd name="T76" fmla="*/ 973 w 969"/>
                <a:gd name="T77" fmla="*/ 0 h 1192"/>
                <a:gd name="T78" fmla="*/ 949 w 969"/>
                <a:gd name="T79" fmla="*/ 47 h 1192"/>
                <a:gd name="T80" fmla="*/ 786 w 969"/>
                <a:gd name="T81" fmla="*/ 113 h 1192"/>
                <a:gd name="T82" fmla="*/ 709 w 969"/>
                <a:gd name="T83" fmla="*/ 161 h 1192"/>
                <a:gd name="T84" fmla="*/ 462 w 969"/>
                <a:gd name="T85" fmla="*/ 234 h 1192"/>
                <a:gd name="T86" fmla="*/ 282 w 969"/>
                <a:gd name="T87" fmla="*/ 288 h 1192"/>
                <a:gd name="T88" fmla="*/ 174 w 969"/>
                <a:gd name="T89" fmla="*/ 294 h 1192"/>
                <a:gd name="T90" fmla="*/ 12 w 969"/>
                <a:gd name="T91" fmla="*/ 486 h 1192"/>
                <a:gd name="T92" fmla="*/ 0 w 969"/>
                <a:gd name="T93" fmla="*/ 510 h 1192"/>
                <a:gd name="T94" fmla="*/ 0 w 969"/>
                <a:gd name="T95" fmla="*/ 1189 h 1192"/>
                <a:gd name="T96" fmla="*/ 96 w 969"/>
                <a:gd name="T97" fmla="*/ 1183 h 1192"/>
                <a:gd name="T98" fmla="*/ 324 w 969"/>
                <a:gd name="T99" fmla="*/ 1189 h 1192"/>
                <a:gd name="T100" fmla="*/ 324 w 969"/>
                <a:gd name="T101" fmla="*/ 1189 h 119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Полилиния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>
                <a:gd name="T0" fmla="*/ 859 w 2570"/>
                <a:gd name="T1" fmla="*/ 612 h 2266"/>
                <a:gd name="T2" fmla="*/ 1087 w 2570"/>
                <a:gd name="T3" fmla="*/ 853 h 2266"/>
                <a:gd name="T4" fmla="*/ 961 w 2570"/>
                <a:gd name="T5" fmla="*/ 913 h 2266"/>
                <a:gd name="T6" fmla="*/ 786 w 2570"/>
                <a:gd name="T7" fmla="*/ 883 h 2266"/>
                <a:gd name="T8" fmla="*/ 450 w 2570"/>
                <a:gd name="T9" fmla="*/ 931 h 2266"/>
                <a:gd name="T10" fmla="*/ 150 w 2570"/>
                <a:gd name="T11" fmla="*/ 1075 h 2266"/>
                <a:gd name="T12" fmla="*/ 78 w 2570"/>
                <a:gd name="T13" fmla="*/ 1165 h 2266"/>
                <a:gd name="T14" fmla="*/ 361 w 2570"/>
                <a:gd name="T15" fmla="*/ 1256 h 2266"/>
                <a:gd name="T16" fmla="*/ 444 w 2570"/>
                <a:gd name="T17" fmla="*/ 1316 h 2266"/>
                <a:gd name="T18" fmla="*/ 697 w 2570"/>
                <a:gd name="T19" fmla="*/ 1400 h 2266"/>
                <a:gd name="T20" fmla="*/ 1026 w 2570"/>
                <a:gd name="T21" fmla="*/ 1346 h 2266"/>
                <a:gd name="T22" fmla="*/ 991 w 2570"/>
                <a:gd name="T23" fmla="*/ 1412 h 2266"/>
                <a:gd name="T24" fmla="*/ 804 w 2570"/>
                <a:gd name="T25" fmla="*/ 1574 h 2266"/>
                <a:gd name="T26" fmla="*/ 726 w 2570"/>
                <a:gd name="T27" fmla="*/ 1718 h 2266"/>
                <a:gd name="T28" fmla="*/ 768 w 2570"/>
                <a:gd name="T29" fmla="*/ 1742 h 2266"/>
                <a:gd name="T30" fmla="*/ 865 w 2570"/>
                <a:gd name="T31" fmla="*/ 1693 h 2266"/>
                <a:gd name="T32" fmla="*/ 991 w 2570"/>
                <a:gd name="T33" fmla="*/ 1699 h 2266"/>
                <a:gd name="T34" fmla="*/ 1135 w 2570"/>
                <a:gd name="T35" fmla="*/ 1627 h 2266"/>
                <a:gd name="T36" fmla="*/ 1183 w 2570"/>
                <a:gd name="T37" fmla="*/ 1669 h 2266"/>
                <a:gd name="T38" fmla="*/ 1399 w 2570"/>
                <a:gd name="T39" fmla="*/ 1436 h 2266"/>
                <a:gd name="T40" fmla="*/ 1615 w 2570"/>
                <a:gd name="T41" fmla="*/ 1334 h 2266"/>
                <a:gd name="T42" fmla="*/ 1645 w 2570"/>
                <a:gd name="T43" fmla="*/ 1370 h 2266"/>
                <a:gd name="T44" fmla="*/ 1681 w 2570"/>
                <a:gd name="T45" fmla="*/ 1430 h 2266"/>
                <a:gd name="T46" fmla="*/ 1699 w 2570"/>
                <a:gd name="T47" fmla="*/ 1466 h 2266"/>
                <a:gd name="T48" fmla="*/ 1747 w 2570"/>
                <a:gd name="T49" fmla="*/ 1550 h 2266"/>
                <a:gd name="T50" fmla="*/ 1772 w 2570"/>
                <a:gd name="T51" fmla="*/ 1586 h 2266"/>
                <a:gd name="T52" fmla="*/ 2124 w 2570"/>
                <a:gd name="T53" fmla="*/ 2248 h 2266"/>
                <a:gd name="T54" fmla="*/ 1693 w 2570"/>
                <a:gd name="T55" fmla="*/ 1322 h 2266"/>
                <a:gd name="T56" fmla="*/ 1861 w 2570"/>
                <a:gd name="T57" fmla="*/ 1165 h 2266"/>
                <a:gd name="T58" fmla="*/ 2173 w 2570"/>
                <a:gd name="T59" fmla="*/ 1099 h 2266"/>
                <a:gd name="T60" fmla="*/ 2390 w 2570"/>
                <a:gd name="T61" fmla="*/ 1009 h 2266"/>
                <a:gd name="T62" fmla="*/ 2570 w 2570"/>
                <a:gd name="T63" fmla="*/ 805 h 2266"/>
                <a:gd name="T64" fmla="*/ 2342 w 2570"/>
                <a:gd name="T65" fmla="*/ 781 h 2266"/>
                <a:gd name="T66" fmla="*/ 2114 w 2570"/>
                <a:gd name="T67" fmla="*/ 763 h 2266"/>
                <a:gd name="T68" fmla="*/ 2408 w 2570"/>
                <a:gd name="T69" fmla="*/ 433 h 2266"/>
                <a:gd name="T70" fmla="*/ 2426 w 2570"/>
                <a:gd name="T71" fmla="*/ 421 h 2266"/>
                <a:gd name="T72" fmla="*/ 2474 w 2570"/>
                <a:gd name="T73" fmla="*/ 379 h 2266"/>
                <a:gd name="T74" fmla="*/ 2492 w 2570"/>
                <a:gd name="T75" fmla="*/ 355 h 2266"/>
                <a:gd name="T76" fmla="*/ 2474 w 2570"/>
                <a:gd name="T77" fmla="*/ 337 h 2266"/>
                <a:gd name="T78" fmla="*/ 2474 w 2570"/>
                <a:gd name="T79" fmla="*/ 271 h 2266"/>
                <a:gd name="T80" fmla="*/ 2492 w 2570"/>
                <a:gd name="T81" fmla="*/ 192 h 2266"/>
                <a:gd name="T82" fmla="*/ 2504 w 2570"/>
                <a:gd name="T83" fmla="*/ 132 h 2266"/>
                <a:gd name="T84" fmla="*/ 2492 w 2570"/>
                <a:gd name="T85" fmla="*/ 36 h 2266"/>
                <a:gd name="T86" fmla="*/ 2492 w 2570"/>
                <a:gd name="T87" fmla="*/ 24 h 2266"/>
                <a:gd name="T88" fmla="*/ 2102 w 2570"/>
                <a:gd name="T89" fmla="*/ 0 h 2266"/>
                <a:gd name="T90" fmla="*/ 1909 w 2570"/>
                <a:gd name="T91" fmla="*/ 90 h 2266"/>
                <a:gd name="T92" fmla="*/ 1747 w 2570"/>
                <a:gd name="T93" fmla="*/ 535 h 2266"/>
                <a:gd name="T94" fmla="*/ 1711 w 2570"/>
                <a:gd name="T95" fmla="*/ 469 h 2266"/>
                <a:gd name="T96" fmla="*/ 1633 w 2570"/>
                <a:gd name="T97" fmla="*/ 144 h 2266"/>
                <a:gd name="T98" fmla="*/ 1579 w 2570"/>
                <a:gd name="T99" fmla="*/ 0 h 2266"/>
                <a:gd name="T100" fmla="*/ 738 w 2570"/>
                <a:gd name="T101" fmla="*/ 186 h 2266"/>
                <a:gd name="T102" fmla="*/ 756 w 2570"/>
                <a:gd name="T103" fmla="*/ 463 h 226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Полилиния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>
                <a:gd name="T0" fmla="*/ 1038 w 2176"/>
                <a:gd name="T1" fmla="*/ 769 h 1505"/>
                <a:gd name="T2" fmla="*/ 1195 w 2176"/>
                <a:gd name="T3" fmla="*/ 1237 h 1505"/>
                <a:gd name="T4" fmla="*/ 960 w 2176"/>
                <a:gd name="T5" fmla="*/ 1195 h 1505"/>
                <a:gd name="T6" fmla="*/ 726 w 2176"/>
                <a:gd name="T7" fmla="*/ 1129 h 1505"/>
                <a:gd name="T8" fmla="*/ 444 w 2176"/>
                <a:gd name="T9" fmla="*/ 1111 h 1505"/>
                <a:gd name="T10" fmla="*/ 0 w 2176"/>
                <a:gd name="T11" fmla="*/ 1081 h 1505"/>
                <a:gd name="T12" fmla="*/ 30 w 2176"/>
                <a:gd name="T13" fmla="*/ 1117 h 1505"/>
                <a:gd name="T14" fmla="*/ 498 w 2176"/>
                <a:gd name="T15" fmla="*/ 1135 h 1505"/>
                <a:gd name="T16" fmla="*/ 780 w 2176"/>
                <a:gd name="T17" fmla="*/ 1189 h 1505"/>
                <a:gd name="T18" fmla="*/ 1135 w 2176"/>
                <a:gd name="T19" fmla="*/ 1304 h 1505"/>
                <a:gd name="T20" fmla="*/ 1074 w 2176"/>
                <a:gd name="T21" fmla="*/ 1322 h 1505"/>
                <a:gd name="T22" fmla="*/ 714 w 2176"/>
                <a:gd name="T23" fmla="*/ 1508 h 1505"/>
                <a:gd name="T24" fmla="*/ 768 w 2176"/>
                <a:gd name="T25" fmla="*/ 1484 h 1505"/>
                <a:gd name="T26" fmla="*/ 865 w 2176"/>
                <a:gd name="T27" fmla="*/ 1442 h 1505"/>
                <a:gd name="T28" fmla="*/ 1026 w 2176"/>
                <a:gd name="T29" fmla="*/ 1358 h 1505"/>
                <a:gd name="T30" fmla="*/ 1219 w 2176"/>
                <a:gd name="T31" fmla="*/ 1298 h 1505"/>
                <a:gd name="T32" fmla="*/ 1272 w 2176"/>
                <a:gd name="T33" fmla="*/ 1225 h 1505"/>
                <a:gd name="T34" fmla="*/ 1639 w 2176"/>
                <a:gd name="T35" fmla="*/ 1045 h 1505"/>
                <a:gd name="T36" fmla="*/ 1939 w 2176"/>
                <a:gd name="T37" fmla="*/ 955 h 1505"/>
                <a:gd name="T38" fmla="*/ 2185 w 2176"/>
                <a:gd name="T39" fmla="*/ 823 h 1505"/>
                <a:gd name="T40" fmla="*/ 1969 w 2176"/>
                <a:gd name="T41" fmla="*/ 913 h 1505"/>
                <a:gd name="T42" fmla="*/ 1663 w 2176"/>
                <a:gd name="T43" fmla="*/ 991 h 1505"/>
                <a:gd name="T44" fmla="*/ 1345 w 2176"/>
                <a:gd name="T45" fmla="*/ 1153 h 1505"/>
                <a:gd name="T46" fmla="*/ 1507 w 2176"/>
                <a:gd name="T47" fmla="*/ 907 h 1505"/>
                <a:gd name="T48" fmla="*/ 1627 w 2176"/>
                <a:gd name="T49" fmla="*/ 546 h 1505"/>
                <a:gd name="T50" fmla="*/ 1747 w 2176"/>
                <a:gd name="T51" fmla="*/ 373 h 1505"/>
                <a:gd name="T52" fmla="*/ 1987 w 2176"/>
                <a:gd name="T53" fmla="*/ 60 h 1505"/>
                <a:gd name="T54" fmla="*/ 2011 w 2176"/>
                <a:gd name="T55" fmla="*/ 0 h 1505"/>
                <a:gd name="T56" fmla="*/ 1981 w 2176"/>
                <a:gd name="T57" fmla="*/ 0 h 1505"/>
                <a:gd name="T58" fmla="*/ 1603 w 2176"/>
                <a:gd name="T59" fmla="*/ 481 h 1505"/>
                <a:gd name="T60" fmla="*/ 1483 w 2176"/>
                <a:gd name="T61" fmla="*/ 889 h 1505"/>
                <a:gd name="T62" fmla="*/ 1260 w 2176"/>
                <a:gd name="T63" fmla="*/ 1177 h 1505"/>
                <a:gd name="T64" fmla="*/ 1135 w 2176"/>
                <a:gd name="T65" fmla="*/ 907 h 1505"/>
                <a:gd name="T66" fmla="*/ 1014 w 2176"/>
                <a:gd name="T67" fmla="*/ 541 h 1505"/>
                <a:gd name="T68" fmla="*/ 889 w 2176"/>
                <a:gd name="T69" fmla="*/ 222 h 1505"/>
                <a:gd name="T70" fmla="*/ 792 w 2176"/>
                <a:gd name="T71" fmla="*/ 0 h 1505"/>
                <a:gd name="T72" fmla="*/ 756 w 2176"/>
                <a:gd name="T73" fmla="*/ 0 h 1505"/>
                <a:gd name="T74" fmla="*/ 907 w 2176"/>
                <a:gd name="T75" fmla="*/ 355 h 1505"/>
                <a:gd name="T76" fmla="*/ 1038 w 2176"/>
                <a:gd name="T77" fmla="*/ 769 h 1505"/>
                <a:gd name="T78" fmla="*/ 1038 w 2176"/>
                <a:gd name="T79" fmla="*/ 769 h 150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Полилиния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>
                <a:gd name="T0" fmla="*/ 162 w 813"/>
                <a:gd name="T1" fmla="*/ 565 h 804"/>
                <a:gd name="T2" fmla="*/ 330 w 813"/>
                <a:gd name="T3" fmla="*/ 439 h 804"/>
                <a:gd name="T4" fmla="*/ 648 w 813"/>
                <a:gd name="T5" fmla="*/ 217 h 804"/>
                <a:gd name="T6" fmla="*/ 816 w 813"/>
                <a:gd name="T7" fmla="*/ 0 h 804"/>
                <a:gd name="T8" fmla="*/ 678 w 813"/>
                <a:gd name="T9" fmla="*/ 150 h 804"/>
                <a:gd name="T10" fmla="*/ 145 w 813"/>
                <a:gd name="T11" fmla="*/ 505 h 804"/>
                <a:gd name="T12" fmla="*/ 0 w 813"/>
                <a:gd name="T13" fmla="*/ 734 h 804"/>
                <a:gd name="T14" fmla="*/ 0 w 813"/>
                <a:gd name="T15" fmla="*/ 806 h 804"/>
                <a:gd name="T16" fmla="*/ 162 w 813"/>
                <a:gd name="T17" fmla="*/ 565 h 804"/>
                <a:gd name="T18" fmla="*/ 162 w 813"/>
                <a:gd name="T19" fmla="*/ 565 h 8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Полилиния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>
                <a:gd name="T0" fmla="*/ 462 w 759"/>
                <a:gd name="T1" fmla="*/ 66 h 107"/>
                <a:gd name="T2" fmla="*/ 762 w 759"/>
                <a:gd name="T3" fmla="*/ 0 h 107"/>
                <a:gd name="T4" fmla="*/ 498 w 759"/>
                <a:gd name="T5" fmla="*/ 36 h 107"/>
                <a:gd name="T6" fmla="*/ 139 w 759"/>
                <a:gd name="T7" fmla="*/ 48 h 107"/>
                <a:gd name="T8" fmla="*/ 0 w 759"/>
                <a:gd name="T9" fmla="*/ 78 h 107"/>
                <a:gd name="T10" fmla="*/ 0 w 759"/>
                <a:gd name="T11" fmla="*/ 107 h 107"/>
                <a:gd name="T12" fmla="*/ 96 w 759"/>
                <a:gd name="T13" fmla="*/ 89 h 107"/>
                <a:gd name="T14" fmla="*/ 462 w 759"/>
                <a:gd name="T15" fmla="*/ 66 h 107"/>
                <a:gd name="T16" fmla="*/ 462 w 759"/>
                <a:gd name="T17" fmla="*/ 66 h 10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Полилиния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>
                <a:gd name="T0" fmla="*/ 1393 w 3169"/>
                <a:gd name="T1" fmla="*/ 240 h 743"/>
                <a:gd name="T2" fmla="*/ 1741 w 3169"/>
                <a:gd name="T3" fmla="*/ 234 h 743"/>
                <a:gd name="T4" fmla="*/ 2096 w 3169"/>
                <a:gd name="T5" fmla="*/ 252 h 743"/>
                <a:gd name="T6" fmla="*/ 2515 w 3169"/>
                <a:gd name="T7" fmla="*/ 234 h 743"/>
                <a:gd name="T8" fmla="*/ 3182 w 3169"/>
                <a:gd name="T9" fmla="*/ 205 h 743"/>
                <a:gd name="T10" fmla="*/ 3128 w 3169"/>
                <a:gd name="T11" fmla="*/ 187 h 743"/>
                <a:gd name="T12" fmla="*/ 2432 w 3169"/>
                <a:gd name="T13" fmla="*/ 222 h 743"/>
                <a:gd name="T14" fmla="*/ 2011 w 3169"/>
                <a:gd name="T15" fmla="*/ 222 h 743"/>
                <a:gd name="T16" fmla="*/ 1465 w 3169"/>
                <a:gd name="T17" fmla="*/ 187 h 743"/>
                <a:gd name="T18" fmla="*/ 1549 w 3169"/>
                <a:gd name="T19" fmla="*/ 168 h 743"/>
                <a:gd name="T20" fmla="*/ 2047 w 3169"/>
                <a:gd name="T21" fmla="*/ 0 h 743"/>
                <a:gd name="T22" fmla="*/ 1969 w 3169"/>
                <a:gd name="T23" fmla="*/ 24 h 743"/>
                <a:gd name="T24" fmla="*/ 1844 w 3169"/>
                <a:gd name="T25" fmla="*/ 66 h 743"/>
                <a:gd name="T26" fmla="*/ 1609 w 3169"/>
                <a:gd name="T27" fmla="*/ 138 h 743"/>
                <a:gd name="T28" fmla="*/ 1344 w 3169"/>
                <a:gd name="T29" fmla="*/ 199 h 743"/>
                <a:gd name="T30" fmla="*/ 1273 w 3169"/>
                <a:gd name="T31" fmla="*/ 252 h 743"/>
                <a:gd name="T32" fmla="*/ 768 w 3169"/>
                <a:gd name="T33" fmla="*/ 414 h 743"/>
                <a:gd name="T34" fmla="*/ 336 w 3169"/>
                <a:gd name="T35" fmla="*/ 504 h 743"/>
                <a:gd name="T36" fmla="*/ 0 w 3169"/>
                <a:gd name="T37" fmla="*/ 619 h 743"/>
                <a:gd name="T38" fmla="*/ 300 w 3169"/>
                <a:gd name="T39" fmla="*/ 540 h 743"/>
                <a:gd name="T40" fmla="*/ 738 w 3169"/>
                <a:gd name="T41" fmla="*/ 450 h 743"/>
                <a:gd name="T42" fmla="*/ 1183 w 3169"/>
                <a:gd name="T43" fmla="*/ 312 h 743"/>
                <a:gd name="T44" fmla="*/ 985 w 3169"/>
                <a:gd name="T45" fmla="*/ 492 h 743"/>
                <a:gd name="T46" fmla="*/ 871 w 3169"/>
                <a:gd name="T47" fmla="*/ 745 h 743"/>
                <a:gd name="T48" fmla="*/ 865 w 3169"/>
                <a:gd name="T49" fmla="*/ 745 h 743"/>
                <a:gd name="T50" fmla="*/ 937 w 3169"/>
                <a:gd name="T51" fmla="*/ 745 h 743"/>
                <a:gd name="T52" fmla="*/ 1026 w 3169"/>
                <a:gd name="T53" fmla="*/ 498 h 743"/>
                <a:gd name="T54" fmla="*/ 1302 w 3169"/>
                <a:gd name="T55" fmla="*/ 282 h 743"/>
                <a:gd name="T56" fmla="*/ 1537 w 3169"/>
                <a:gd name="T57" fmla="*/ 450 h 743"/>
                <a:gd name="T58" fmla="*/ 1777 w 3169"/>
                <a:gd name="T59" fmla="*/ 679 h 743"/>
                <a:gd name="T60" fmla="*/ 1862 w 3169"/>
                <a:gd name="T61" fmla="*/ 745 h 743"/>
                <a:gd name="T62" fmla="*/ 1927 w 3169"/>
                <a:gd name="T63" fmla="*/ 745 h 743"/>
                <a:gd name="T64" fmla="*/ 1699 w 3169"/>
                <a:gd name="T65" fmla="*/ 528 h 743"/>
                <a:gd name="T66" fmla="*/ 1393 w 3169"/>
                <a:gd name="T67" fmla="*/ 240 h 743"/>
                <a:gd name="T68" fmla="*/ 1393 w 3169"/>
                <a:gd name="T69" fmla="*/ 240 h 74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Прямоуг.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" name="Прямоуг.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Полилиния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Полилиния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Полилиния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Полилиния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>
                <a:gd name="T0" fmla="*/ 871 w 3188"/>
                <a:gd name="T1" fmla="*/ 1423 h 2024"/>
                <a:gd name="T2" fmla="*/ 907 w 3188"/>
                <a:gd name="T3" fmla="*/ 1393 h 2024"/>
                <a:gd name="T4" fmla="*/ 991 w 3188"/>
                <a:gd name="T5" fmla="*/ 1320 h 2024"/>
                <a:gd name="T6" fmla="*/ 1033 w 3188"/>
                <a:gd name="T7" fmla="*/ 1297 h 2024"/>
                <a:gd name="T8" fmla="*/ 1086 w 3188"/>
                <a:gd name="T9" fmla="*/ 1249 h 2024"/>
                <a:gd name="T10" fmla="*/ 1123 w 3188"/>
                <a:gd name="T11" fmla="*/ 1219 h 2024"/>
                <a:gd name="T12" fmla="*/ 1057 w 3188"/>
                <a:gd name="T13" fmla="*/ 1153 h 2024"/>
                <a:gd name="T14" fmla="*/ 877 w 3188"/>
                <a:gd name="T15" fmla="*/ 1021 h 2024"/>
                <a:gd name="T16" fmla="*/ 655 w 3188"/>
                <a:gd name="T17" fmla="*/ 907 h 2024"/>
                <a:gd name="T18" fmla="*/ 655 w 3188"/>
                <a:gd name="T19" fmla="*/ 846 h 2024"/>
                <a:gd name="T20" fmla="*/ 643 w 3188"/>
                <a:gd name="T21" fmla="*/ 708 h 2024"/>
                <a:gd name="T22" fmla="*/ 552 w 3188"/>
                <a:gd name="T23" fmla="*/ 642 h 2024"/>
                <a:gd name="T24" fmla="*/ 510 w 3188"/>
                <a:gd name="T25" fmla="*/ 570 h 2024"/>
                <a:gd name="T26" fmla="*/ 637 w 3188"/>
                <a:gd name="T27" fmla="*/ 564 h 2024"/>
                <a:gd name="T28" fmla="*/ 763 w 3188"/>
                <a:gd name="T29" fmla="*/ 570 h 2024"/>
                <a:gd name="T30" fmla="*/ 1091 w 3188"/>
                <a:gd name="T31" fmla="*/ 850 h 2024"/>
                <a:gd name="T32" fmla="*/ 1009 w 3188"/>
                <a:gd name="T33" fmla="*/ 566 h 2024"/>
                <a:gd name="T34" fmla="*/ 1054 w 3188"/>
                <a:gd name="T35" fmla="*/ 265 h 2024"/>
                <a:gd name="T36" fmla="*/ 1249 w 3188"/>
                <a:gd name="T37" fmla="*/ 0 h 2024"/>
                <a:gd name="T38" fmla="*/ 1466 w 3188"/>
                <a:gd name="T39" fmla="*/ 292 h 2024"/>
                <a:gd name="T40" fmla="*/ 1475 w 3188"/>
                <a:gd name="T41" fmla="*/ 548 h 2024"/>
                <a:gd name="T42" fmla="*/ 1567 w 3188"/>
                <a:gd name="T43" fmla="*/ 630 h 2024"/>
                <a:gd name="T44" fmla="*/ 1795 w 3188"/>
                <a:gd name="T45" fmla="*/ 365 h 2024"/>
                <a:gd name="T46" fmla="*/ 2245 w 3188"/>
                <a:gd name="T47" fmla="*/ 150 h 2024"/>
                <a:gd name="T48" fmla="*/ 2618 w 3188"/>
                <a:gd name="T49" fmla="*/ 180 h 2024"/>
                <a:gd name="T50" fmla="*/ 3050 w 3188"/>
                <a:gd name="T51" fmla="*/ 150 h 2024"/>
                <a:gd name="T52" fmla="*/ 3140 w 3188"/>
                <a:gd name="T53" fmla="*/ 210 h 2024"/>
                <a:gd name="T54" fmla="*/ 2990 w 3188"/>
                <a:gd name="T55" fmla="*/ 210 h 2024"/>
                <a:gd name="T56" fmla="*/ 2834 w 3188"/>
                <a:gd name="T57" fmla="*/ 377 h 2024"/>
                <a:gd name="T58" fmla="*/ 2702 w 3188"/>
                <a:gd name="T59" fmla="*/ 648 h 2024"/>
                <a:gd name="T60" fmla="*/ 2582 w 3188"/>
                <a:gd name="T61" fmla="*/ 828 h 2024"/>
                <a:gd name="T62" fmla="*/ 2234 w 3188"/>
                <a:gd name="T63" fmla="*/ 1009 h 2024"/>
                <a:gd name="T64" fmla="*/ 1963 w 3188"/>
                <a:gd name="T65" fmla="*/ 1075 h 2024"/>
                <a:gd name="T66" fmla="*/ 2257 w 3188"/>
                <a:gd name="T67" fmla="*/ 1111 h 2024"/>
                <a:gd name="T68" fmla="*/ 2600 w 3188"/>
                <a:gd name="T69" fmla="*/ 1207 h 2024"/>
                <a:gd name="T70" fmla="*/ 2894 w 3188"/>
                <a:gd name="T71" fmla="*/ 1441 h 2024"/>
                <a:gd name="T72" fmla="*/ 3122 w 3188"/>
                <a:gd name="T73" fmla="*/ 1555 h 2024"/>
                <a:gd name="T74" fmla="*/ 3032 w 3188"/>
                <a:gd name="T75" fmla="*/ 1585 h 2024"/>
                <a:gd name="T76" fmla="*/ 3008 w 3188"/>
                <a:gd name="T77" fmla="*/ 1591 h 2024"/>
                <a:gd name="T78" fmla="*/ 2960 w 3188"/>
                <a:gd name="T79" fmla="*/ 1597 h 2024"/>
                <a:gd name="T80" fmla="*/ 2882 w 3188"/>
                <a:gd name="T81" fmla="*/ 1609 h 2024"/>
                <a:gd name="T82" fmla="*/ 2846 w 3188"/>
                <a:gd name="T83" fmla="*/ 1609 h 2024"/>
                <a:gd name="T84" fmla="*/ 2774 w 3188"/>
                <a:gd name="T85" fmla="*/ 1615 h 2024"/>
                <a:gd name="T86" fmla="*/ 2726 w 3188"/>
                <a:gd name="T87" fmla="*/ 1621 h 2024"/>
                <a:gd name="T88" fmla="*/ 2708 w 3188"/>
                <a:gd name="T89" fmla="*/ 1621 h 2024"/>
                <a:gd name="T90" fmla="*/ 2594 w 3188"/>
                <a:gd name="T91" fmla="*/ 1657 h 2024"/>
                <a:gd name="T92" fmla="*/ 2533 w 3188"/>
                <a:gd name="T93" fmla="*/ 1663 h 2024"/>
                <a:gd name="T94" fmla="*/ 2444 w 3188"/>
                <a:gd name="T95" fmla="*/ 1675 h 2024"/>
                <a:gd name="T96" fmla="*/ 2378 w 3188"/>
                <a:gd name="T97" fmla="*/ 1687 h 2024"/>
                <a:gd name="T98" fmla="*/ 2360 w 3188"/>
                <a:gd name="T99" fmla="*/ 1705 h 2024"/>
                <a:gd name="T100" fmla="*/ 2305 w 3188"/>
                <a:gd name="T101" fmla="*/ 1687 h 2024"/>
                <a:gd name="T102" fmla="*/ 2263 w 3188"/>
                <a:gd name="T103" fmla="*/ 1663 h 2024"/>
                <a:gd name="T104" fmla="*/ 2017 w 3188"/>
                <a:gd name="T105" fmla="*/ 1585 h 2024"/>
                <a:gd name="T106" fmla="*/ 1711 w 3188"/>
                <a:gd name="T107" fmla="*/ 1453 h 2024"/>
                <a:gd name="T108" fmla="*/ 1880 w 3188"/>
                <a:gd name="T109" fmla="*/ 1844 h 2024"/>
                <a:gd name="T110" fmla="*/ 1771 w 3188"/>
                <a:gd name="T111" fmla="*/ 1922 h 2024"/>
                <a:gd name="T112" fmla="*/ 1531 w 3188"/>
                <a:gd name="T113" fmla="*/ 1753 h 2024"/>
                <a:gd name="T114" fmla="*/ 1411 w 3188"/>
                <a:gd name="T115" fmla="*/ 1477 h 2024"/>
                <a:gd name="T116" fmla="*/ 1219 w 3188"/>
                <a:gd name="T117" fmla="*/ 1291 h 2024"/>
                <a:gd name="T118" fmla="*/ 127 w 3188"/>
                <a:gd name="T119" fmla="*/ 2006 h 2024"/>
                <a:gd name="T120" fmla="*/ 865 w 3188"/>
                <a:gd name="T121" fmla="*/ 1429 h 202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Полилиния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>
                <a:gd name="T0" fmla="*/ 318 w 2144"/>
                <a:gd name="T1" fmla="*/ 1078 h 1787"/>
                <a:gd name="T2" fmla="*/ 217 w 2144"/>
                <a:gd name="T3" fmla="*/ 928 h 1787"/>
                <a:gd name="T4" fmla="*/ 102 w 2144"/>
                <a:gd name="T5" fmla="*/ 808 h 1787"/>
                <a:gd name="T6" fmla="*/ 36 w 2144"/>
                <a:gd name="T7" fmla="*/ 742 h 1787"/>
                <a:gd name="T8" fmla="*/ 0 w 2144"/>
                <a:gd name="T9" fmla="*/ 700 h 1787"/>
                <a:gd name="T10" fmla="*/ 270 w 2144"/>
                <a:gd name="T11" fmla="*/ 958 h 1787"/>
                <a:gd name="T12" fmla="*/ 294 w 2144"/>
                <a:gd name="T13" fmla="*/ 1006 h 1787"/>
                <a:gd name="T14" fmla="*/ 367 w 2144"/>
                <a:gd name="T15" fmla="*/ 670 h 1787"/>
                <a:gd name="T16" fmla="*/ 379 w 2144"/>
                <a:gd name="T17" fmla="*/ 411 h 1787"/>
                <a:gd name="T18" fmla="*/ 347 w 2144"/>
                <a:gd name="T19" fmla="*/ 118 h 1787"/>
                <a:gd name="T20" fmla="*/ 393 w 2144"/>
                <a:gd name="T21" fmla="*/ 0 h 1787"/>
                <a:gd name="T22" fmla="*/ 397 w 2144"/>
                <a:gd name="T23" fmla="*/ 357 h 1787"/>
                <a:gd name="T24" fmla="*/ 421 w 2144"/>
                <a:gd name="T25" fmla="*/ 609 h 1787"/>
                <a:gd name="T26" fmla="*/ 385 w 2144"/>
                <a:gd name="T27" fmla="*/ 826 h 1787"/>
                <a:gd name="T28" fmla="*/ 385 w 2144"/>
                <a:gd name="T29" fmla="*/ 1036 h 1787"/>
                <a:gd name="T30" fmla="*/ 877 w 2144"/>
                <a:gd name="T31" fmla="*/ 784 h 1787"/>
                <a:gd name="T32" fmla="*/ 1309 w 2144"/>
                <a:gd name="T33" fmla="*/ 555 h 1787"/>
                <a:gd name="T34" fmla="*/ 1802 w 2144"/>
                <a:gd name="T35" fmla="*/ 249 h 1787"/>
                <a:gd name="T36" fmla="*/ 2096 w 2144"/>
                <a:gd name="T37" fmla="*/ 69 h 1787"/>
                <a:gd name="T38" fmla="*/ 1814 w 2144"/>
                <a:gd name="T39" fmla="*/ 279 h 1787"/>
                <a:gd name="T40" fmla="*/ 1453 w 2144"/>
                <a:gd name="T41" fmla="*/ 501 h 1787"/>
                <a:gd name="T42" fmla="*/ 1123 w 2144"/>
                <a:gd name="T43" fmla="*/ 700 h 1787"/>
                <a:gd name="T44" fmla="*/ 739 w 2144"/>
                <a:gd name="T45" fmla="*/ 898 h 1787"/>
                <a:gd name="T46" fmla="*/ 463 w 2144"/>
                <a:gd name="T47" fmla="*/ 1084 h 1787"/>
                <a:gd name="T48" fmla="*/ 817 w 2144"/>
                <a:gd name="T49" fmla="*/ 1193 h 1787"/>
                <a:gd name="T50" fmla="*/ 1285 w 2144"/>
                <a:gd name="T51" fmla="*/ 1187 h 1787"/>
                <a:gd name="T52" fmla="*/ 1916 w 2144"/>
                <a:gd name="T53" fmla="*/ 1396 h 1787"/>
                <a:gd name="T54" fmla="*/ 2144 w 2144"/>
                <a:gd name="T55" fmla="*/ 1420 h 1787"/>
                <a:gd name="T56" fmla="*/ 1814 w 2144"/>
                <a:gd name="T57" fmla="*/ 1408 h 1787"/>
                <a:gd name="T58" fmla="*/ 1435 w 2144"/>
                <a:gd name="T59" fmla="*/ 1288 h 1787"/>
                <a:gd name="T60" fmla="*/ 1219 w 2144"/>
                <a:gd name="T61" fmla="*/ 1229 h 1787"/>
                <a:gd name="T62" fmla="*/ 799 w 2144"/>
                <a:gd name="T63" fmla="*/ 1223 h 1787"/>
                <a:gd name="T64" fmla="*/ 505 w 2144"/>
                <a:gd name="T65" fmla="*/ 1145 h 1787"/>
                <a:gd name="T66" fmla="*/ 733 w 2144"/>
                <a:gd name="T67" fmla="*/ 1378 h 1787"/>
                <a:gd name="T68" fmla="*/ 877 w 2144"/>
                <a:gd name="T69" fmla="*/ 1619 h 1787"/>
                <a:gd name="T70" fmla="*/ 1009 w 2144"/>
                <a:gd name="T71" fmla="*/ 1787 h 1787"/>
                <a:gd name="T72" fmla="*/ 817 w 2144"/>
                <a:gd name="T73" fmla="*/ 1607 h 1787"/>
                <a:gd name="T74" fmla="*/ 673 w 2144"/>
                <a:gd name="T75" fmla="*/ 1372 h 1787"/>
                <a:gd name="T76" fmla="*/ 415 w 2144"/>
                <a:gd name="T77" fmla="*/ 1109 h 1787"/>
                <a:gd name="T78" fmla="*/ 318 w 2144"/>
                <a:gd name="T79" fmla="*/ 1078 h 1787"/>
                <a:gd name="T80" fmla="*/ 318 w 2144"/>
                <a:gd name="T81" fmla="*/ 1078 h 178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Полилиния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>
                <a:gd name="T0" fmla="*/ 1814 w 2828"/>
                <a:gd name="T1" fmla="*/ 606 h 2366"/>
                <a:gd name="T2" fmla="*/ 1615 w 2828"/>
                <a:gd name="T3" fmla="*/ 252 h 2366"/>
                <a:gd name="T4" fmla="*/ 1345 w 2828"/>
                <a:gd name="T5" fmla="*/ 132 h 2366"/>
                <a:gd name="T6" fmla="*/ 1381 w 2828"/>
                <a:gd name="T7" fmla="*/ 492 h 2366"/>
                <a:gd name="T8" fmla="*/ 955 w 2828"/>
                <a:gd name="T9" fmla="*/ 221 h 2366"/>
                <a:gd name="T10" fmla="*/ 877 w 2828"/>
                <a:gd name="T11" fmla="*/ 161 h 2366"/>
                <a:gd name="T12" fmla="*/ 841 w 2828"/>
                <a:gd name="T13" fmla="*/ 167 h 2366"/>
                <a:gd name="T14" fmla="*/ 720 w 2828"/>
                <a:gd name="T15" fmla="*/ 161 h 2366"/>
                <a:gd name="T16" fmla="*/ 613 w 2828"/>
                <a:gd name="T17" fmla="*/ 144 h 2366"/>
                <a:gd name="T18" fmla="*/ 492 w 2828"/>
                <a:gd name="T19" fmla="*/ 161 h 2366"/>
                <a:gd name="T20" fmla="*/ 432 w 2828"/>
                <a:gd name="T21" fmla="*/ 150 h 2366"/>
                <a:gd name="T22" fmla="*/ 342 w 2828"/>
                <a:gd name="T23" fmla="*/ 138 h 2366"/>
                <a:gd name="T24" fmla="*/ 246 w 2828"/>
                <a:gd name="T25" fmla="*/ 126 h 2366"/>
                <a:gd name="T26" fmla="*/ 174 w 2828"/>
                <a:gd name="T27" fmla="*/ 114 h 2366"/>
                <a:gd name="T28" fmla="*/ 216 w 2828"/>
                <a:gd name="T29" fmla="*/ 240 h 2366"/>
                <a:gd name="T30" fmla="*/ 607 w 2828"/>
                <a:gd name="T31" fmla="*/ 588 h 2366"/>
                <a:gd name="T32" fmla="*/ 1177 w 2828"/>
                <a:gd name="T33" fmla="*/ 817 h 2366"/>
                <a:gd name="T34" fmla="*/ 972 w 2828"/>
                <a:gd name="T35" fmla="*/ 871 h 2366"/>
                <a:gd name="T36" fmla="*/ 492 w 2828"/>
                <a:gd name="T37" fmla="*/ 1111 h 2366"/>
                <a:gd name="T38" fmla="*/ 276 w 2828"/>
                <a:gd name="T39" fmla="*/ 1441 h 2366"/>
                <a:gd name="T40" fmla="*/ 42 w 2828"/>
                <a:gd name="T41" fmla="*/ 1441 h 2366"/>
                <a:gd name="T42" fmla="*/ 367 w 2828"/>
                <a:gd name="T43" fmla="*/ 1585 h 2366"/>
                <a:gd name="T44" fmla="*/ 949 w 2828"/>
                <a:gd name="T45" fmla="*/ 1712 h 2366"/>
                <a:gd name="T46" fmla="*/ 1519 w 2828"/>
                <a:gd name="T47" fmla="*/ 1537 h 2366"/>
                <a:gd name="T48" fmla="*/ 1735 w 2828"/>
                <a:gd name="T49" fmla="*/ 1513 h 2366"/>
                <a:gd name="T50" fmla="*/ 1723 w 2828"/>
                <a:gd name="T51" fmla="*/ 1802 h 2366"/>
                <a:gd name="T52" fmla="*/ 2042 w 2828"/>
                <a:gd name="T53" fmla="*/ 2229 h 2366"/>
                <a:gd name="T54" fmla="*/ 2191 w 2828"/>
                <a:gd name="T55" fmla="*/ 2133 h 2366"/>
                <a:gd name="T56" fmla="*/ 2270 w 2828"/>
                <a:gd name="T57" fmla="*/ 1970 h 2366"/>
                <a:gd name="T58" fmla="*/ 2233 w 2828"/>
                <a:gd name="T59" fmla="*/ 1573 h 2366"/>
                <a:gd name="T60" fmla="*/ 2294 w 2828"/>
                <a:gd name="T61" fmla="*/ 1483 h 2366"/>
                <a:gd name="T62" fmla="*/ 2588 w 2828"/>
                <a:gd name="T63" fmla="*/ 1688 h 2366"/>
                <a:gd name="T64" fmla="*/ 2695 w 2828"/>
                <a:gd name="T65" fmla="*/ 1682 h 2366"/>
                <a:gd name="T66" fmla="*/ 2588 w 2828"/>
                <a:gd name="T67" fmla="*/ 1543 h 2366"/>
                <a:gd name="T68" fmla="*/ 2510 w 2828"/>
                <a:gd name="T69" fmla="*/ 1357 h 2366"/>
                <a:gd name="T70" fmla="*/ 2354 w 2828"/>
                <a:gd name="T71" fmla="*/ 1184 h 2366"/>
                <a:gd name="T72" fmla="*/ 2102 w 2828"/>
                <a:gd name="T73" fmla="*/ 931 h 2366"/>
                <a:gd name="T74" fmla="*/ 2137 w 2828"/>
                <a:gd name="T75" fmla="*/ 907 h 2366"/>
                <a:gd name="T76" fmla="*/ 2215 w 2828"/>
                <a:gd name="T77" fmla="*/ 871 h 2366"/>
                <a:gd name="T78" fmla="*/ 2324 w 2828"/>
                <a:gd name="T79" fmla="*/ 817 h 2366"/>
                <a:gd name="T80" fmla="*/ 2372 w 2828"/>
                <a:gd name="T81" fmla="*/ 787 h 2366"/>
                <a:gd name="T82" fmla="*/ 2078 w 2828"/>
                <a:gd name="T83" fmla="*/ 865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Полилиния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>
                <a:gd name="T0" fmla="*/ 1850 w 2153"/>
                <a:gd name="T1" fmla="*/ 853 h 1930"/>
                <a:gd name="T2" fmla="*/ 1945 w 2153"/>
                <a:gd name="T3" fmla="*/ 1021 h 1930"/>
                <a:gd name="T4" fmla="*/ 2060 w 2153"/>
                <a:gd name="T5" fmla="*/ 1170 h 1930"/>
                <a:gd name="T6" fmla="*/ 2126 w 2153"/>
                <a:gd name="T7" fmla="*/ 1249 h 1930"/>
                <a:gd name="T8" fmla="*/ 2162 w 2153"/>
                <a:gd name="T9" fmla="*/ 1297 h 1930"/>
                <a:gd name="T10" fmla="*/ 1897 w 2153"/>
                <a:gd name="T11" fmla="*/ 979 h 1930"/>
                <a:gd name="T12" fmla="*/ 1868 w 2153"/>
                <a:gd name="T13" fmla="*/ 931 h 1930"/>
                <a:gd name="T14" fmla="*/ 1789 w 2153"/>
                <a:gd name="T15" fmla="*/ 1243 h 1930"/>
                <a:gd name="T16" fmla="*/ 1777 w 2153"/>
                <a:gd name="T17" fmla="*/ 1489 h 1930"/>
                <a:gd name="T18" fmla="*/ 1826 w 2153"/>
                <a:gd name="T19" fmla="*/ 1910 h 1930"/>
                <a:gd name="T20" fmla="*/ 1795 w 2153"/>
                <a:gd name="T21" fmla="*/ 1934 h 1930"/>
                <a:gd name="T22" fmla="*/ 1753 w 2153"/>
                <a:gd name="T23" fmla="*/ 1537 h 1930"/>
                <a:gd name="T24" fmla="*/ 1735 w 2153"/>
                <a:gd name="T25" fmla="*/ 1291 h 1930"/>
                <a:gd name="T26" fmla="*/ 1771 w 2153"/>
                <a:gd name="T27" fmla="*/ 1087 h 1930"/>
                <a:gd name="T28" fmla="*/ 1777 w 2153"/>
                <a:gd name="T29" fmla="*/ 877 h 1930"/>
                <a:gd name="T30" fmla="*/ 1273 w 2153"/>
                <a:gd name="T31" fmla="*/ 1009 h 1930"/>
                <a:gd name="T32" fmla="*/ 828 w 2153"/>
                <a:gd name="T33" fmla="*/ 1134 h 1930"/>
                <a:gd name="T34" fmla="*/ 324 w 2153"/>
                <a:gd name="T35" fmla="*/ 1315 h 1930"/>
                <a:gd name="T36" fmla="*/ 18 w 2153"/>
                <a:gd name="T37" fmla="*/ 1423 h 1930"/>
                <a:gd name="T38" fmla="*/ 312 w 2153"/>
                <a:gd name="T39" fmla="*/ 1285 h 1930"/>
                <a:gd name="T40" fmla="*/ 685 w 2153"/>
                <a:gd name="T41" fmla="*/ 1146 h 1930"/>
                <a:gd name="T42" fmla="*/ 1026 w 2153"/>
                <a:gd name="T43" fmla="*/ 1039 h 1930"/>
                <a:gd name="T44" fmla="*/ 1417 w 2153"/>
                <a:gd name="T45" fmla="*/ 931 h 1930"/>
                <a:gd name="T46" fmla="*/ 1699 w 2153"/>
                <a:gd name="T47" fmla="*/ 817 h 1930"/>
                <a:gd name="T48" fmla="*/ 1339 w 2153"/>
                <a:gd name="T49" fmla="*/ 624 h 1930"/>
                <a:gd name="T50" fmla="*/ 865 w 2153"/>
                <a:gd name="T51" fmla="*/ 516 h 1930"/>
                <a:gd name="T52" fmla="*/ 228 w 2153"/>
                <a:gd name="T53" fmla="*/ 161 h 1930"/>
                <a:gd name="T54" fmla="*/ 0 w 2153"/>
                <a:gd name="T55" fmla="*/ 83 h 1930"/>
                <a:gd name="T56" fmla="*/ 330 w 2153"/>
                <a:gd name="T57" fmla="*/ 179 h 1930"/>
                <a:gd name="T58" fmla="*/ 715 w 2153"/>
                <a:gd name="T59" fmla="*/ 384 h 1930"/>
                <a:gd name="T60" fmla="*/ 937 w 2153"/>
                <a:gd name="T61" fmla="*/ 492 h 1930"/>
                <a:gd name="T62" fmla="*/ 1357 w 2153"/>
                <a:gd name="T63" fmla="*/ 594 h 1930"/>
                <a:gd name="T64" fmla="*/ 1657 w 2153"/>
                <a:gd name="T65" fmla="*/ 745 h 1930"/>
                <a:gd name="T66" fmla="*/ 1429 w 2153"/>
                <a:gd name="T67" fmla="*/ 462 h 1930"/>
                <a:gd name="T68" fmla="*/ 1291 w 2153"/>
                <a:gd name="T69" fmla="*/ 191 h 1930"/>
                <a:gd name="T70" fmla="*/ 1159 w 2153"/>
                <a:gd name="T71" fmla="*/ 0 h 1930"/>
                <a:gd name="T72" fmla="*/ 1345 w 2153"/>
                <a:gd name="T73" fmla="*/ 215 h 1930"/>
                <a:gd name="T74" fmla="*/ 1495 w 2153"/>
                <a:gd name="T75" fmla="*/ 486 h 1930"/>
                <a:gd name="T76" fmla="*/ 1753 w 2153"/>
                <a:gd name="T77" fmla="*/ 805 h 1930"/>
                <a:gd name="T78" fmla="*/ 1850 w 2153"/>
                <a:gd name="T79" fmla="*/ 853 h 1930"/>
                <a:gd name="T80" fmla="*/ 1850 w 2153"/>
                <a:gd name="T81" fmla="*/ 853 h 19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3813" name="Прямоуг.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3814" name="Прямоуг.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23" name="Прямоуг. 23"/>
          <p:cNvSpPr>
            <a:spLocks noGrp="1" noChangeArrowheads="1"/>
          </p:cNvSpPr>
          <p:nvPr>
            <p:ph type="dt" sz="quarter" idx="10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Прямоуг. 24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" name="Прямоуг. 25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11F221F-E5F4-459A-84DD-DCE1E80E4C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Прямоуг.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Прямоуг.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22CAD7-9074-41E3-B906-B4B7BE3EF5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Прямоуг.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Прямоуг.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AFB8C1-FF16-49EE-A26F-B49867F71F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Прямоуг.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Прямоуг.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AA7108-C897-4079-BB26-9DC945A149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Прямоуг.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Прямоуг.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ECA251-9DDD-43A2-9EDF-DD2A84D81B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Прямоуг.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оуг.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388E93-6F40-4B5A-A7CF-D5602866B0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Прямоуг.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Прямоуг.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Прямоуг.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74AD99-BE27-404D-8925-DCD8328BA1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рямоуг.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Прямоуг.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Прямоуг.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BC6B93-DD1A-4739-A4BB-5DECEA4BBC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.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Прямоуг.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Прямоуг.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B414B8-6180-40BC-9D57-F410B5FB78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Прямоуг.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оуг.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CC7199-5C6E-4E31-A64B-48D8DFF3B2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Прямоуг.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оуг.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C378DC-CBDF-4FA0-A333-693167B030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Группа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32771" name="Полилиния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>
                <a:gd name="T0" fmla="*/ 744 w 2515"/>
                <a:gd name="T1" fmla="*/ 1669 h 1970"/>
                <a:gd name="T2" fmla="*/ 852 w 2515"/>
                <a:gd name="T3" fmla="*/ 1400 h 1970"/>
                <a:gd name="T4" fmla="*/ 876 w 2515"/>
                <a:gd name="T5" fmla="*/ 1171 h 1970"/>
                <a:gd name="T6" fmla="*/ 979 w 2515"/>
                <a:gd name="T7" fmla="*/ 1370 h 1970"/>
                <a:gd name="T8" fmla="*/ 1231 w 2515"/>
                <a:gd name="T9" fmla="*/ 1621 h 1970"/>
                <a:gd name="T10" fmla="*/ 1471 w 2515"/>
                <a:gd name="T11" fmla="*/ 1693 h 1970"/>
                <a:gd name="T12" fmla="*/ 1819 w 2515"/>
                <a:gd name="T13" fmla="*/ 1678 h 1970"/>
                <a:gd name="T14" fmla="*/ 1893 w 2515"/>
                <a:gd name="T15" fmla="*/ 1513 h 1970"/>
                <a:gd name="T16" fmla="*/ 1874 w 2515"/>
                <a:gd name="T17" fmla="*/ 1285 h 1970"/>
                <a:gd name="T18" fmla="*/ 1783 w 2515"/>
                <a:gd name="T19" fmla="*/ 967 h 1970"/>
                <a:gd name="T20" fmla="*/ 1289 w 2515"/>
                <a:gd name="T21" fmla="*/ 873 h 1970"/>
                <a:gd name="T22" fmla="*/ 1549 w 2515"/>
                <a:gd name="T23" fmla="*/ 745 h 1970"/>
                <a:gd name="T24" fmla="*/ 1753 w 2515"/>
                <a:gd name="T25" fmla="*/ 732 h 1970"/>
                <a:gd name="T26" fmla="*/ 2107 w 2515"/>
                <a:gd name="T27" fmla="*/ 618 h 1970"/>
                <a:gd name="T28" fmla="*/ 2377 w 2515"/>
                <a:gd name="T29" fmla="*/ 438 h 1970"/>
                <a:gd name="T30" fmla="*/ 2420 w 2515"/>
                <a:gd name="T31" fmla="*/ 343 h 1970"/>
                <a:gd name="T32" fmla="*/ 2077 w 2515"/>
                <a:gd name="T33" fmla="*/ 331 h 1970"/>
                <a:gd name="T34" fmla="*/ 1951 w 2515"/>
                <a:gd name="T35" fmla="*/ 301 h 1970"/>
                <a:gd name="T36" fmla="*/ 1645 w 2515"/>
                <a:gd name="T37" fmla="*/ 289 h 1970"/>
                <a:gd name="T38" fmla="*/ 1297 w 2515"/>
                <a:gd name="T39" fmla="*/ 408 h 1970"/>
                <a:gd name="T40" fmla="*/ 1308 w 2515"/>
                <a:gd name="T41" fmla="*/ 337 h 1970"/>
                <a:gd name="T42" fmla="*/ 1453 w 2515"/>
                <a:gd name="T43" fmla="*/ 168 h 1970"/>
                <a:gd name="T44" fmla="*/ 1477 w 2515"/>
                <a:gd name="T45" fmla="*/ 36 h 1970"/>
                <a:gd name="T46" fmla="*/ 1417 w 2515"/>
                <a:gd name="T47" fmla="*/ 24 h 1970"/>
                <a:gd name="T48" fmla="*/ 1189 w 2515"/>
                <a:gd name="T49" fmla="*/ 102 h 1970"/>
                <a:gd name="T50" fmla="*/ 1026 w 2515"/>
                <a:gd name="T51" fmla="*/ 144 h 1970"/>
                <a:gd name="T52" fmla="*/ 889 w 2515"/>
                <a:gd name="T53" fmla="*/ 331 h 1970"/>
                <a:gd name="T54" fmla="*/ 726 w 2515"/>
                <a:gd name="T55" fmla="*/ 480 h 1970"/>
                <a:gd name="T56" fmla="*/ 643 w 2515"/>
                <a:gd name="T57" fmla="*/ 540 h 1970"/>
                <a:gd name="T58" fmla="*/ 600 w 2515"/>
                <a:gd name="T59" fmla="*/ 516 h 1970"/>
                <a:gd name="T60" fmla="*/ 552 w 2515"/>
                <a:gd name="T61" fmla="*/ 486 h 1970"/>
                <a:gd name="T62" fmla="*/ 528 w 2515"/>
                <a:gd name="T63" fmla="*/ 462 h 1970"/>
                <a:gd name="T64" fmla="*/ 474 w 2515"/>
                <a:gd name="T65" fmla="*/ 426 h 1970"/>
                <a:gd name="T66" fmla="*/ 415 w 2515"/>
                <a:gd name="T67" fmla="*/ 390 h 1970"/>
                <a:gd name="T68" fmla="*/ 366 w 2515"/>
                <a:gd name="T69" fmla="*/ 366 h 1970"/>
                <a:gd name="T70" fmla="*/ 192 w 2515"/>
                <a:gd name="T71" fmla="*/ 234 h 1970"/>
                <a:gd name="T72" fmla="*/ 570 w 2515"/>
                <a:gd name="T73" fmla="*/ 564 h 1970"/>
                <a:gd name="T74" fmla="*/ 444 w 2515"/>
                <a:gd name="T75" fmla="*/ 732 h 1970"/>
                <a:gd name="T76" fmla="*/ 318 w 2515"/>
                <a:gd name="T77" fmla="*/ 787 h 1970"/>
                <a:gd name="T78" fmla="*/ 127 w 2515"/>
                <a:gd name="T79" fmla="*/ 853 h 1970"/>
                <a:gd name="T80" fmla="*/ 0 w 2515"/>
                <a:gd name="T81" fmla="*/ 1165 h 1970"/>
                <a:gd name="T82" fmla="*/ 372 w 2515"/>
                <a:gd name="T83" fmla="*/ 1015 h 1970"/>
                <a:gd name="T84" fmla="*/ 222 w 2515"/>
                <a:gd name="T85" fmla="*/ 1262 h 1970"/>
                <a:gd name="T86" fmla="*/ 139 w 2515"/>
                <a:gd name="T87" fmla="*/ 1459 h 1970"/>
                <a:gd name="T88" fmla="*/ 102 w 2515"/>
                <a:gd name="T89" fmla="*/ 1495 h 1970"/>
                <a:gd name="T90" fmla="*/ 84 w 2515"/>
                <a:gd name="T91" fmla="*/ 1519 h 1970"/>
                <a:gd name="T92" fmla="*/ 96 w 2515"/>
                <a:gd name="T93" fmla="*/ 1537 h 1970"/>
                <a:gd name="T94" fmla="*/ 127 w 2515"/>
                <a:gd name="T95" fmla="*/ 1567 h 1970"/>
                <a:gd name="T96" fmla="*/ 145 w 2515"/>
                <a:gd name="T97" fmla="*/ 1633 h 1970"/>
                <a:gd name="T98" fmla="*/ 156 w 2515"/>
                <a:gd name="T99" fmla="*/ 1693 h 1970"/>
                <a:gd name="T100" fmla="*/ 162 w 2515"/>
                <a:gd name="T101" fmla="*/ 1723 h 1970"/>
                <a:gd name="T102" fmla="*/ 216 w 2515"/>
                <a:gd name="T103" fmla="*/ 1802 h 1970"/>
                <a:gd name="T104" fmla="*/ 228 w 2515"/>
                <a:gd name="T105" fmla="*/ 1850 h 1970"/>
                <a:gd name="T106" fmla="*/ 240 w 2515"/>
                <a:gd name="T107" fmla="*/ 1904 h 1970"/>
                <a:gd name="T108" fmla="*/ 246 w 2515"/>
                <a:gd name="T109" fmla="*/ 1922 h 1970"/>
                <a:gd name="T110" fmla="*/ 258 w 2515"/>
                <a:gd name="T111" fmla="*/ 1970 h 1970"/>
                <a:gd name="T112" fmla="*/ 462 w 2515"/>
                <a:gd name="T113" fmla="*/ 1922 h 1970"/>
                <a:gd name="T114" fmla="*/ 624 w 2515"/>
                <a:gd name="T115" fmla="*/ 1778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3" name="Полилиния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>
                <a:gd name="T0" fmla="*/ 577 w 2123"/>
                <a:gd name="T1" fmla="*/ 986 h 1696"/>
                <a:gd name="T2" fmla="*/ 541 w 2123"/>
                <a:gd name="T3" fmla="*/ 646 h 1696"/>
                <a:gd name="T4" fmla="*/ 667 w 2123"/>
                <a:gd name="T5" fmla="*/ 374 h 1696"/>
                <a:gd name="T6" fmla="*/ 922 w 2123"/>
                <a:gd name="T7" fmla="*/ 555 h 1696"/>
                <a:gd name="T8" fmla="*/ 1208 w 2123"/>
                <a:gd name="T9" fmla="*/ 822 h 1696"/>
                <a:gd name="T10" fmla="*/ 1475 w 2123"/>
                <a:gd name="T11" fmla="*/ 1049 h 1696"/>
                <a:gd name="T12" fmla="*/ 1791 w 2123"/>
                <a:gd name="T13" fmla="*/ 1286 h 1696"/>
                <a:gd name="T14" fmla="*/ 1873 w 2123"/>
                <a:gd name="T15" fmla="*/ 1337 h 1696"/>
                <a:gd name="T16" fmla="*/ 1826 w 2123"/>
                <a:gd name="T17" fmla="*/ 1281 h 1696"/>
                <a:gd name="T18" fmla="*/ 1404 w 2123"/>
                <a:gd name="T19" fmla="*/ 947 h 1696"/>
                <a:gd name="T20" fmla="*/ 1082 w 2123"/>
                <a:gd name="T21" fmla="*/ 646 h 1696"/>
                <a:gd name="T22" fmla="*/ 719 w 2123"/>
                <a:gd name="T23" fmla="*/ 311 h 1696"/>
                <a:gd name="T24" fmla="*/ 994 w 2123"/>
                <a:gd name="T25" fmla="*/ 294 h 1696"/>
                <a:gd name="T26" fmla="*/ 1279 w 2123"/>
                <a:gd name="T27" fmla="*/ 300 h 1696"/>
                <a:gd name="T28" fmla="*/ 1606 w 2123"/>
                <a:gd name="T29" fmla="*/ 254 h 1696"/>
                <a:gd name="T30" fmla="*/ 2112 w 2123"/>
                <a:gd name="T31" fmla="*/ 186 h 1696"/>
                <a:gd name="T32" fmla="*/ 2064 w 2123"/>
                <a:gd name="T33" fmla="*/ 164 h 1696"/>
                <a:gd name="T34" fmla="*/ 1535 w 2123"/>
                <a:gd name="T35" fmla="*/ 243 h 1696"/>
                <a:gd name="T36" fmla="*/ 1202 w 2123"/>
                <a:gd name="T37" fmla="*/ 260 h 1696"/>
                <a:gd name="T38" fmla="*/ 755 w 2123"/>
                <a:gd name="T39" fmla="*/ 243 h 1696"/>
                <a:gd name="T40" fmla="*/ 815 w 2123"/>
                <a:gd name="T41" fmla="*/ 215 h 1696"/>
                <a:gd name="T42" fmla="*/ 1136 w 2123"/>
                <a:gd name="T43" fmla="*/ 0 h 1696"/>
                <a:gd name="T44" fmla="*/ 1082 w 2123"/>
                <a:gd name="T45" fmla="*/ 28 h 1696"/>
                <a:gd name="T46" fmla="*/ 1005 w 2123"/>
                <a:gd name="T47" fmla="*/ 79 h 1696"/>
                <a:gd name="T48" fmla="*/ 851 w 2123"/>
                <a:gd name="T49" fmla="*/ 181 h 1696"/>
                <a:gd name="T50" fmla="*/ 667 w 2123"/>
                <a:gd name="T51" fmla="*/ 266 h 1696"/>
                <a:gd name="T52" fmla="*/ 631 w 2123"/>
                <a:gd name="T53" fmla="*/ 340 h 1696"/>
                <a:gd name="T54" fmla="*/ 303 w 2123"/>
                <a:gd name="T55" fmla="*/ 555 h 1696"/>
                <a:gd name="T56" fmla="*/ 0 w 2123"/>
                <a:gd name="T57" fmla="*/ 686 h 1696"/>
                <a:gd name="T58" fmla="*/ 0 w 2123"/>
                <a:gd name="T59" fmla="*/ 691 h 1696"/>
                <a:gd name="T60" fmla="*/ 0 w 2123"/>
                <a:gd name="T61" fmla="*/ 725 h 1696"/>
                <a:gd name="T62" fmla="*/ 297 w 2123"/>
                <a:gd name="T63" fmla="*/ 601 h 1696"/>
                <a:gd name="T64" fmla="*/ 589 w 2123"/>
                <a:gd name="T65" fmla="*/ 408 h 1696"/>
                <a:gd name="T66" fmla="*/ 505 w 2123"/>
                <a:gd name="T67" fmla="*/ 635 h 1696"/>
                <a:gd name="T68" fmla="*/ 523 w 2123"/>
                <a:gd name="T69" fmla="*/ 941 h 1696"/>
                <a:gd name="T70" fmla="*/ 458 w 2123"/>
                <a:gd name="T71" fmla="*/ 1105 h 1696"/>
                <a:gd name="T72" fmla="*/ 327 w 2123"/>
                <a:gd name="T73" fmla="*/ 1400 h 1696"/>
                <a:gd name="T74" fmla="*/ 321 w 2123"/>
                <a:gd name="T75" fmla="*/ 1604 h 1696"/>
                <a:gd name="T76" fmla="*/ 327 w 2123"/>
                <a:gd name="T77" fmla="*/ 1604 h 1696"/>
                <a:gd name="T78" fmla="*/ 345 w 2123"/>
                <a:gd name="T79" fmla="*/ 1468 h 1696"/>
                <a:gd name="T80" fmla="*/ 577 w 2123"/>
                <a:gd name="T81" fmla="*/ 986 h 1696"/>
                <a:gd name="T82" fmla="*/ 577 w 2123"/>
                <a:gd name="T83" fmla="*/ 986 h 169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4" name="Полилиния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>
                <a:gd name="T0" fmla="*/ 3338 w 3668"/>
                <a:gd name="T1" fmla="*/ 288 h 943"/>
                <a:gd name="T2" fmla="*/ 3194 w 3668"/>
                <a:gd name="T3" fmla="*/ 258 h 943"/>
                <a:gd name="T4" fmla="*/ 2816 w 3668"/>
                <a:gd name="T5" fmla="*/ 234 h 943"/>
                <a:gd name="T6" fmla="*/ 2330 w 3668"/>
                <a:gd name="T7" fmla="*/ 306 h 943"/>
                <a:gd name="T8" fmla="*/ 2372 w 3668"/>
                <a:gd name="T9" fmla="*/ 258 h 943"/>
                <a:gd name="T10" fmla="*/ 2624 w 3668"/>
                <a:gd name="T11" fmla="*/ 132 h 943"/>
                <a:gd name="T12" fmla="*/ 2707 w 3668"/>
                <a:gd name="T13" fmla="*/ 24 h 943"/>
                <a:gd name="T14" fmla="*/ 2642 w 3668"/>
                <a:gd name="T15" fmla="*/ 12 h 943"/>
                <a:gd name="T16" fmla="*/ 2515 w 3668"/>
                <a:gd name="T17" fmla="*/ 54 h 943"/>
                <a:gd name="T18" fmla="*/ 2324 w 3668"/>
                <a:gd name="T19" fmla="*/ 66 h 943"/>
                <a:gd name="T20" fmla="*/ 2101 w 3668"/>
                <a:gd name="T21" fmla="*/ 90 h 943"/>
                <a:gd name="T22" fmla="*/ 1855 w 3668"/>
                <a:gd name="T23" fmla="*/ 228 h 943"/>
                <a:gd name="T24" fmla="*/ 1591 w 3668"/>
                <a:gd name="T25" fmla="*/ 337 h 943"/>
                <a:gd name="T26" fmla="*/ 1459 w 3668"/>
                <a:gd name="T27" fmla="*/ 379 h 943"/>
                <a:gd name="T28" fmla="*/ 1417 w 3668"/>
                <a:gd name="T29" fmla="*/ 361 h 943"/>
                <a:gd name="T30" fmla="*/ 1363 w 3668"/>
                <a:gd name="T31" fmla="*/ 331 h 943"/>
                <a:gd name="T32" fmla="*/ 1344 w 3668"/>
                <a:gd name="T33" fmla="*/ 312 h 943"/>
                <a:gd name="T34" fmla="*/ 1290 w 3668"/>
                <a:gd name="T35" fmla="*/ 288 h 943"/>
                <a:gd name="T36" fmla="*/ 1230 w 3668"/>
                <a:gd name="T37" fmla="*/ 252 h 943"/>
                <a:gd name="T38" fmla="*/ 1119 w 3668"/>
                <a:gd name="T39" fmla="*/ 227 h 943"/>
                <a:gd name="T40" fmla="*/ 1320 w 3668"/>
                <a:gd name="T41" fmla="*/ 438 h 943"/>
                <a:gd name="T42" fmla="*/ 960 w 3668"/>
                <a:gd name="T43" fmla="*/ 558 h 943"/>
                <a:gd name="T44" fmla="*/ 474 w 3668"/>
                <a:gd name="T45" fmla="*/ 630 h 943"/>
                <a:gd name="T46" fmla="*/ 132 w 3668"/>
                <a:gd name="T47" fmla="*/ 781 h 943"/>
                <a:gd name="T48" fmla="*/ 234 w 3668"/>
                <a:gd name="T49" fmla="*/ 847 h 943"/>
                <a:gd name="T50" fmla="*/ 925 w 3668"/>
                <a:gd name="T51" fmla="*/ 739 h 943"/>
                <a:gd name="T52" fmla="*/ 637 w 3668"/>
                <a:gd name="T53" fmla="*/ 925 h 943"/>
                <a:gd name="T54" fmla="*/ 1405 w 3668"/>
                <a:gd name="T55" fmla="*/ 943 h 943"/>
                <a:gd name="T56" fmla="*/ 1447 w 3668"/>
                <a:gd name="T57" fmla="*/ 943 h 943"/>
                <a:gd name="T58" fmla="*/ 2888 w 3668"/>
                <a:gd name="T59" fmla="*/ 859 h 943"/>
                <a:gd name="T60" fmla="*/ 2582 w 3668"/>
                <a:gd name="T61" fmla="*/ 708 h 943"/>
                <a:gd name="T62" fmla="*/ 2299 w 3668"/>
                <a:gd name="T63" fmla="*/ 606 h 943"/>
                <a:gd name="T64" fmla="*/ 2606 w 3668"/>
                <a:gd name="T65" fmla="*/ 588 h 943"/>
                <a:gd name="T66" fmla="*/ 3001 w 3668"/>
                <a:gd name="T67" fmla="*/ 582 h 943"/>
                <a:gd name="T68" fmla="*/ 3452 w 3668"/>
                <a:gd name="T69" fmla="*/ 438 h 943"/>
                <a:gd name="T70" fmla="*/ 3668 w 3668"/>
                <a:gd name="T71" fmla="*/ 312 h 943"/>
                <a:gd name="T72" fmla="*/ 3482 w 3668"/>
                <a:gd name="T73" fmla="*/ 300 h 94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5" name="Полилиния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>
                <a:gd name="T0" fmla="*/ 324 w 969"/>
                <a:gd name="T1" fmla="*/ 1189 h 1192"/>
                <a:gd name="T2" fmla="*/ 492 w 969"/>
                <a:gd name="T3" fmla="*/ 1195 h 1192"/>
                <a:gd name="T4" fmla="*/ 582 w 969"/>
                <a:gd name="T5" fmla="*/ 1153 h 1192"/>
                <a:gd name="T6" fmla="*/ 816 w 969"/>
                <a:gd name="T7" fmla="*/ 1088 h 1192"/>
                <a:gd name="T8" fmla="*/ 937 w 969"/>
                <a:gd name="T9" fmla="*/ 1058 h 1192"/>
                <a:gd name="T10" fmla="*/ 762 w 969"/>
                <a:gd name="T11" fmla="*/ 991 h 1192"/>
                <a:gd name="T12" fmla="*/ 558 w 969"/>
                <a:gd name="T13" fmla="*/ 955 h 1192"/>
                <a:gd name="T14" fmla="*/ 198 w 969"/>
                <a:gd name="T15" fmla="*/ 973 h 1192"/>
                <a:gd name="T16" fmla="*/ 300 w 969"/>
                <a:gd name="T17" fmla="*/ 895 h 1192"/>
                <a:gd name="T18" fmla="*/ 498 w 969"/>
                <a:gd name="T19" fmla="*/ 805 h 1192"/>
                <a:gd name="T20" fmla="*/ 697 w 969"/>
                <a:gd name="T21" fmla="*/ 673 h 1192"/>
                <a:gd name="T22" fmla="*/ 703 w 969"/>
                <a:gd name="T23" fmla="*/ 673 h 1192"/>
                <a:gd name="T24" fmla="*/ 715 w 969"/>
                <a:gd name="T25" fmla="*/ 667 h 1192"/>
                <a:gd name="T26" fmla="*/ 756 w 969"/>
                <a:gd name="T27" fmla="*/ 649 h 1192"/>
                <a:gd name="T28" fmla="*/ 780 w 969"/>
                <a:gd name="T29" fmla="*/ 643 h 1192"/>
                <a:gd name="T30" fmla="*/ 792 w 969"/>
                <a:gd name="T31" fmla="*/ 631 h 1192"/>
                <a:gd name="T32" fmla="*/ 798 w 969"/>
                <a:gd name="T33" fmla="*/ 619 h 1192"/>
                <a:gd name="T34" fmla="*/ 792 w 969"/>
                <a:gd name="T35" fmla="*/ 613 h 1192"/>
                <a:gd name="T36" fmla="*/ 786 w 969"/>
                <a:gd name="T37" fmla="*/ 601 h 1192"/>
                <a:gd name="T38" fmla="*/ 786 w 969"/>
                <a:gd name="T39" fmla="*/ 576 h 1192"/>
                <a:gd name="T40" fmla="*/ 798 w 969"/>
                <a:gd name="T41" fmla="*/ 546 h 1192"/>
                <a:gd name="T42" fmla="*/ 810 w 969"/>
                <a:gd name="T43" fmla="*/ 516 h 1192"/>
                <a:gd name="T44" fmla="*/ 828 w 969"/>
                <a:gd name="T45" fmla="*/ 486 h 1192"/>
                <a:gd name="T46" fmla="*/ 840 w 969"/>
                <a:gd name="T47" fmla="*/ 456 h 1192"/>
                <a:gd name="T48" fmla="*/ 846 w 969"/>
                <a:gd name="T49" fmla="*/ 438 h 1192"/>
                <a:gd name="T50" fmla="*/ 853 w 969"/>
                <a:gd name="T51" fmla="*/ 432 h 1192"/>
                <a:gd name="T52" fmla="*/ 853 w 969"/>
                <a:gd name="T53" fmla="*/ 348 h 1192"/>
                <a:gd name="T54" fmla="*/ 853 w 969"/>
                <a:gd name="T55" fmla="*/ 342 h 1192"/>
                <a:gd name="T56" fmla="*/ 859 w 969"/>
                <a:gd name="T57" fmla="*/ 336 h 1192"/>
                <a:gd name="T58" fmla="*/ 877 w 969"/>
                <a:gd name="T59" fmla="*/ 306 h 1192"/>
                <a:gd name="T60" fmla="*/ 889 w 969"/>
                <a:gd name="T61" fmla="*/ 270 h 1192"/>
                <a:gd name="T62" fmla="*/ 901 w 969"/>
                <a:gd name="T63" fmla="*/ 240 h 1192"/>
                <a:gd name="T64" fmla="*/ 907 w 969"/>
                <a:gd name="T65" fmla="*/ 228 h 1192"/>
                <a:gd name="T66" fmla="*/ 913 w 969"/>
                <a:gd name="T67" fmla="*/ 216 h 1192"/>
                <a:gd name="T68" fmla="*/ 931 w 969"/>
                <a:gd name="T69" fmla="*/ 173 h 1192"/>
                <a:gd name="T70" fmla="*/ 949 w 969"/>
                <a:gd name="T71" fmla="*/ 137 h 1192"/>
                <a:gd name="T72" fmla="*/ 955 w 969"/>
                <a:gd name="T73" fmla="*/ 125 h 1192"/>
                <a:gd name="T74" fmla="*/ 955 w 969"/>
                <a:gd name="T75" fmla="*/ 119 h 1192"/>
                <a:gd name="T76" fmla="*/ 973 w 969"/>
                <a:gd name="T77" fmla="*/ 0 h 1192"/>
                <a:gd name="T78" fmla="*/ 949 w 969"/>
                <a:gd name="T79" fmla="*/ 47 h 1192"/>
                <a:gd name="T80" fmla="*/ 786 w 969"/>
                <a:gd name="T81" fmla="*/ 113 h 1192"/>
                <a:gd name="T82" fmla="*/ 709 w 969"/>
                <a:gd name="T83" fmla="*/ 161 h 1192"/>
                <a:gd name="T84" fmla="*/ 462 w 969"/>
                <a:gd name="T85" fmla="*/ 234 h 1192"/>
                <a:gd name="T86" fmla="*/ 282 w 969"/>
                <a:gd name="T87" fmla="*/ 288 h 1192"/>
                <a:gd name="T88" fmla="*/ 174 w 969"/>
                <a:gd name="T89" fmla="*/ 294 h 1192"/>
                <a:gd name="T90" fmla="*/ 12 w 969"/>
                <a:gd name="T91" fmla="*/ 486 h 1192"/>
                <a:gd name="T92" fmla="*/ 0 w 969"/>
                <a:gd name="T93" fmla="*/ 510 h 1192"/>
                <a:gd name="T94" fmla="*/ 0 w 969"/>
                <a:gd name="T95" fmla="*/ 1189 h 1192"/>
                <a:gd name="T96" fmla="*/ 96 w 969"/>
                <a:gd name="T97" fmla="*/ 1183 h 1192"/>
                <a:gd name="T98" fmla="*/ 324 w 969"/>
                <a:gd name="T99" fmla="*/ 1189 h 1192"/>
                <a:gd name="T100" fmla="*/ 324 w 969"/>
                <a:gd name="T101" fmla="*/ 1189 h 119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6" name="Полилиния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>
                <a:gd name="T0" fmla="*/ 859 w 2570"/>
                <a:gd name="T1" fmla="*/ 612 h 2266"/>
                <a:gd name="T2" fmla="*/ 1087 w 2570"/>
                <a:gd name="T3" fmla="*/ 853 h 2266"/>
                <a:gd name="T4" fmla="*/ 961 w 2570"/>
                <a:gd name="T5" fmla="*/ 913 h 2266"/>
                <a:gd name="T6" fmla="*/ 786 w 2570"/>
                <a:gd name="T7" fmla="*/ 883 h 2266"/>
                <a:gd name="T8" fmla="*/ 450 w 2570"/>
                <a:gd name="T9" fmla="*/ 931 h 2266"/>
                <a:gd name="T10" fmla="*/ 150 w 2570"/>
                <a:gd name="T11" fmla="*/ 1075 h 2266"/>
                <a:gd name="T12" fmla="*/ 78 w 2570"/>
                <a:gd name="T13" fmla="*/ 1165 h 2266"/>
                <a:gd name="T14" fmla="*/ 361 w 2570"/>
                <a:gd name="T15" fmla="*/ 1256 h 2266"/>
                <a:gd name="T16" fmla="*/ 444 w 2570"/>
                <a:gd name="T17" fmla="*/ 1316 h 2266"/>
                <a:gd name="T18" fmla="*/ 697 w 2570"/>
                <a:gd name="T19" fmla="*/ 1400 h 2266"/>
                <a:gd name="T20" fmla="*/ 1026 w 2570"/>
                <a:gd name="T21" fmla="*/ 1346 h 2266"/>
                <a:gd name="T22" fmla="*/ 991 w 2570"/>
                <a:gd name="T23" fmla="*/ 1412 h 2266"/>
                <a:gd name="T24" fmla="*/ 804 w 2570"/>
                <a:gd name="T25" fmla="*/ 1574 h 2266"/>
                <a:gd name="T26" fmla="*/ 726 w 2570"/>
                <a:gd name="T27" fmla="*/ 1718 h 2266"/>
                <a:gd name="T28" fmla="*/ 768 w 2570"/>
                <a:gd name="T29" fmla="*/ 1742 h 2266"/>
                <a:gd name="T30" fmla="*/ 865 w 2570"/>
                <a:gd name="T31" fmla="*/ 1693 h 2266"/>
                <a:gd name="T32" fmla="*/ 991 w 2570"/>
                <a:gd name="T33" fmla="*/ 1699 h 2266"/>
                <a:gd name="T34" fmla="*/ 1135 w 2570"/>
                <a:gd name="T35" fmla="*/ 1627 h 2266"/>
                <a:gd name="T36" fmla="*/ 1183 w 2570"/>
                <a:gd name="T37" fmla="*/ 1669 h 2266"/>
                <a:gd name="T38" fmla="*/ 1399 w 2570"/>
                <a:gd name="T39" fmla="*/ 1436 h 2266"/>
                <a:gd name="T40" fmla="*/ 1615 w 2570"/>
                <a:gd name="T41" fmla="*/ 1334 h 2266"/>
                <a:gd name="T42" fmla="*/ 1645 w 2570"/>
                <a:gd name="T43" fmla="*/ 1370 h 2266"/>
                <a:gd name="T44" fmla="*/ 1681 w 2570"/>
                <a:gd name="T45" fmla="*/ 1430 h 2266"/>
                <a:gd name="T46" fmla="*/ 1699 w 2570"/>
                <a:gd name="T47" fmla="*/ 1466 h 2266"/>
                <a:gd name="T48" fmla="*/ 1747 w 2570"/>
                <a:gd name="T49" fmla="*/ 1550 h 2266"/>
                <a:gd name="T50" fmla="*/ 1772 w 2570"/>
                <a:gd name="T51" fmla="*/ 1586 h 2266"/>
                <a:gd name="T52" fmla="*/ 2124 w 2570"/>
                <a:gd name="T53" fmla="*/ 2248 h 2266"/>
                <a:gd name="T54" fmla="*/ 1693 w 2570"/>
                <a:gd name="T55" fmla="*/ 1322 h 2266"/>
                <a:gd name="T56" fmla="*/ 1861 w 2570"/>
                <a:gd name="T57" fmla="*/ 1165 h 2266"/>
                <a:gd name="T58" fmla="*/ 2173 w 2570"/>
                <a:gd name="T59" fmla="*/ 1099 h 2266"/>
                <a:gd name="T60" fmla="*/ 2390 w 2570"/>
                <a:gd name="T61" fmla="*/ 1009 h 2266"/>
                <a:gd name="T62" fmla="*/ 2570 w 2570"/>
                <a:gd name="T63" fmla="*/ 805 h 2266"/>
                <a:gd name="T64" fmla="*/ 2342 w 2570"/>
                <a:gd name="T65" fmla="*/ 781 h 2266"/>
                <a:gd name="T66" fmla="*/ 2114 w 2570"/>
                <a:gd name="T67" fmla="*/ 763 h 2266"/>
                <a:gd name="T68" fmla="*/ 2408 w 2570"/>
                <a:gd name="T69" fmla="*/ 433 h 2266"/>
                <a:gd name="T70" fmla="*/ 2426 w 2570"/>
                <a:gd name="T71" fmla="*/ 421 h 2266"/>
                <a:gd name="T72" fmla="*/ 2474 w 2570"/>
                <a:gd name="T73" fmla="*/ 379 h 2266"/>
                <a:gd name="T74" fmla="*/ 2492 w 2570"/>
                <a:gd name="T75" fmla="*/ 355 h 2266"/>
                <a:gd name="T76" fmla="*/ 2474 w 2570"/>
                <a:gd name="T77" fmla="*/ 337 h 2266"/>
                <a:gd name="T78" fmla="*/ 2474 w 2570"/>
                <a:gd name="T79" fmla="*/ 271 h 2266"/>
                <a:gd name="T80" fmla="*/ 2492 w 2570"/>
                <a:gd name="T81" fmla="*/ 192 h 2266"/>
                <a:gd name="T82" fmla="*/ 2504 w 2570"/>
                <a:gd name="T83" fmla="*/ 132 h 2266"/>
                <a:gd name="T84" fmla="*/ 2492 w 2570"/>
                <a:gd name="T85" fmla="*/ 36 h 2266"/>
                <a:gd name="T86" fmla="*/ 2492 w 2570"/>
                <a:gd name="T87" fmla="*/ 24 h 2266"/>
                <a:gd name="T88" fmla="*/ 2102 w 2570"/>
                <a:gd name="T89" fmla="*/ 0 h 2266"/>
                <a:gd name="T90" fmla="*/ 1909 w 2570"/>
                <a:gd name="T91" fmla="*/ 90 h 2266"/>
                <a:gd name="T92" fmla="*/ 1747 w 2570"/>
                <a:gd name="T93" fmla="*/ 535 h 2266"/>
                <a:gd name="T94" fmla="*/ 1711 w 2570"/>
                <a:gd name="T95" fmla="*/ 469 h 2266"/>
                <a:gd name="T96" fmla="*/ 1633 w 2570"/>
                <a:gd name="T97" fmla="*/ 144 h 2266"/>
                <a:gd name="T98" fmla="*/ 1579 w 2570"/>
                <a:gd name="T99" fmla="*/ 0 h 2266"/>
                <a:gd name="T100" fmla="*/ 738 w 2570"/>
                <a:gd name="T101" fmla="*/ 186 h 2266"/>
                <a:gd name="T102" fmla="*/ 756 w 2570"/>
                <a:gd name="T103" fmla="*/ 463 h 226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7" name="Полилиния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>
                <a:gd name="T0" fmla="*/ 1038 w 2176"/>
                <a:gd name="T1" fmla="*/ 769 h 1505"/>
                <a:gd name="T2" fmla="*/ 1195 w 2176"/>
                <a:gd name="T3" fmla="*/ 1237 h 1505"/>
                <a:gd name="T4" fmla="*/ 960 w 2176"/>
                <a:gd name="T5" fmla="*/ 1195 h 1505"/>
                <a:gd name="T6" fmla="*/ 726 w 2176"/>
                <a:gd name="T7" fmla="*/ 1129 h 1505"/>
                <a:gd name="T8" fmla="*/ 444 w 2176"/>
                <a:gd name="T9" fmla="*/ 1111 h 1505"/>
                <a:gd name="T10" fmla="*/ 0 w 2176"/>
                <a:gd name="T11" fmla="*/ 1081 h 1505"/>
                <a:gd name="T12" fmla="*/ 30 w 2176"/>
                <a:gd name="T13" fmla="*/ 1117 h 1505"/>
                <a:gd name="T14" fmla="*/ 498 w 2176"/>
                <a:gd name="T15" fmla="*/ 1135 h 1505"/>
                <a:gd name="T16" fmla="*/ 780 w 2176"/>
                <a:gd name="T17" fmla="*/ 1189 h 1505"/>
                <a:gd name="T18" fmla="*/ 1135 w 2176"/>
                <a:gd name="T19" fmla="*/ 1304 h 1505"/>
                <a:gd name="T20" fmla="*/ 1074 w 2176"/>
                <a:gd name="T21" fmla="*/ 1322 h 1505"/>
                <a:gd name="T22" fmla="*/ 714 w 2176"/>
                <a:gd name="T23" fmla="*/ 1508 h 1505"/>
                <a:gd name="T24" fmla="*/ 768 w 2176"/>
                <a:gd name="T25" fmla="*/ 1484 h 1505"/>
                <a:gd name="T26" fmla="*/ 865 w 2176"/>
                <a:gd name="T27" fmla="*/ 1442 h 1505"/>
                <a:gd name="T28" fmla="*/ 1026 w 2176"/>
                <a:gd name="T29" fmla="*/ 1358 h 1505"/>
                <a:gd name="T30" fmla="*/ 1219 w 2176"/>
                <a:gd name="T31" fmla="*/ 1298 h 1505"/>
                <a:gd name="T32" fmla="*/ 1272 w 2176"/>
                <a:gd name="T33" fmla="*/ 1225 h 1505"/>
                <a:gd name="T34" fmla="*/ 1639 w 2176"/>
                <a:gd name="T35" fmla="*/ 1045 h 1505"/>
                <a:gd name="T36" fmla="*/ 1939 w 2176"/>
                <a:gd name="T37" fmla="*/ 955 h 1505"/>
                <a:gd name="T38" fmla="*/ 2185 w 2176"/>
                <a:gd name="T39" fmla="*/ 823 h 1505"/>
                <a:gd name="T40" fmla="*/ 1969 w 2176"/>
                <a:gd name="T41" fmla="*/ 913 h 1505"/>
                <a:gd name="T42" fmla="*/ 1663 w 2176"/>
                <a:gd name="T43" fmla="*/ 991 h 1505"/>
                <a:gd name="T44" fmla="*/ 1345 w 2176"/>
                <a:gd name="T45" fmla="*/ 1153 h 1505"/>
                <a:gd name="T46" fmla="*/ 1507 w 2176"/>
                <a:gd name="T47" fmla="*/ 907 h 1505"/>
                <a:gd name="T48" fmla="*/ 1627 w 2176"/>
                <a:gd name="T49" fmla="*/ 546 h 1505"/>
                <a:gd name="T50" fmla="*/ 1747 w 2176"/>
                <a:gd name="T51" fmla="*/ 373 h 1505"/>
                <a:gd name="T52" fmla="*/ 1987 w 2176"/>
                <a:gd name="T53" fmla="*/ 60 h 1505"/>
                <a:gd name="T54" fmla="*/ 2011 w 2176"/>
                <a:gd name="T55" fmla="*/ 0 h 1505"/>
                <a:gd name="T56" fmla="*/ 1981 w 2176"/>
                <a:gd name="T57" fmla="*/ 0 h 1505"/>
                <a:gd name="T58" fmla="*/ 1603 w 2176"/>
                <a:gd name="T59" fmla="*/ 481 h 1505"/>
                <a:gd name="T60" fmla="*/ 1483 w 2176"/>
                <a:gd name="T61" fmla="*/ 889 h 1505"/>
                <a:gd name="T62" fmla="*/ 1260 w 2176"/>
                <a:gd name="T63" fmla="*/ 1177 h 1505"/>
                <a:gd name="T64" fmla="*/ 1135 w 2176"/>
                <a:gd name="T65" fmla="*/ 907 h 1505"/>
                <a:gd name="T66" fmla="*/ 1014 w 2176"/>
                <a:gd name="T67" fmla="*/ 541 h 1505"/>
                <a:gd name="T68" fmla="*/ 889 w 2176"/>
                <a:gd name="T69" fmla="*/ 222 h 1505"/>
                <a:gd name="T70" fmla="*/ 792 w 2176"/>
                <a:gd name="T71" fmla="*/ 0 h 1505"/>
                <a:gd name="T72" fmla="*/ 756 w 2176"/>
                <a:gd name="T73" fmla="*/ 0 h 1505"/>
                <a:gd name="T74" fmla="*/ 907 w 2176"/>
                <a:gd name="T75" fmla="*/ 355 h 1505"/>
                <a:gd name="T76" fmla="*/ 1038 w 2176"/>
                <a:gd name="T77" fmla="*/ 769 h 1505"/>
                <a:gd name="T78" fmla="*/ 1038 w 2176"/>
                <a:gd name="T79" fmla="*/ 769 h 150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8" name="Полилиния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>
                <a:gd name="T0" fmla="*/ 162 w 813"/>
                <a:gd name="T1" fmla="*/ 565 h 804"/>
                <a:gd name="T2" fmla="*/ 330 w 813"/>
                <a:gd name="T3" fmla="*/ 439 h 804"/>
                <a:gd name="T4" fmla="*/ 648 w 813"/>
                <a:gd name="T5" fmla="*/ 217 h 804"/>
                <a:gd name="T6" fmla="*/ 816 w 813"/>
                <a:gd name="T7" fmla="*/ 0 h 804"/>
                <a:gd name="T8" fmla="*/ 678 w 813"/>
                <a:gd name="T9" fmla="*/ 150 h 804"/>
                <a:gd name="T10" fmla="*/ 145 w 813"/>
                <a:gd name="T11" fmla="*/ 505 h 804"/>
                <a:gd name="T12" fmla="*/ 0 w 813"/>
                <a:gd name="T13" fmla="*/ 734 h 804"/>
                <a:gd name="T14" fmla="*/ 0 w 813"/>
                <a:gd name="T15" fmla="*/ 806 h 804"/>
                <a:gd name="T16" fmla="*/ 162 w 813"/>
                <a:gd name="T17" fmla="*/ 565 h 804"/>
                <a:gd name="T18" fmla="*/ 162 w 813"/>
                <a:gd name="T19" fmla="*/ 565 h 8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9" name="Полилиния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>
                <a:gd name="T0" fmla="*/ 462 w 759"/>
                <a:gd name="T1" fmla="*/ 66 h 107"/>
                <a:gd name="T2" fmla="*/ 762 w 759"/>
                <a:gd name="T3" fmla="*/ 0 h 107"/>
                <a:gd name="T4" fmla="*/ 498 w 759"/>
                <a:gd name="T5" fmla="*/ 36 h 107"/>
                <a:gd name="T6" fmla="*/ 139 w 759"/>
                <a:gd name="T7" fmla="*/ 48 h 107"/>
                <a:gd name="T8" fmla="*/ 0 w 759"/>
                <a:gd name="T9" fmla="*/ 78 h 107"/>
                <a:gd name="T10" fmla="*/ 0 w 759"/>
                <a:gd name="T11" fmla="*/ 107 h 107"/>
                <a:gd name="T12" fmla="*/ 96 w 759"/>
                <a:gd name="T13" fmla="*/ 89 h 107"/>
                <a:gd name="T14" fmla="*/ 462 w 759"/>
                <a:gd name="T15" fmla="*/ 66 h 107"/>
                <a:gd name="T16" fmla="*/ 462 w 759"/>
                <a:gd name="T17" fmla="*/ 66 h 10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0" name="Полилиния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>
                <a:gd name="T0" fmla="*/ 1393 w 3169"/>
                <a:gd name="T1" fmla="*/ 240 h 743"/>
                <a:gd name="T2" fmla="*/ 1741 w 3169"/>
                <a:gd name="T3" fmla="*/ 234 h 743"/>
                <a:gd name="T4" fmla="*/ 2096 w 3169"/>
                <a:gd name="T5" fmla="*/ 252 h 743"/>
                <a:gd name="T6" fmla="*/ 2515 w 3169"/>
                <a:gd name="T7" fmla="*/ 234 h 743"/>
                <a:gd name="T8" fmla="*/ 3182 w 3169"/>
                <a:gd name="T9" fmla="*/ 205 h 743"/>
                <a:gd name="T10" fmla="*/ 3128 w 3169"/>
                <a:gd name="T11" fmla="*/ 187 h 743"/>
                <a:gd name="T12" fmla="*/ 2432 w 3169"/>
                <a:gd name="T13" fmla="*/ 222 h 743"/>
                <a:gd name="T14" fmla="*/ 2011 w 3169"/>
                <a:gd name="T15" fmla="*/ 222 h 743"/>
                <a:gd name="T16" fmla="*/ 1465 w 3169"/>
                <a:gd name="T17" fmla="*/ 187 h 743"/>
                <a:gd name="T18" fmla="*/ 1549 w 3169"/>
                <a:gd name="T19" fmla="*/ 168 h 743"/>
                <a:gd name="T20" fmla="*/ 2047 w 3169"/>
                <a:gd name="T21" fmla="*/ 0 h 743"/>
                <a:gd name="T22" fmla="*/ 1969 w 3169"/>
                <a:gd name="T23" fmla="*/ 24 h 743"/>
                <a:gd name="T24" fmla="*/ 1844 w 3169"/>
                <a:gd name="T25" fmla="*/ 66 h 743"/>
                <a:gd name="T26" fmla="*/ 1609 w 3169"/>
                <a:gd name="T27" fmla="*/ 138 h 743"/>
                <a:gd name="T28" fmla="*/ 1344 w 3169"/>
                <a:gd name="T29" fmla="*/ 199 h 743"/>
                <a:gd name="T30" fmla="*/ 1273 w 3169"/>
                <a:gd name="T31" fmla="*/ 252 h 743"/>
                <a:gd name="T32" fmla="*/ 768 w 3169"/>
                <a:gd name="T33" fmla="*/ 414 h 743"/>
                <a:gd name="T34" fmla="*/ 336 w 3169"/>
                <a:gd name="T35" fmla="*/ 504 h 743"/>
                <a:gd name="T36" fmla="*/ 0 w 3169"/>
                <a:gd name="T37" fmla="*/ 619 h 743"/>
                <a:gd name="T38" fmla="*/ 300 w 3169"/>
                <a:gd name="T39" fmla="*/ 540 h 743"/>
                <a:gd name="T40" fmla="*/ 738 w 3169"/>
                <a:gd name="T41" fmla="*/ 450 h 743"/>
                <a:gd name="T42" fmla="*/ 1183 w 3169"/>
                <a:gd name="T43" fmla="*/ 312 h 743"/>
                <a:gd name="T44" fmla="*/ 985 w 3169"/>
                <a:gd name="T45" fmla="*/ 492 h 743"/>
                <a:gd name="T46" fmla="*/ 871 w 3169"/>
                <a:gd name="T47" fmla="*/ 745 h 743"/>
                <a:gd name="T48" fmla="*/ 865 w 3169"/>
                <a:gd name="T49" fmla="*/ 745 h 743"/>
                <a:gd name="T50" fmla="*/ 937 w 3169"/>
                <a:gd name="T51" fmla="*/ 745 h 743"/>
                <a:gd name="T52" fmla="*/ 1026 w 3169"/>
                <a:gd name="T53" fmla="*/ 498 h 743"/>
                <a:gd name="T54" fmla="*/ 1302 w 3169"/>
                <a:gd name="T55" fmla="*/ 282 h 743"/>
                <a:gd name="T56" fmla="*/ 1537 w 3169"/>
                <a:gd name="T57" fmla="*/ 450 h 743"/>
                <a:gd name="T58" fmla="*/ 1777 w 3169"/>
                <a:gd name="T59" fmla="*/ 679 h 743"/>
                <a:gd name="T60" fmla="*/ 1862 w 3169"/>
                <a:gd name="T61" fmla="*/ 745 h 743"/>
                <a:gd name="T62" fmla="*/ 1927 w 3169"/>
                <a:gd name="T63" fmla="*/ 745 h 743"/>
                <a:gd name="T64" fmla="*/ 1699 w 3169"/>
                <a:gd name="T65" fmla="*/ 528 h 743"/>
                <a:gd name="T66" fmla="*/ 1393 w 3169"/>
                <a:gd name="T67" fmla="*/ 240 h 743"/>
                <a:gd name="T68" fmla="*/ 1393 w 3169"/>
                <a:gd name="T69" fmla="*/ 240 h 74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1" name="Прямоуг.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2" name="Прямоуг.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82" name="Полилиния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2783" name="Полилиния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2784" name="Полилиния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6" name="Полилиния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>
                <a:gd name="T0" fmla="*/ 871 w 3188"/>
                <a:gd name="T1" fmla="*/ 1423 h 2024"/>
                <a:gd name="T2" fmla="*/ 907 w 3188"/>
                <a:gd name="T3" fmla="*/ 1393 h 2024"/>
                <a:gd name="T4" fmla="*/ 991 w 3188"/>
                <a:gd name="T5" fmla="*/ 1320 h 2024"/>
                <a:gd name="T6" fmla="*/ 1033 w 3188"/>
                <a:gd name="T7" fmla="*/ 1297 h 2024"/>
                <a:gd name="T8" fmla="*/ 1086 w 3188"/>
                <a:gd name="T9" fmla="*/ 1249 h 2024"/>
                <a:gd name="T10" fmla="*/ 1123 w 3188"/>
                <a:gd name="T11" fmla="*/ 1219 h 2024"/>
                <a:gd name="T12" fmla="*/ 1057 w 3188"/>
                <a:gd name="T13" fmla="*/ 1153 h 2024"/>
                <a:gd name="T14" fmla="*/ 877 w 3188"/>
                <a:gd name="T15" fmla="*/ 1021 h 2024"/>
                <a:gd name="T16" fmla="*/ 655 w 3188"/>
                <a:gd name="T17" fmla="*/ 907 h 2024"/>
                <a:gd name="T18" fmla="*/ 655 w 3188"/>
                <a:gd name="T19" fmla="*/ 846 h 2024"/>
                <a:gd name="T20" fmla="*/ 643 w 3188"/>
                <a:gd name="T21" fmla="*/ 708 h 2024"/>
                <a:gd name="T22" fmla="*/ 552 w 3188"/>
                <a:gd name="T23" fmla="*/ 642 h 2024"/>
                <a:gd name="T24" fmla="*/ 510 w 3188"/>
                <a:gd name="T25" fmla="*/ 570 h 2024"/>
                <a:gd name="T26" fmla="*/ 637 w 3188"/>
                <a:gd name="T27" fmla="*/ 564 h 2024"/>
                <a:gd name="T28" fmla="*/ 763 w 3188"/>
                <a:gd name="T29" fmla="*/ 570 h 2024"/>
                <a:gd name="T30" fmla="*/ 1091 w 3188"/>
                <a:gd name="T31" fmla="*/ 850 h 2024"/>
                <a:gd name="T32" fmla="*/ 1009 w 3188"/>
                <a:gd name="T33" fmla="*/ 566 h 2024"/>
                <a:gd name="T34" fmla="*/ 1054 w 3188"/>
                <a:gd name="T35" fmla="*/ 265 h 2024"/>
                <a:gd name="T36" fmla="*/ 1249 w 3188"/>
                <a:gd name="T37" fmla="*/ 0 h 2024"/>
                <a:gd name="T38" fmla="*/ 1466 w 3188"/>
                <a:gd name="T39" fmla="*/ 292 h 2024"/>
                <a:gd name="T40" fmla="*/ 1475 w 3188"/>
                <a:gd name="T41" fmla="*/ 548 h 2024"/>
                <a:gd name="T42" fmla="*/ 1567 w 3188"/>
                <a:gd name="T43" fmla="*/ 630 h 2024"/>
                <a:gd name="T44" fmla="*/ 1795 w 3188"/>
                <a:gd name="T45" fmla="*/ 365 h 2024"/>
                <a:gd name="T46" fmla="*/ 2245 w 3188"/>
                <a:gd name="T47" fmla="*/ 150 h 2024"/>
                <a:gd name="T48" fmla="*/ 2618 w 3188"/>
                <a:gd name="T49" fmla="*/ 180 h 2024"/>
                <a:gd name="T50" fmla="*/ 3050 w 3188"/>
                <a:gd name="T51" fmla="*/ 150 h 2024"/>
                <a:gd name="T52" fmla="*/ 3140 w 3188"/>
                <a:gd name="T53" fmla="*/ 210 h 2024"/>
                <a:gd name="T54" fmla="*/ 2990 w 3188"/>
                <a:gd name="T55" fmla="*/ 210 h 2024"/>
                <a:gd name="T56" fmla="*/ 2834 w 3188"/>
                <a:gd name="T57" fmla="*/ 377 h 2024"/>
                <a:gd name="T58" fmla="*/ 2702 w 3188"/>
                <a:gd name="T59" fmla="*/ 648 h 2024"/>
                <a:gd name="T60" fmla="*/ 2582 w 3188"/>
                <a:gd name="T61" fmla="*/ 828 h 2024"/>
                <a:gd name="T62" fmla="*/ 2234 w 3188"/>
                <a:gd name="T63" fmla="*/ 1009 h 2024"/>
                <a:gd name="T64" fmla="*/ 1963 w 3188"/>
                <a:gd name="T65" fmla="*/ 1075 h 2024"/>
                <a:gd name="T66" fmla="*/ 2257 w 3188"/>
                <a:gd name="T67" fmla="*/ 1111 h 2024"/>
                <a:gd name="T68" fmla="*/ 2600 w 3188"/>
                <a:gd name="T69" fmla="*/ 1207 h 2024"/>
                <a:gd name="T70" fmla="*/ 2894 w 3188"/>
                <a:gd name="T71" fmla="*/ 1441 h 2024"/>
                <a:gd name="T72" fmla="*/ 3122 w 3188"/>
                <a:gd name="T73" fmla="*/ 1555 h 2024"/>
                <a:gd name="T74" fmla="*/ 3032 w 3188"/>
                <a:gd name="T75" fmla="*/ 1585 h 2024"/>
                <a:gd name="T76" fmla="*/ 3008 w 3188"/>
                <a:gd name="T77" fmla="*/ 1591 h 2024"/>
                <a:gd name="T78" fmla="*/ 2960 w 3188"/>
                <a:gd name="T79" fmla="*/ 1597 h 2024"/>
                <a:gd name="T80" fmla="*/ 2882 w 3188"/>
                <a:gd name="T81" fmla="*/ 1609 h 2024"/>
                <a:gd name="T82" fmla="*/ 2846 w 3188"/>
                <a:gd name="T83" fmla="*/ 1609 h 2024"/>
                <a:gd name="T84" fmla="*/ 2774 w 3188"/>
                <a:gd name="T85" fmla="*/ 1615 h 2024"/>
                <a:gd name="T86" fmla="*/ 2726 w 3188"/>
                <a:gd name="T87" fmla="*/ 1621 h 2024"/>
                <a:gd name="T88" fmla="*/ 2708 w 3188"/>
                <a:gd name="T89" fmla="*/ 1621 h 2024"/>
                <a:gd name="T90" fmla="*/ 2594 w 3188"/>
                <a:gd name="T91" fmla="*/ 1657 h 2024"/>
                <a:gd name="T92" fmla="*/ 2533 w 3188"/>
                <a:gd name="T93" fmla="*/ 1663 h 2024"/>
                <a:gd name="T94" fmla="*/ 2444 w 3188"/>
                <a:gd name="T95" fmla="*/ 1675 h 2024"/>
                <a:gd name="T96" fmla="*/ 2378 w 3188"/>
                <a:gd name="T97" fmla="*/ 1687 h 2024"/>
                <a:gd name="T98" fmla="*/ 2360 w 3188"/>
                <a:gd name="T99" fmla="*/ 1705 h 2024"/>
                <a:gd name="T100" fmla="*/ 2305 w 3188"/>
                <a:gd name="T101" fmla="*/ 1687 h 2024"/>
                <a:gd name="T102" fmla="*/ 2263 w 3188"/>
                <a:gd name="T103" fmla="*/ 1663 h 2024"/>
                <a:gd name="T104" fmla="*/ 2017 w 3188"/>
                <a:gd name="T105" fmla="*/ 1585 h 2024"/>
                <a:gd name="T106" fmla="*/ 1711 w 3188"/>
                <a:gd name="T107" fmla="*/ 1453 h 2024"/>
                <a:gd name="T108" fmla="*/ 1880 w 3188"/>
                <a:gd name="T109" fmla="*/ 1844 h 2024"/>
                <a:gd name="T110" fmla="*/ 1771 w 3188"/>
                <a:gd name="T111" fmla="*/ 1922 h 2024"/>
                <a:gd name="T112" fmla="*/ 1531 w 3188"/>
                <a:gd name="T113" fmla="*/ 1753 h 2024"/>
                <a:gd name="T114" fmla="*/ 1411 w 3188"/>
                <a:gd name="T115" fmla="*/ 1477 h 2024"/>
                <a:gd name="T116" fmla="*/ 1219 w 3188"/>
                <a:gd name="T117" fmla="*/ 1291 h 2024"/>
                <a:gd name="T118" fmla="*/ 127 w 3188"/>
                <a:gd name="T119" fmla="*/ 2006 h 2024"/>
                <a:gd name="T120" fmla="*/ 865 w 3188"/>
                <a:gd name="T121" fmla="*/ 1429 h 202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7" name="Полилиния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>
                <a:gd name="T0" fmla="*/ 318 w 2144"/>
                <a:gd name="T1" fmla="*/ 1078 h 1787"/>
                <a:gd name="T2" fmla="*/ 217 w 2144"/>
                <a:gd name="T3" fmla="*/ 928 h 1787"/>
                <a:gd name="T4" fmla="*/ 102 w 2144"/>
                <a:gd name="T5" fmla="*/ 808 h 1787"/>
                <a:gd name="T6" fmla="*/ 36 w 2144"/>
                <a:gd name="T7" fmla="*/ 742 h 1787"/>
                <a:gd name="T8" fmla="*/ 0 w 2144"/>
                <a:gd name="T9" fmla="*/ 700 h 1787"/>
                <a:gd name="T10" fmla="*/ 270 w 2144"/>
                <a:gd name="T11" fmla="*/ 958 h 1787"/>
                <a:gd name="T12" fmla="*/ 294 w 2144"/>
                <a:gd name="T13" fmla="*/ 1006 h 1787"/>
                <a:gd name="T14" fmla="*/ 367 w 2144"/>
                <a:gd name="T15" fmla="*/ 670 h 1787"/>
                <a:gd name="T16" fmla="*/ 379 w 2144"/>
                <a:gd name="T17" fmla="*/ 411 h 1787"/>
                <a:gd name="T18" fmla="*/ 347 w 2144"/>
                <a:gd name="T19" fmla="*/ 118 h 1787"/>
                <a:gd name="T20" fmla="*/ 393 w 2144"/>
                <a:gd name="T21" fmla="*/ 0 h 1787"/>
                <a:gd name="T22" fmla="*/ 397 w 2144"/>
                <a:gd name="T23" fmla="*/ 357 h 1787"/>
                <a:gd name="T24" fmla="*/ 421 w 2144"/>
                <a:gd name="T25" fmla="*/ 609 h 1787"/>
                <a:gd name="T26" fmla="*/ 385 w 2144"/>
                <a:gd name="T27" fmla="*/ 826 h 1787"/>
                <a:gd name="T28" fmla="*/ 385 w 2144"/>
                <a:gd name="T29" fmla="*/ 1036 h 1787"/>
                <a:gd name="T30" fmla="*/ 877 w 2144"/>
                <a:gd name="T31" fmla="*/ 784 h 1787"/>
                <a:gd name="T32" fmla="*/ 1309 w 2144"/>
                <a:gd name="T33" fmla="*/ 555 h 1787"/>
                <a:gd name="T34" fmla="*/ 1802 w 2144"/>
                <a:gd name="T35" fmla="*/ 249 h 1787"/>
                <a:gd name="T36" fmla="*/ 2096 w 2144"/>
                <a:gd name="T37" fmla="*/ 69 h 1787"/>
                <a:gd name="T38" fmla="*/ 1814 w 2144"/>
                <a:gd name="T39" fmla="*/ 279 h 1787"/>
                <a:gd name="T40" fmla="*/ 1453 w 2144"/>
                <a:gd name="T41" fmla="*/ 501 h 1787"/>
                <a:gd name="T42" fmla="*/ 1123 w 2144"/>
                <a:gd name="T43" fmla="*/ 700 h 1787"/>
                <a:gd name="T44" fmla="*/ 739 w 2144"/>
                <a:gd name="T45" fmla="*/ 898 h 1787"/>
                <a:gd name="T46" fmla="*/ 463 w 2144"/>
                <a:gd name="T47" fmla="*/ 1084 h 1787"/>
                <a:gd name="T48" fmla="*/ 817 w 2144"/>
                <a:gd name="T49" fmla="*/ 1193 h 1787"/>
                <a:gd name="T50" fmla="*/ 1285 w 2144"/>
                <a:gd name="T51" fmla="*/ 1187 h 1787"/>
                <a:gd name="T52" fmla="*/ 1916 w 2144"/>
                <a:gd name="T53" fmla="*/ 1396 h 1787"/>
                <a:gd name="T54" fmla="*/ 2144 w 2144"/>
                <a:gd name="T55" fmla="*/ 1420 h 1787"/>
                <a:gd name="T56" fmla="*/ 1814 w 2144"/>
                <a:gd name="T57" fmla="*/ 1408 h 1787"/>
                <a:gd name="T58" fmla="*/ 1435 w 2144"/>
                <a:gd name="T59" fmla="*/ 1288 h 1787"/>
                <a:gd name="T60" fmla="*/ 1219 w 2144"/>
                <a:gd name="T61" fmla="*/ 1229 h 1787"/>
                <a:gd name="T62" fmla="*/ 799 w 2144"/>
                <a:gd name="T63" fmla="*/ 1223 h 1787"/>
                <a:gd name="T64" fmla="*/ 505 w 2144"/>
                <a:gd name="T65" fmla="*/ 1145 h 1787"/>
                <a:gd name="T66" fmla="*/ 733 w 2144"/>
                <a:gd name="T67" fmla="*/ 1378 h 1787"/>
                <a:gd name="T68" fmla="*/ 877 w 2144"/>
                <a:gd name="T69" fmla="*/ 1619 h 1787"/>
                <a:gd name="T70" fmla="*/ 1009 w 2144"/>
                <a:gd name="T71" fmla="*/ 1787 h 1787"/>
                <a:gd name="T72" fmla="*/ 817 w 2144"/>
                <a:gd name="T73" fmla="*/ 1607 h 1787"/>
                <a:gd name="T74" fmla="*/ 673 w 2144"/>
                <a:gd name="T75" fmla="*/ 1372 h 1787"/>
                <a:gd name="T76" fmla="*/ 415 w 2144"/>
                <a:gd name="T77" fmla="*/ 1109 h 1787"/>
                <a:gd name="T78" fmla="*/ 318 w 2144"/>
                <a:gd name="T79" fmla="*/ 1078 h 1787"/>
                <a:gd name="T80" fmla="*/ 318 w 2144"/>
                <a:gd name="T81" fmla="*/ 1078 h 178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87" name="Полилиния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>
                <a:gd name="T0" fmla="*/ 1814 w 2828"/>
                <a:gd name="T1" fmla="*/ 606 h 2366"/>
                <a:gd name="T2" fmla="*/ 1615 w 2828"/>
                <a:gd name="T3" fmla="*/ 252 h 2366"/>
                <a:gd name="T4" fmla="*/ 1345 w 2828"/>
                <a:gd name="T5" fmla="*/ 132 h 2366"/>
                <a:gd name="T6" fmla="*/ 1381 w 2828"/>
                <a:gd name="T7" fmla="*/ 492 h 2366"/>
                <a:gd name="T8" fmla="*/ 955 w 2828"/>
                <a:gd name="T9" fmla="*/ 221 h 2366"/>
                <a:gd name="T10" fmla="*/ 877 w 2828"/>
                <a:gd name="T11" fmla="*/ 161 h 2366"/>
                <a:gd name="T12" fmla="*/ 841 w 2828"/>
                <a:gd name="T13" fmla="*/ 167 h 2366"/>
                <a:gd name="T14" fmla="*/ 720 w 2828"/>
                <a:gd name="T15" fmla="*/ 161 h 2366"/>
                <a:gd name="T16" fmla="*/ 613 w 2828"/>
                <a:gd name="T17" fmla="*/ 144 h 2366"/>
                <a:gd name="T18" fmla="*/ 492 w 2828"/>
                <a:gd name="T19" fmla="*/ 161 h 2366"/>
                <a:gd name="T20" fmla="*/ 432 w 2828"/>
                <a:gd name="T21" fmla="*/ 150 h 2366"/>
                <a:gd name="T22" fmla="*/ 342 w 2828"/>
                <a:gd name="T23" fmla="*/ 138 h 2366"/>
                <a:gd name="T24" fmla="*/ 246 w 2828"/>
                <a:gd name="T25" fmla="*/ 126 h 2366"/>
                <a:gd name="T26" fmla="*/ 174 w 2828"/>
                <a:gd name="T27" fmla="*/ 114 h 2366"/>
                <a:gd name="T28" fmla="*/ 216 w 2828"/>
                <a:gd name="T29" fmla="*/ 240 h 2366"/>
                <a:gd name="T30" fmla="*/ 607 w 2828"/>
                <a:gd name="T31" fmla="*/ 588 h 2366"/>
                <a:gd name="T32" fmla="*/ 1177 w 2828"/>
                <a:gd name="T33" fmla="*/ 817 h 2366"/>
                <a:gd name="T34" fmla="*/ 972 w 2828"/>
                <a:gd name="T35" fmla="*/ 871 h 2366"/>
                <a:gd name="T36" fmla="*/ 492 w 2828"/>
                <a:gd name="T37" fmla="*/ 1111 h 2366"/>
                <a:gd name="T38" fmla="*/ 276 w 2828"/>
                <a:gd name="T39" fmla="*/ 1441 h 2366"/>
                <a:gd name="T40" fmla="*/ 42 w 2828"/>
                <a:gd name="T41" fmla="*/ 1441 h 2366"/>
                <a:gd name="T42" fmla="*/ 367 w 2828"/>
                <a:gd name="T43" fmla="*/ 1585 h 2366"/>
                <a:gd name="T44" fmla="*/ 949 w 2828"/>
                <a:gd name="T45" fmla="*/ 1712 h 2366"/>
                <a:gd name="T46" fmla="*/ 1519 w 2828"/>
                <a:gd name="T47" fmla="*/ 1537 h 2366"/>
                <a:gd name="T48" fmla="*/ 1735 w 2828"/>
                <a:gd name="T49" fmla="*/ 1513 h 2366"/>
                <a:gd name="T50" fmla="*/ 1723 w 2828"/>
                <a:gd name="T51" fmla="*/ 1802 h 2366"/>
                <a:gd name="T52" fmla="*/ 2042 w 2828"/>
                <a:gd name="T53" fmla="*/ 2229 h 2366"/>
                <a:gd name="T54" fmla="*/ 2191 w 2828"/>
                <a:gd name="T55" fmla="*/ 2133 h 2366"/>
                <a:gd name="T56" fmla="*/ 2270 w 2828"/>
                <a:gd name="T57" fmla="*/ 1970 h 2366"/>
                <a:gd name="T58" fmla="*/ 2233 w 2828"/>
                <a:gd name="T59" fmla="*/ 1573 h 2366"/>
                <a:gd name="T60" fmla="*/ 2294 w 2828"/>
                <a:gd name="T61" fmla="*/ 1483 h 2366"/>
                <a:gd name="T62" fmla="*/ 2588 w 2828"/>
                <a:gd name="T63" fmla="*/ 1688 h 2366"/>
                <a:gd name="T64" fmla="*/ 2695 w 2828"/>
                <a:gd name="T65" fmla="*/ 1682 h 2366"/>
                <a:gd name="T66" fmla="*/ 2588 w 2828"/>
                <a:gd name="T67" fmla="*/ 1543 h 2366"/>
                <a:gd name="T68" fmla="*/ 2510 w 2828"/>
                <a:gd name="T69" fmla="*/ 1357 h 2366"/>
                <a:gd name="T70" fmla="*/ 2354 w 2828"/>
                <a:gd name="T71" fmla="*/ 1184 h 2366"/>
                <a:gd name="T72" fmla="*/ 2102 w 2828"/>
                <a:gd name="T73" fmla="*/ 931 h 2366"/>
                <a:gd name="T74" fmla="*/ 2137 w 2828"/>
                <a:gd name="T75" fmla="*/ 907 h 2366"/>
                <a:gd name="T76" fmla="*/ 2215 w 2828"/>
                <a:gd name="T77" fmla="*/ 871 h 2366"/>
                <a:gd name="T78" fmla="*/ 2324 w 2828"/>
                <a:gd name="T79" fmla="*/ 817 h 2366"/>
                <a:gd name="T80" fmla="*/ 2372 w 2828"/>
                <a:gd name="T81" fmla="*/ 787 h 2366"/>
                <a:gd name="T82" fmla="*/ 2078 w 2828"/>
                <a:gd name="T83" fmla="*/ 865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9" name="Полилиния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>
                <a:gd name="T0" fmla="*/ 1850 w 2153"/>
                <a:gd name="T1" fmla="*/ 853 h 1930"/>
                <a:gd name="T2" fmla="*/ 1945 w 2153"/>
                <a:gd name="T3" fmla="*/ 1021 h 1930"/>
                <a:gd name="T4" fmla="*/ 2060 w 2153"/>
                <a:gd name="T5" fmla="*/ 1170 h 1930"/>
                <a:gd name="T6" fmla="*/ 2126 w 2153"/>
                <a:gd name="T7" fmla="*/ 1249 h 1930"/>
                <a:gd name="T8" fmla="*/ 2162 w 2153"/>
                <a:gd name="T9" fmla="*/ 1297 h 1930"/>
                <a:gd name="T10" fmla="*/ 1897 w 2153"/>
                <a:gd name="T11" fmla="*/ 979 h 1930"/>
                <a:gd name="T12" fmla="*/ 1868 w 2153"/>
                <a:gd name="T13" fmla="*/ 931 h 1930"/>
                <a:gd name="T14" fmla="*/ 1789 w 2153"/>
                <a:gd name="T15" fmla="*/ 1243 h 1930"/>
                <a:gd name="T16" fmla="*/ 1777 w 2153"/>
                <a:gd name="T17" fmla="*/ 1489 h 1930"/>
                <a:gd name="T18" fmla="*/ 1826 w 2153"/>
                <a:gd name="T19" fmla="*/ 1910 h 1930"/>
                <a:gd name="T20" fmla="*/ 1795 w 2153"/>
                <a:gd name="T21" fmla="*/ 1934 h 1930"/>
                <a:gd name="T22" fmla="*/ 1753 w 2153"/>
                <a:gd name="T23" fmla="*/ 1537 h 1930"/>
                <a:gd name="T24" fmla="*/ 1735 w 2153"/>
                <a:gd name="T25" fmla="*/ 1291 h 1930"/>
                <a:gd name="T26" fmla="*/ 1771 w 2153"/>
                <a:gd name="T27" fmla="*/ 1087 h 1930"/>
                <a:gd name="T28" fmla="*/ 1777 w 2153"/>
                <a:gd name="T29" fmla="*/ 877 h 1930"/>
                <a:gd name="T30" fmla="*/ 1273 w 2153"/>
                <a:gd name="T31" fmla="*/ 1009 h 1930"/>
                <a:gd name="T32" fmla="*/ 828 w 2153"/>
                <a:gd name="T33" fmla="*/ 1134 h 1930"/>
                <a:gd name="T34" fmla="*/ 324 w 2153"/>
                <a:gd name="T35" fmla="*/ 1315 h 1930"/>
                <a:gd name="T36" fmla="*/ 18 w 2153"/>
                <a:gd name="T37" fmla="*/ 1423 h 1930"/>
                <a:gd name="T38" fmla="*/ 312 w 2153"/>
                <a:gd name="T39" fmla="*/ 1285 h 1930"/>
                <a:gd name="T40" fmla="*/ 685 w 2153"/>
                <a:gd name="T41" fmla="*/ 1146 h 1930"/>
                <a:gd name="T42" fmla="*/ 1026 w 2153"/>
                <a:gd name="T43" fmla="*/ 1039 h 1930"/>
                <a:gd name="T44" fmla="*/ 1417 w 2153"/>
                <a:gd name="T45" fmla="*/ 931 h 1930"/>
                <a:gd name="T46" fmla="*/ 1699 w 2153"/>
                <a:gd name="T47" fmla="*/ 817 h 1930"/>
                <a:gd name="T48" fmla="*/ 1339 w 2153"/>
                <a:gd name="T49" fmla="*/ 624 h 1930"/>
                <a:gd name="T50" fmla="*/ 865 w 2153"/>
                <a:gd name="T51" fmla="*/ 516 h 1930"/>
                <a:gd name="T52" fmla="*/ 228 w 2153"/>
                <a:gd name="T53" fmla="*/ 161 h 1930"/>
                <a:gd name="T54" fmla="*/ 0 w 2153"/>
                <a:gd name="T55" fmla="*/ 83 h 1930"/>
                <a:gd name="T56" fmla="*/ 330 w 2153"/>
                <a:gd name="T57" fmla="*/ 179 h 1930"/>
                <a:gd name="T58" fmla="*/ 715 w 2153"/>
                <a:gd name="T59" fmla="*/ 384 h 1930"/>
                <a:gd name="T60" fmla="*/ 937 w 2153"/>
                <a:gd name="T61" fmla="*/ 492 h 1930"/>
                <a:gd name="T62" fmla="*/ 1357 w 2153"/>
                <a:gd name="T63" fmla="*/ 594 h 1930"/>
                <a:gd name="T64" fmla="*/ 1657 w 2153"/>
                <a:gd name="T65" fmla="*/ 745 h 1930"/>
                <a:gd name="T66" fmla="*/ 1429 w 2153"/>
                <a:gd name="T67" fmla="*/ 462 h 1930"/>
                <a:gd name="T68" fmla="*/ 1291 w 2153"/>
                <a:gd name="T69" fmla="*/ 191 h 1930"/>
                <a:gd name="T70" fmla="*/ 1159 w 2153"/>
                <a:gd name="T71" fmla="*/ 0 h 1930"/>
                <a:gd name="T72" fmla="*/ 1345 w 2153"/>
                <a:gd name="T73" fmla="*/ 215 h 1930"/>
                <a:gd name="T74" fmla="*/ 1495 w 2153"/>
                <a:gd name="T75" fmla="*/ 486 h 1930"/>
                <a:gd name="T76" fmla="*/ 1753 w 2153"/>
                <a:gd name="T77" fmla="*/ 805 h 1930"/>
                <a:gd name="T78" fmla="*/ 1850 w 2153"/>
                <a:gd name="T79" fmla="*/ 853 h 1930"/>
                <a:gd name="T80" fmla="*/ 1850 w 2153"/>
                <a:gd name="T81" fmla="*/ 853 h 19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2789" name="Прямоуг.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2790" name="Прямоуг.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2791" name="Прямоуг.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2792" name="Прямоуг.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2793" name="Прямоуг.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5F39B245-DDF2-4123-A242-7793E48477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6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15.xml"/><Relationship Id="rId3" Type="http://schemas.openxmlformats.org/officeDocument/2006/relationships/image" Target="../media/image10.png"/><Relationship Id="rId7" Type="http://schemas.openxmlformats.org/officeDocument/2006/relationships/slide" Target="slide14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6.xml"/><Relationship Id="rId5" Type="http://schemas.openxmlformats.org/officeDocument/2006/relationships/slide" Target="slide10.xml"/><Relationship Id="rId4" Type="http://schemas.openxmlformats.org/officeDocument/2006/relationships/slide" Target="slide8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3" Type="http://schemas.openxmlformats.org/officeDocument/2006/relationships/image" Target="../media/image10.png"/><Relationship Id="rId7" Type="http://schemas.openxmlformats.org/officeDocument/2006/relationships/slide" Target="slide16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9.xml"/><Relationship Id="rId5" Type="http://schemas.openxmlformats.org/officeDocument/2006/relationships/slide" Target="slide8.xml"/><Relationship Id="rId4" Type="http://schemas.openxmlformats.org/officeDocument/2006/relationships/image" Target="../media/image12.jpeg"/><Relationship Id="rId9" Type="http://schemas.openxmlformats.org/officeDocument/2006/relationships/slide" Target="slide15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14.xml"/><Relationship Id="rId3" Type="http://schemas.openxmlformats.org/officeDocument/2006/relationships/image" Target="../media/image10.png"/><Relationship Id="rId7" Type="http://schemas.openxmlformats.org/officeDocument/2006/relationships/slide" Target="slide16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9.xml"/><Relationship Id="rId5" Type="http://schemas.openxmlformats.org/officeDocument/2006/relationships/slide" Target="slide8.xml"/><Relationship Id="rId4" Type="http://schemas.openxmlformats.org/officeDocument/2006/relationships/image" Target="../media/image13.jpeg"/><Relationship Id="rId9" Type="http://schemas.openxmlformats.org/officeDocument/2006/relationships/slide" Target="slide1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image" Target="../media/image10.png"/><Relationship Id="rId7" Type="http://schemas.openxmlformats.org/officeDocument/2006/relationships/slide" Target="slide8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7.xml"/><Relationship Id="rId11" Type="http://schemas.openxmlformats.org/officeDocument/2006/relationships/slide" Target="slide15.xml"/><Relationship Id="rId5" Type="http://schemas.openxmlformats.org/officeDocument/2006/relationships/image" Target="../media/image15.png"/><Relationship Id="rId10" Type="http://schemas.openxmlformats.org/officeDocument/2006/relationships/slide" Target="slide14.xml"/><Relationship Id="rId4" Type="http://schemas.openxmlformats.org/officeDocument/2006/relationships/image" Target="../media/image14.png"/><Relationship Id="rId9" Type="http://schemas.openxmlformats.org/officeDocument/2006/relationships/slide" Target="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7" Type="http://schemas.openxmlformats.org/officeDocument/2006/relationships/slide" Target="slide22.xml"/><Relationship Id="rId2" Type="http://schemas.openxmlformats.org/officeDocument/2006/relationships/slide" Target="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slide" Target="slide21.xml"/><Relationship Id="rId4" Type="http://schemas.openxmlformats.org/officeDocument/2006/relationships/slide" Target="slide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slide" Target="slide22.xml"/><Relationship Id="rId3" Type="http://schemas.openxmlformats.org/officeDocument/2006/relationships/image" Target="../media/image17.jpeg"/><Relationship Id="rId7" Type="http://schemas.openxmlformats.org/officeDocument/2006/relationships/slide" Target="slide21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0.xml"/><Relationship Id="rId5" Type="http://schemas.openxmlformats.org/officeDocument/2006/relationships/slide" Target="slide16.xml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slide" Target="slide22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1.xml"/><Relationship Id="rId5" Type="http://schemas.openxmlformats.org/officeDocument/2006/relationships/slide" Target="slide17.xml"/><Relationship Id="rId4" Type="http://schemas.openxmlformats.org/officeDocument/2006/relationships/slide" Target="slide19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slide" Target="slide22.xml"/><Relationship Id="rId3" Type="http://schemas.openxmlformats.org/officeDocument/2006/relationships/image" Target="../media/image19.png"/><Relationship Id="rId7" Type="http://schemas.openxmlformats.org/officeDocument/2006/relationships/slide" Target="slide18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0.xml"/><Relationship Id="rId5" Type="http://schemas.openxmlformats.org/officeDocument/2006/relationships/slide" Target="slide19.xml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slide" Target="slide21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0.xml"/><Relationship Id="rId5" Type="http://schemas.openxmlformats.org/officeDocument/2006/relationships/slide" Target="slide19.xml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6.xml"/><Relationship Id="rId5" Type="http://schemas.openxmlformats.org/officeDocument/2006/relationships/slide" Target="slide23.xml"/><Relationship Id="rId4" Type="http://schemas.openxmlformats.org/officeDocument/2006/relationships/slide" Target="slide18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slide" Target="slide24.xml"/><Relationship Id="rId7" Type="http://schemas.openxmlformats.org/officeDocument/2006/relationships/image" Target="../media/image21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7.xml"/><Relationship Id="rId5" Type="http://schemas.openxmlformats.org/officeDocument/2006/relationships/slide" Target="slide26.xml"/><Relationship Id="rId10" Type="http://schemas.openxmlformats.org/officeDocument/2006/relationships/image" Target="../media/image24.png"/><Relationship Id="rId4" Type="http://schemas.openxmlformats.org/officeDocument/2006/relationships/slide" Target="slide25.xml"/><Relationship Id="rId9" Type="http://schemas.openxmlformats.org/officeDocument/2006/relationships/image" Target="../media/image2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slide" Target="slide2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6.xml"/><Relationship Id="rId5" Type="http://schemas.openxmlformats.org/officeDocument/2006/relationships/slide" Target="slide25.xml"/><Relationship Id="rId4" Type="http://schemas.openxmlformats.org/officeDocument/2006/relationships/slide" Target="slide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slide" Target="slide2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6.xml"/><Relationship Id="rId5" Type="http://schemas.openxmlformats.org/officeDocument/2006/relationships/slide" Target="slide22.xml"/><Relationship Id="rId4" Type="http://schemas.openxmlformats.org/officeDocument/2006/relationships/slide" Target="slide2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slide" Target="slide2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3.xml"/><Relationship Id="rId5" Type="http://schemas.openxmlformats.org/officeDocument/2006/relationships/slide" Target="slide25.xml"/><Relationship Id="rId4" Type="http://schemas.openxmlformats.org/officeDocument/2006/relationships/slide" Target="slide2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6.xml"/><Relationship Id="rId5" Type="http://schemas.openxmlformats.org/officeDocument/2006/relationships/slide" Target="slide25.xml"/><Relationship Id="rId4" Type="http://schemas.openxmlformats.org/officeDocument/2006/relationships/slide" Target="slide2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image" Target="../media/image3.jpeg"/><Relationship Id="rId7" Type="http://schemas.openxmlformats.org/officeDocument/2006/relationships/slide" Target="slide5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5" Type="http://schemas.openxmlformats.org/officeDocument/2006/relationships/slide" Target="slide2.xml"/><Relationship Id="rId4" Type="http://schemas.openxmlformats.org/officeDocument/2006/relationships/slide" Target="slide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image" Target="../media/image1.jpeg"/><Relationship Id="rId7" Type="http://schemas.openxmlformats.org/officeDocument/2006/relationships/slide" Target="slide6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4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image" Target="../media/image2.png"/><Relationship Id="rId7" Type="http://schemas.openxmlformats.org/officeDocument/2006/relationships/slide" Target="slide6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3.xml"/><Relationship Id="rId4" Type="http://schemas.openxmlformats.org/officeDocument/2006/relationships/slide" Target="slide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image" Target="../media/image7.png"/><Relationship Id="rId7" Type="http://schemas.openxmlformats.org/officeDocument/2006/relationships/slide" Target="slide2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slide" Target="slide3.xml"/><Relationship Id="rId5" Type="http://schemas.openxmlformats.org/officeDocument/2006/relationships/slide" Target="slide4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7" Type="http://schemas.openxmlformats.org/officeDocument/2006/relationships/slide" Target="slide5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5" Type="http://schemas.openxmlformats.org/officeDocument/2006/relationships/slide" Target="slide2.xml"/><Relationship Id="rId4" Type="http://schemas.openxmlformats.org/officeDocument/2006/relationships/slide" Target="slide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slide" Target="slide9.xml"/><Relationship Id="rId7" Type="http://schemas.openxmlformats.org/officeDocument/2006/relationships/slide" Target="slide15.xml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4.xml"/><Relationship Id="rId5" Type="http://schemas.openxmlformats.org/officeDocument/2006/relationships/slide" Target="slide16.xml"/><Relationship Id="rId4" Type="http://schemas.openxmlformats.org/officeDocument/2006/relationships/slide" Target="slide2.xml"/><Relationship Id="rId9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15.xml"/><Relationship Id="rId3" Type="http://schemas.openxmlformats.org/officeDocument/2006/relationships/image" Target="../media/image10.png"/><Relationship Id="rId7" Type="http://schemas.openxmlformats.org/officeDocument/2006/relationships/slide" Target="slide14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6.xml"/><Relationship Id="rId5" Type="http://schemas.openxmlformats.org/officeDocument/2006/relationships/slide" Target="slide9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Прямоуг.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85725" cmpd="thinThick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9" name="Поле 10"/>
          <p:cNvSpPr txBox="1">
            <a:spLocks noChangeArrowheads="1"/>
          </p:cNvSpPr>
          <p:nvPr/>
        </p:nvSpPr>
        <p:spPr bwMode="auto">
          <a:xfrm>
            <a:off x="838200" y="990600"/>
            <a:ext cx="730567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 sz="4000" dirty="0">
                <a:solidFill>
                  <a:srgbClr val="FF0000"/>
                </a:solidFill>
              </a:rPr>
              <a:t>« Устройство и действие </a:t>
            </a:r>
          </a:p>
          <a:p>
            <a:pPr algn="ctr"/>
            <a:r>
              <a:rPr lang="ru-RU" sz="4000" dirty="0">
                <a:solidFill>
                  <a:srgbClr val="FF0000"/>
                </a:solidFill>
              </a:rPr>
              <a:t>гранатомётов и ручных гранат »</a:t>
            </a:r>
            <a:r>
              <a:rPr lang="ru-RU" sz="4000" b="1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5131" name="Линия 11"/>
          <p:cNvSpPr>
            <a:spLocks noChangeShapeType="1"/>
          </p:cNvSpPr>
          <p:nvPr/>
        </p:nvSpPr>
        <p:spPr bwMode="auto">
          <a:xfrm>
            <a:off x="609600" y="3429000"/>
            <a:ext cx="77724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 anchor="ctr"/>
          <a:lstStyle/>
          <a:p>
            <a:endParaRPr lang="ru-RU"/>
          </a:p>
        </p:txBody>
      </p:sp>
      <p:pic>
        <p:nvPicPr>
          <p:cNvPr id="10" name="Рисунок 10" descr="granatome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3962400"/>
            <a:ext cx="2914650" cy="1898650"/>
          </a:xfrm>
          <a:prstGeom prst="rect">
            <a:avLst/>
          </a:prstGeom>
          <a:noFill/>
          <a:ln w="76200" cmpd="thinThick">
            <a:solidFill>
              <a:schemeClr val="bg1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Прямоуг. 2"/>
          <p:cNvSpPr>
            <a:spLocks noChangeArrowheads="1"/>
          </p:cNvSpPr>
          <p:nvPr/>
        </p:nvSpPr>
        <p:spPr bwMode="auto">
          <a:xfrm>
            <a:off x="76200" y="457200"/>
            <a:ext cx="8991600" cy="762000"/>
          </a:xfrm>
          <a:prstGeom prst="rect">
            <a:avLst/>
          </a:prstGeom>
          <a:solidFill>
            <a:schemeClr val="bg2">
              <a:alpha val="50195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291" name="Прямоуг. 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85725" cmpd="thinThick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292" name="Прямоуг. 4"/>
          <p:cNvSpPr>
            <a:spLocks noChangeArrowheads="1"/>
          </p:cNvSpPr>
          <p:nvPr/>
        </p:nvSpPr>
        <p:spPr bwMode="auto">
          <a:xfrm>
            <a:off x="76200" y="76200"/>
            <a:ext cx="1447800" cy="6705600"/>
          </a:xfrm>
          <a:prstGeom prst="rect">
            <a:avLst/>
          </a:prstGeom>
          <a:solidFill>
            <a:schemeClr val="bg2">
              <a:alpha val="50195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293" name="Поле 5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258763" y="5486400"/>
            <a:ext cx="11128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C0C0C0"/>
                </a:solidFill>
              </a:rPr>
              <a:t>Меню</a:t>
            </a:r>
          </a:p>
        </p:txBody>
      </p:sp>
      <p:sp>
        <p:nvSpPr>
          <p:cNvPr id="12294" name="Поле 6"/>
          <p:cNvSpPr txBox="1">
            <a:spLocks noChangeArrowheads="1"/>
          </p:cNvSpPr>
          <p:nvPr/>
        </p:nvSpPr>
        <p:spPr bwMode="auto">
          <a:xfrm>
            <a:off x="406400" y="158750"/>
            <a:ext cx="9175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 sz="1600" b="1">
                <a:solidFill>
                  <a:srgbClr val="C0C0C0"/>
                </a:solidFill>
              </a:rPr>
              <a:t>РПГ-18 </a:t>
            </a:r>
          </a:p>
          <a:p>
            <a:pPr algn="ctr"/>
            <a:r>
              <a:rPr lang="ru-RU" sz="1600" b="1">
                <a:solidFill>
                  <a:srgbClr val="C0C0C0"/>
                </a:solidFill>
              </a:rPr>
              <a:t>«Муха»</a:t>
            </a:r>
          </a:p>
        </p:txBody>
      </p:sp>
      <p:pic>
        <p:nvPicPr>
          <p:cNvPr id="12295" name="Рисунок 7" descr="rpg18 коп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25" y="522288"/>
            <a:ext cx="1527175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</p:pic>
      <p:sp>
        <p:nvSpPr>
          <p:cNvPr id="12296" name="Прямоуг. 8"/>
          <p:cNvSpPr>
            <a:spLocks noChangeArrowheads="1"/>
          </p:cNvSpPr>
          <p:nvPr/>
        </p:nvSpPr>
        <p:spPr bwMode="auto">
          <a:xfrm>
            <a:off x="1524000" y="1238250"/>
            <a:ext cx="7486650" cy="548640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2297" name="Прямоуг. 9"/>
          <p:cNvSpPr>
            <a:spLocks noChangeArrowheads="1"/>
          </p:cNvSpPr>
          <p:nvPr/>
        </p:nvSpPr>
        <p:spPr bwMode="auto">
          <a:xfrm>
            <a:off x="1524000" y="171450"/>
            <a:ext cx="7486650" cy="26670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2298" name="Поле 10"/>
          <p:cNvSpPr txBox="1">
            <a:spLocks noChangeArrowheads="1"/>
          </p:cNvSpPr>
          <p:nvPr/>
        </p:nvSpPr>
        <p:spPr bwMode="auto">
          <a:xfrm>
            <a:off x="3495675" y="354013"/>
            <a:ext cx="3433763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 sz="2800">
                <a:solidFill>
                  <a:schemeClr val="bg1"/>
                </a:solidFill>
              </a:rPr>
              <a:t>Тактико-технические</a:t>
            </a:r>
          </a:p>
          <a:p>
            <a:pPr algn="ctr">
              <a:lnSpc>
                <a:spcPct val="80000"/>
              </a:lnSpc>
            </a:pPr>
            <a:r>
              <a:rPr lang="ru-RU" sz="2800">
                <a:solidFill>
                  <a:schemeClr val="bg1"/>
                </a:solidFill>
              </a:rPr>
              <a:t>характеристики</a:t>
            </a:r>
          </a:p>
        </p:txBody>
      </p:sp>
      <p:sp>
        <p:nvSpPr>
          <p:cNvPr id="46091" name="Поле 11"/>
          <p:cNvSpPr txBox="1">
            <a:spLocks noChangeArrowheads="1"/>
          </p:cNvSpPr>
          <p:nvPr/>
        </p:nvSpPr>
        <p:spPr bwMode="auto">
          <a:xfrm>
            <a:off x="2193925" y="2022475"/>
            <a:ext cx="5975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Калибр, мм</a:t>
            </a:r>
            <a:r>
              <a:rPr lang="ru-RU" sz="2400">
                <a:solidFill>
                  <a:schemeClr val="bg1"/>
                </a:solidFill>
              </a:rPr>
              <a:t>					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64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46092" name="Поле 12"/>
          <p:cNvSpPr txBox="1">
            <a:spLocks noChangeArrowheads="1"/>
          </p:cNvSpPr>
          <p:nvPr/>
        </p:nvSpPr>
        <p:spPr bwMode="auto">
          <a:xfrm>
            <a:off x="2193925" y="2498725"/>
            <a:ext cx="6051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Масса, кг</a:t>
            </a:r>
            <a:r>
              <a:rPr lang="ru-RU" sz="2400">
                <a:solidFill>
                  <a:schemeClr val="bg1"/>
                </a:solidFill>
              </a:rPr>
              <a:t>					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2,6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46093" name="Поле 13"/>
          <p:cNvSpPr txBox="1">
            <a:spLocks noChangeArrowheads="1"/>
          </p:cNvSpPr>
          <p:nvPr/>
        </p:nvSpPr>
        <p:spPr bwMode="auto">
          <a:xfrm>
            <a:off x="2193925" y="3013075"/>
            <a:ext cx="6127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Начальная скорость, м/с</a:t>
            </a:r>
            <a:r>
              <a:rPr lang="ru-RU" sz="2400">
                <a:solidFill>
                  <a:schemeClr val="bg1"/>
                </a:solidFill>
              </a:rPr>
              <a:t> 			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114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46094" name="Поле 14"/>
          <p:cNvSpPr txBox="1">
            <a:spLocks noChangeArrowheads="1"/>
          </p:cNvSpPr>
          <p:nvPr/>
        </p:nvSpPr>
        <p:spPr bwMode="auto">
          <a:xfrm>
            <a:off x="2193925" y="3546475"/>
            <a:ext cx="6127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Прицельная дальность , м</a:t>
            </a:r>
            <a:r>
              <a:rPr lang="ru-RU" sz="2400">
                <a:solidFill>
                  <a:schemeClr val="bg1"/>
                </a:solidFill>
              </a:rPr>
              <a:t> 			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200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46095" name="Поле 15"/>
          <p:cNvSpPr txBox="1">
            <a:spLocks noChangeArrowheads="1"/>
          </p:cNvSpPr>
          <p:nvPr/>
        </p:nvSpPr>
        <p:spPr bwMode="auto">
          <a:xfrm>
            <a:off x="2193925" y="4138613"/>
            <a:ext cx="612775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Бронепробиваемость, мм 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(под углом 60 oт нормали)</a:t>
            </a:r>
            <a:r>
              <a:rPr lang="ru-RU" sz="2400">
                <a:solidFill>
                  <a:schemeClr val="bg1"/>
                </a:solidFill>
              </a:rPr>
              <a:t> 			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150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46096" name="Поле 16"/>
          <p:cNvSpPr txBox="1">
            <a:spLocks noChangeArrowheads="1"/>
          </p:cNvSpPr>
          <p:nvPr/>
        </p:nvSpPr>
        <p:spPr bwMode="auto">
          <a:xfrm>
            <a:off x="2193925" y="4879975"/>
            <a:ext cx="6051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Масса гранаты, кг</a:t>
            </a:r>
            <a:r>
              <a:rPr lang="ru-RU" sz="2400">
                <a:solidFill>
                  <a:schemeClr val="bg1"/>
                </a:solidFill>
              </a:rPr>
              <a:t>				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1,4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46097" name="Поле 17"/>
          <p:cNvSpPr txBox="1">
            <a:spLocks noChangeArrowheads="1"/>
          </p:cNvSpPr>
          <p:nvPr/>
        </p:nvSpPr>
        <p:spPr bwMode="auto">
          <a:xfrm>
            <a:off x="2193925" y="5375275"/>
            <a:ext cx="6127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Длина, в походном положении мм:</a:t>
            </a:r>
            <a:r>
              <a:rPr lang="ru-RU" sz="2400">
                <a:solidFill>
                  <a:schemeClr val="bg1"/>
                </a:solidFill>
              </a:rPr>
              <a:t>		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705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46098" name="Поле 18"/>
          <p:cNvSpPr txBox="1">
            <a:spLocks noChangeArrowheads="1"/>
          </p:cNvSpPr>
          <p:nvPr/>
        </p:nvSpPr>
        <p:spPr bwMode="auto">
          <a:xfrm>
            <a:off x="2193925" y="5908675"/>
            <a:ext cx="6280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Длина, в боевом положении мм:</a:t>
            </a:r>
            <a:r>
              <a:rPr lang="ru-RU" sz="2400">
                <a:solidFill>
                  <a:schemeClr val="bg1"/>
                </a:solidFill>
              </a:rPr>
              <a:t>		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1050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12307" name="Поле 19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161925" y="1481138"/>
            <a:ext cx="1327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>
                <a:solidFill>
                  <a:srgbClr val="C0C0C0"/>
                </a:solidFill>
              </a:rPr>
              <a:t>Назначение</a:t>
            </a:r>
          </a:p>
        </p:txBody>
      </p:sp>
      <p:sp>
        <p:nvSpPr>
          <p:cNvPr id="12308" name="Поле 20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457200" y="2000250"/>
            <a:ext cx="628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ТТХ</a:t>
            </a:r>
          </a:p>
        </p:txBody>
      </p:sp>
      <p:sp>
        <p:nvSpPr>
          <p:cNvPr id="12309" name="Поле 21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130175" y="3981450"/>
            <a:ext cx="13223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Подготовка</a:t>
            </a:r>
          </a:p>
          <a:p>
            <a:pPr algn="ctr"/>
            <a:r>
              <a:rPr lang="ru-RU">
                <a:solidFill>
                  <a:srgbClr val="C0C0C0"/>
                </a:solidFill>
              </a:rPr>
              <a:t>к стрельбе</a:t>
            </a:r>
          </a:p>
        </p:txBody>
      </p:sp>
      <p:sp>
        <p:nvSpPr>
          <p:cNvPr id="12310" name="Поле 22">
            <a:hlinkClick r:id="rId7" action="ppaction://hlinksldjump"/>
          </p:cNvPr>
          <p:cNvSpPr txBox="1">
            <a:spLocks noChangeArrowheads="1"/>
          </p:cNvSpPr>
          <p:nvPr/>
        </p:nvSpPr>
        <p:spPr bwMode="auto">
          <a:xfrm>
            <a:off x="133350" y="2457450"/>
            <a:ext cx="13223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Устройство</a:t>
            </a:r>
          </a:p>
          <a:p>
            <a:pPr algn="ctr"/>
            <a:r>
              <a:rPr lang="ru-RU">
                <a:solidFill>
                  <a:srgbClr val="C0C0C0"/>
                </a:solidFill>
              </a:rPr>
              <a:t> РПГ-18</a:t>
            </a:r>
            <a:endParaRPr lang="ru-RU">
              <a:solidFill>
                <a:schemeClr val="folHlink"/>
              </a:solidFill>
            </a:endParaRPr>
          </a:p>
        </p:txBody>
      </p:sp>
      <p:sp>
        <p:nvSpPr>
          <p:cNvPr id="12311" name="Поле 23">
            <a:hlinkClick r:id="rId8" action="ppaction://hlinksldjump"/>
          </p:cNvPr>
          <p:cNvSpPr txBox="1">
            <a:spLocks noChangeArrowheads="1"/>
          </p:cNvSpPr>
          <p:nvPr/>
        </p:nvSpPr>
        <p:spPr bwMode="auto">
          <a:xfrm>
            <a:off x="114300" y="3200400"/>
            <a:ext cx="13223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Устройство</a:t>
            </a:r>
          </a:p>
          <a:p>
            <a:pPr algn="ctr"/>
            <a:r>
              <a:rPr lang="ru-RU">
                <a:solidFill>
                  <a:srgbClr val="C0C0C0"/>
                </a:solidFill>
              </a:rPr>
              <a:t> гранаты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46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32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"/>
                                        <p:tgtEl>
                                          <p:spTgt spid="46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4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"/>
                                        <p:tgtEl>
                                          <p:spTgt spid="46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9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00"/>
                                        <p:tgtEl>
                                          <p:spTgt spid="46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74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300"/>
                                        <p:tgtEl>
                                          <p:spTgt spid="46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300"/>
                                        <p:tgtEl>
                                          <p:spTgt spid="46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300"/>
                                        <p:tgtEl>
                                          <p:spTgt spid="46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49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300"/>
                                        <p:tgtEl>
                                          <p:spTgt spid="46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91" grpId="0" autoUpdateAnimBg="0"/>
      <p:bldP spid="46092" grpId="0" autoUpdateAnimBg="0"/>
      <p:bldP spid="46093" grpId="0" autoUpdateAnimBg="0"/>
      <p:bldP spid="46094" grpId="0" autoUpdateAnimBg="0"/>
      <p:bldP spid="46095" grpId="0" autoUpdateAnimBg="0"/>
      <p:bldP spid="46096" grpId="0" autoUpdateAnimBg="0"/>
      <p:bldP spid="46097" grpId="0" autoUpdateAnimBg="0"/>
      <p:bldP spid="46098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рямоуг. 2"/>
          <p:cNvSpPr>
            <a:spLocks noChangeArrowheads="1"/>
          </p:cNvSpPr>
          <p:nvPr/>
        </p:nvSpPr>
        <p:spPr bwMode="auto">
          <a:xfrm>
            <a:off x="76200" y="76200"/>
            <a:ext cx="1447800" cy="6705600"/>
          </a:xfrm>
          <a:prstGeom prst="rect">
            <a:avLst/>
          </a:prstGeom>
          <a:solidFill>
            <a:schemeClr val="bg2">
              <a:alpha val="50195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15" name="Прямоуг. 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85725" cmpd="thinThick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16" name="Прямоуг. 4"/>
          <p:cNvSpPr>
            <a:spLocks noChangeArrowheads="1"/>
          </p:cNvSpPr>
          <p:nvPr/>
        </p:nvSpPr>
        <p:spPr bwMode="auto">
          <a:xfrm>
            <a:off x="76200" y="457200"/>
            <a:ext cx="8991600" cy="762000"/>
          </a:xfrm>
          <a:prstGeom prst="rect">
            <a:avLst/>
          </a:prstGeom>
          <a:solidFill>
            <a:schemeClr val="bg2">
              <a:alpha val="50195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17" name="Поле 5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258763" y="5486400"/>
            <a:ext cx="11128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C0C0C0"/>
                </a:solidFill>
              </a:rPr>
              <a:t>Меню</a:t>
            </a:r>
          </a:p>
        </p:txBody>
      </p:sp>
      <p:sp>
        <p:nvSpPr>
          <p:cNvPr id="13318" name="Поле 6"/>
          <p:cNvSpPr txBox="1">
            <a:spLocks noChangeArrowheads="1"/>
          </p:cNvSpPr>
          <p:nvPr/>
        </p:nvSpPr>
        <p:spPr bwMode="auto">
          <a:xfrm>
            <a:off x="406400" y="158750"/>
            <a:ext cx="9175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 sz="1600" b="1">
                <a:solidFill>
                  <a:srgbClr val="C0C0C0"/>
                </a:solidFill>
              </a:rPr>
              <a:t>РПГ-18 </a:t>
            </a:r>
          </a:p>
          <a:p>
            <a:pPr algn="ctr"/>
            <a:r>
              <a:rPr lang="ru-RU" sz="1600" b="1">
                <a:solidFill>
                  <a:srgbClr val="C0C0C0"/>
                </a:solidFill>
              </a:rPr>
              <a:t>«Муха»</a:t>
            </a:r>
          </a:p>
        </p:txBody>
      </p:sp>
      <p:pic>
        <p:nvPicPr>
          <p:cNvPr id="13319" name="Рисунок 7" descr="rpg18 коп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25" y="522288"/>
            <a:ext cx="1527175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</p:pic>
      <p:sp>
        <p:nvSpPr>
          <p:cNvPr id="13320" name="Прямоуг. 8"/>
          <p:cNvSpPr>
            <a:spLocks noChangeArrowheads="1"/>
          </p:cNvSpPr>
          <p:nvPr/>
        </p:nvSpPr>
        <p:spPr bwMode="auto">
          <a:xfrm>
            <a:off x="1524000" y="1238250"/>
            <a:ext cx="7486650" cy="548640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3321" name="Поле 9"/>
          <p:cNvSpPr txBox="1">
            <a:spLocks noChangeArrowheads="1"/>
          </p:cNvSpPr>
          <p:nvPr/>
        </p:nvSpPr>
        <p:spPr bwMode="auto">
          <a:xfrm>
            <a:off x="4076700" y="534988"/>
            <a:ext cx="19542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800">
                <a:solidFill>
                  <a:schemeClr val="bg1"/>
                </a:solidFill>
              </a:rPr>
              <a:t>Устройство</a:t>
            </a:r>
          </a:p>
        </p:txBody>
      </p:sp>
      <p:sp>
        <p:nvSpPr>
          <p:cNvPr id="47114" name="Поле 10"/>
          <p:cNvSpPr txBox="1">
            <a:spLocks noChangeArrowheads="1"/>
          </p:cNvSpPr>
          <p:nvPr/>
        </p:nvSpPr>
        <p:spPr bwMode="auto">
          <a:xfrm>
            <a:off x="1828800" y="3848100"/>
            <a:ext cx="22399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0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1</a:t>
            </a:r>
            <a:r>
              <a:rPr lang="ru-RU" sz="200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ru-RU" sz="20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наружная труба</a:t>
            </a:r>
            <a:r>
              <a:rPr lang="ru-RU" sz="200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47115" name="Поле 11"/>
          <p:cNvSpPr txBox="1">
            <a:spLocks noChangeArrowheads="1"/>
          </p:cNvSpPr>
          <p:nvPr/>
        </p:nvSpPr>
        <p:spPr bwMode="auto">
          <a:xfrm>
            <a:off x="1833563" y="4141788"/>
            <a:ext cx="24145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0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2 выдвижная труба</a:t>
            </a:r>
            <a:r>
              <a:rPr lang="ru-RU" sz="200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47116" name="Поле 12"/>
          <p:cNvSpPr txBox="1">
            <a:spLocks noChangeArrowheads="1"/>
          </p:cNvSpPr>
          <p:nvPr/>
        </p:nvSpPr>
        <p:spPr bwMode="auto">
          <a:xfrm>
            <a:off x="1828800" y="4467225"/>
            <a:ext cx="25574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0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3</a:t>
            </a:r>
            <a:r>
              <a:rPr lang="ru-RU" sz="200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ru-RU" sz="20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передняя и задняя</a:t>
            </a:r>
            <a:endParaRPr lang="ru-RU" sz="2000">
              <a:solidFill>
                <a:schemeClr val="bg1"/>
              </a:solidFill>
              <a:latin typeface="Verdana" pitchFamily="34" charset="0"/>
            </a:endParaRPr>
          </a:p>
          <a:p>
            <a:pPr>
              <a:lnSpc>
                <a:spcPct val="80000"/>
              </a:lnSpc>
            </a:pPr>
            <a:r>
              <a:rPr lang="ru-RU" sz="2000">
                <a:solidFill>
                  <a:schemeClr val="bg1"/>
                </a:solidFill>
                <a:latin typeface="Verdana" pitchFamily="34" charset="0"/>
              </a:rPr>
              <a:t>   </a:t>
            </a:r>
            <a:r>
              <a:rPr lang="ru-RU" sz="20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защитные крышки</a:t>
            </a:r>
            <a:r>
              <a:rPr lang="ru-RU" sz="200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47117" name="Поле 13"/>
          <p:cNvSpPr txBox="1">
            <a:spLocks noChangeArrowheads="1"/>
          </p:cNvSpPr>
          <p:nvPr/>
        </p:nvSpPr>
        <p:spPr bwMode="auto">
          <a:xfrm>
            <a:off x="1830388" y="5095875"/>
            <a:ext cx="2284412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0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4</a:t>
            </a:r>
            <a:r>
              <a:rPr lang="ru-RU" sz="200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ru-RU" sz="20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прицельное</a:t>
            </a:r>
            <a:endParaRPr lang="ru-RU" sz="2000">
              <a:solidFill>
                <a:schemeClr val="bg1"/>
              </a:solidFill>
              <a:latin typeface="Verdana" pitchFamily="34" charset="0"/>
            </a:endParaRPr>
          </a:p>
          <a:p>
            <a:pPr>
              <a:lnSpc>
                <a:spcPct val="80000"/>
              </a:lnSpc>
            </a:pPr>
            <a:r>
              <a:rPr lang="ru-RU" sz="2000">
                <a:solidFill>
                  <a:schemeClr val="bg1"/>
                </a:solidFill>
                <a:latin typeface="Verdana" pitchFamily="34" charset="0"/>
              </a:rPr>
              <a:t>   </a:t>
            </a:r>
            <a:r>
              <a:rPr lang="ru-RU" sz="20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приспособление</a:t>
            </a:r>
            <a:r>
              <a:rPr lang="ru-RU" sz="200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47118" name="Поле 14"/>
          <p:cNvSpPr txBox="1">
            <a:spLocks noChangeArrowheads="1"/>
          </p:cNvSpPr>
          <p:nvPr/>
        </p:nvSpPr>
        <p:spPr bwMode="auto">
          <a:xfrm>
            <a:off x="1824038" y="5600700"/>
            <a:ext cx="29003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0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5</a:t>
            </a:r>
            <a:r>
              <a:rPr lang="ru-RU" sz="200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ru-RU" sz="20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спусковое устройство</a:t>
            </a:r>
            <a:r>
              <a:rPr lang="ru-RU" sz="200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47119" name="Поле 15"/>
          <p:cNvSpPr txBox="1">
            <a:spLocks noChangeArrowheads="1"/>
          </p:cNvSpPr>
          <p:nvPr/>
        </p:nvSpPr>
        <p:spPr bwMode="auto">
          <a:xfrm>
            <a:off x="1828800" y="5905500"/>
            <a:ext cx="25733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0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6</a:t>
            </a:r>
            <a:r>
              <a:rPr lang="ru-RU" sz="200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ru-RU" sz="20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ударный механизм</a:t>
            </a:r>
            <a:r>
              <a:rPr lang="ru-RU" sz="200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47120" name="Поле 16"/>
          <p:cNvSpPr txBox="1">
            <a:spLocks noChangeArrowheads="1"/>
          </p:cNvSpPr>
          <p:nvPr/>
        </p:nvSpPr>
        <p:spPr bwMode="auto">
          <a:xfrm>
            <a:off x="1828800" y="6213475"/>
            <a:ext cx="3105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0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7</a:t>
            </a:r>
            <a:r>
              <a:rPr lang="ru-RU" sz="200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ru-RU" sz="20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головная часть гранаты</a:t>
            </a:r>
            <a:r>
              <a:rPr lang="ru-RU" sz="200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47121" name="Поле 17"/>
          <p:cNvSpPr txBox="1">
            <a:spLocks noChangeArrowheads="1"/>
          </p:cNvSpPr>
          <p:nvPr/>
        </p:nvSpPr>
        <p:spPr bwMode="auto">
          <a:xfrm>
            <a:off x="5407025" y="3867150"/>
            <a:ext cx="17176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0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8</a:t>
            </a:r>
            <a:r>
              <a:rPr lang="ru-RU" sz="200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ru-RU" sz="20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взрыватель</a:t>
            </a:r>
            <a:r>
              <a:rPr lang="ru-RU" sz="200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47122" name="Поле 18"/>
          <p:cNvSpPr txBox="1">
            <a:spLocks noChangeArrowheads="1"/>
          </p:cNvSpPr>
          <p:nvPr/>
        </p:nvSpPr>
        <p:spPr bwMode="auto">
          <a:xfrm>
            <a:off x="5421313" y="4152900"/>
            <a:ext cx="15128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0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9</a:t>
            </a:r>
            <a:r>
              <a:rPr lang="ru-RU" sz="200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ru-RU" sz="20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заряд ВВ</a:t>
            </a:r>
            <a:r>
              <a:rPr lang="ru-RU" sz="200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47123" name="Поле 19"/>
          <p:cNvSpPr txBox="1">
            <a:spLocks noChangeArrowheads="1"/>
          </p:cNvSpPr>
          <p:nvPr/>
        </p:nvSpPr>
        <p:spPr bwMode="auto">
          <a:xfrm>
            <a:off x="5240338" y="4476750"/>
            <a:ext cx="31416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0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10</a:t>
            </a:r>
            <a:r>
              <a:rPr lang="ru-RU" sz="200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ru-RU" sz="20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кумулятивная воронка</a:t>
            </a:r>
            <a:r>
              <a:rPr lang="ru-RU" sz="200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47124" name="Поле 20"/>
          <p:cNvSpPr txBox="1">
            <a:spLocks noChangeArrowheads="1"/>
          </p:cNvSpPr>
          <p:nvPr/>
        </p:nvSpPr>
        <p:spPr bwMode="auto">
          <a:xfrm>
            <a:off x="5241925" y="4781550"/>
            <a:ext cx="31083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0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11</a:t>
            </a:r>
            <a:r>
              <a:rPr lang="ru-RU" sz="200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ru-RU" sz="20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реактивный двигатель</a:t>
            </a:r>
            <a:r>
              <a:rPr lang="ru-RU" sz="200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47125" name="Поле 21"/>
          <p:cNvSpPr txBox="1">
            <a:spLocks noChangeArrowheads="1"/>
          </p:cNvSpPr>
          <p:nvPr/>
        </p:nvSpPr>
        <p:spPr bwMode="auto">
          <a:xfrm>
            <a:off x="5245100" y="5086350"/>
            <a:ext cx="36512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0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12</a:t>
            </a:r>
            <a:r>
              <a:rPr lang="ru-RU" sz="200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ru-RU" sz="20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пороховой заряд двигателя</a:t>
            </a:r>
            <a:r>
              <a:rPr lang="ru-RU" sz="200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47126" name="Поле 22"/>
          <p:cNvSpPr txBox="1">
            <a:spLocks noChangeArrowheads="1"/>
          </p:cNvSpPr>
          <p:nvPr/>
        </p:nvSpPr>
        <p:spPr bwMode="auto">
          <a:xfrm>
            <a:off x="5219700" y="5391150"/>
            <a:ext cx="24511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0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13</a:t>
            </a:r>
            <a:r>
              <a:rPr lang="ru-RU" sz="200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ru-RU" sz="20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сопло двигателя</a:t>
            </a:r>
            <a:r>
              <a:rPr lang="ru-RU" sz="200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47127" name="Поле 23"/>
          <p:cNvSpPr txBox="1">
            <a:spLocks noChangeArrowheads="1"/>
          </p:cNvSpPr>
          <p:nvPr/>
        </p:nvSpPr>
        <p:spPr bwMode="auto">
          <a:xfrm>
            <a:off x="5219700" y="5695950"/>
            <a:ext cx="30940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0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14</a:t>
            </a:r>
            <a:r>
              <a:rPr lang="ru-RU" sz="200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ru-RU" sz="20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огнепроводная трубка</a:t>
            </a:r>
            <a:r>
              <a:rPr lang="ru-RU" sz="200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47128" name="Поле 24"/>
          <p:cNvSpPr txBox="1">
            <a:spLocks noChangeArrowheads="1"/>
          </p:cNvSpPr>
          <p:nvPr/>
        </p:nvSpPr>
        <p:spPr bwMode="auto">
          <a:xfrm>
            <a:off x="5238750" y="6035675"/>
            <a:ext cx="2500313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0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15</a:t>
            </a:r>
            <a:r>
              <a:rPr lang="ru-RU" sz="200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ru-RU" sz="20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перья хвостового</a:t>
            </a:r>
            <a:endParaRPr lang="ru-RU" sz="2000">
              <a:solidFill>
                <a:schemeClr val="bg1"/>
              </a:solidFill>
              <a:latin typeface="Verdana" pitchFamily="34" charset="0"/>
            </a:endParaRPr>
          </a:p>
          <a:p>
            <a:pPr>
              <a:lnSpc>
                <a:spcPct val="80000"/>
              </a:lnSpc>
            </a:pPr>
            <a:r>
              <a:rPr lang="ru-RU" sz="2000">
                <a:solidFill>
                  <a:schemeClr val="bg1"/>
                </a:solidFill>
                <a:latin typeface="Verdana" pitchFamily="34" charset="0"/>
              </a:rPr>
              <a:t>    </a:t>
            </a:r>
            <a:r>
              <a:rPr lang="ru-RU" sz="20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стабилизатора</a:t>
            </a:r>
            <a:r>
              <a:rPr lang="ru-RU" sz="2000">
                <a:solidFill>
                  <a:schemeClr val="bg1"/>
                </a:solidFill>
              </a:rPr>
              <a:t> </a:t>
            </a:r>
          </a:p>
        </p:txBody>
      </p:sp>
      <p:grpSp>
        <p:nvGrpSpPr>
          <p:cNvPr id="47129" name="Группа 25"/>
          <p:cNvGrpSpPr>
            <a:grpSpLocks/>
          </p:cNvGrpSpPr>
          <p:nvPr/>
        </p:nvGrpSpPr>
        <p:grpSpPr bwMode="auto">
          <a:xfrm>
            <a:off x="2228850" y="1447800"/>
            <a:ext cx="6210300" cy="2292350"/>
            <a:chOff x="1404" y="912"/>
            <a:chExt cx="3912" cy="1444"/>
          </a:xfrm>
        </p:grpSpPr>
        <p:pic>
          <p:nvPicPr>
            <p:cNvPr id="13344" name="Рисунок 26" descr="rpg180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404" y="912"/>
              <a:ext cx="3912" cy="1444"/>
            </a:xfrm>
            <a:prstGeom prst="rect">
              <a:avLst/>
            </a:prstGeom>
            <a:noFill/>
            <a:ln w="76200" cmpd="thinThick">
              <a:solidFill>
                <a:schemeClr val="bg1"/>
              </a:solidFill>
              <a:miter lim="800000"/>
              <a:headEnd/>
              <a:tailEnd/>
            </a:ln>
          </p:spPr>
        </p:pic>
        <p:sp>
          <p:nvSpPr>
            <p:cNvPr id="13345" name="Линия 27"/>
            <p:cNvSpPr>
              <a:spLocks noChangeShapeType="1"/>
            </p:cNvSpPr>
            <p:nvPr/>
          </p:nvSpPr>
          <p:spPr bwMode="auto">
            <a:xfrm rot="20541058" flipH="1">
              <a:off x="1572" y="1056"/>
              <a:ext cx="192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346" name="Линия 28"/>
            <p:cNvSpPr>
              <a:spLocks noChangeShapeType="1"/>
            </p:cNvSpPr>
            <p:nvPr/>
          </p:nvSpPr>
          <p:spPr bwMode="auto">
            <a:xfrm>
              <a:off x="1992" y="1542"/>
              <a:ext cx="192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347" name="Линия 29"/>
            <p:cNvSpPr>
              <a:spLocks noChangeShapeType="1"/>
            </p:cNvSpPr>
            <p:nvPr/>
          </p:nvSpPr>
          <p:spPr bwMode="auto">
            <a:xfrm flipH="1">
              <a:off x="1584" y="1776"/>
              <a:ext cx="96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348" name="Линия 30"/>
            <p:cNvSpPr>
              <a:spLocks noChangeShapeType="1"/>
            </p:cNvSpPr>
            <p:nvPr/>
          </p:nvSpPr>
          <p:spPr bwMode="auto">
            <a:xfrm rot="572297">
              <a:off x="2178" y="1200"/>
              <a:ext cx="96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349" name="Линия 31"/>
            <p:cNvSpPr>
              <a:spLocks noChangeShapeType="1"/>
            </p:cNvSpPr>
            <p:nvPr/>
          </p:nvSpPr>
          <p:spPr bwMode="auto">
            <a:xfrm>
              <a:off x="2574" y="1152"/>
              <a:ext cx="48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350" name="Линия 32"/>
            <p:cNvSpPr>
              <a:spLocks noChangeShapeType="1"/>
            </p:cNvSpPr>
            <p:nvPr/>
          </p:nvSpPr>
          <p:spPr bwMode="auto">
            <a:xfrm>
              <a:off x="2880" y="1056"/>
              <a:ext cx="336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351" name="Линия 33"/>
            <p:cNvSpPr>
              <a:spLocks noChangeShapeType="1"/>
            </p:cNvSpPr>
            <p:nvPr/>
          </p:nvSpPr>
          <p:spPr bwMode="auto">
            <a:xfrm rot="1206374">
              <a:off x="3168" y="1236"/>
              <a:ext cx="48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352" name="Линия 34"/>
            <p:cNvSpPr>
              <a:spLocks noChangeShapeType="1"/>
            </p:cNvSpPr>
            <p:nvPr/>
          </p:nvSpPr>
          <p:spPr bwMode="auto">
            <a:xfrm flipH="1">
              <a:off x="2856" y="1566"/>
              <a:ext cx="288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353" name="Линия 35"/>
            <p:cNvSpPr>
              <a:spLocks noChangeShapeType="1"/>
            </p:cNvSpPr>
            <p:nvPr/>
          </p:nvSpPr>
          <p:spPr bwMode="auto">
            <a:xfrm flipH="1">
              <a:off x="3000" y="1620"/>
              <a:ext cx="192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354" name="Линия 36"/>
            <p:cNvSpPr>
              <a:spLocks noChangeShapeType="1"/>
            </p:cNvSpPr>
            <p:nvPr/>
          </p:nvSpPr>
          <p:spPr bwMode="auto">
            <a:xfrm flipV="1">
              <a:off x="3696" y="1938"/>
              <a:ext cx="96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355" name="Линия 37"/>
            <p:cNvSpPr>
              <a:spLocks noChangeShapeType="1"/>
            </p:cNvSpPr>
            <p:nvPr/>
          </p:nvSpPr>
          <p:spPr bwMode="auto">
            <a:xfrm>
              <a:off x="3852" y="1152"/>
              <a:ext cx="48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356" name="Линия 38"/>
            <p:cNvSpPr>
              <a:spLocks noChangeShapeType="1"/>
            </p:cNvSpPr>
            <p:nvPr/>
          </p:nvSpPr>
          <p:spPr bwMode="auto">
            <a:xfrm>
              <a:off x="4512" y="1146"/>
              <a:ext cx="240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357" name="Линия 39"/>
            <p:cNvSpPr>
              <a:spLocks noChangeShapeType="1"/>
            </p:cNvSpPr>
            <p:nvPr/>
          </p:nvSpPr>
          <p:spPr bwMode="auto">
            <a:xfrm>
              <a:off x="4260" y="1548"/>
              <a:ext cx="48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358" name="Линия 40"/>
            <p:cNvSpPr>
              <a:spLocks noChangeShapeType="1"/>
            </p:cNvSpPr>
            <p:nvPr/>
          </p:nvSpPr>
          <p:spPr bwMode="auto">
            <a:xfrm>
              <a:off x="4398" y="1632"/>
              <a:ext cx="96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359" name="Линия 41"/>
            <p:cNvSpPr>
              <a:spLocks noChangeShapeType="1"/>
            </p:cNvSpPr>
            <p:nvPr/>
          </p:nvSpPr>
          <p:spPr bwMode="auto">
            <a:xfrm rot="900743">
              <a:off x="4800" y="1758"/>
              <a:ext cx="96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360" name="Линия 42"/>
            <p:cNvSpPr>
              <a:spLocks noChangeShapeType="1"/>
            </p:cNvSpPr>
            <p:nvPr/>
          </p:nvSpPr>
          <p:spPr bwMode="auto">
            <a:xfrm>
              <a:off x="4740" y="1296"/>
              <a:ext cx="48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361" name="Линия 43"/>
            <p:cNvSpPr>
              <a:spLocks noChangeShapeType="1"/>
            </p:cNvSpPr>
            <p:nvPr/>
          </p:nvSpPr>
          <p:spPr bwMode="auto">
            <a:xfrm flipH="1">
              <a:off x="4974" y="1248"/>
              <a:ext cx="48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3338" name="Прямоуг. 44"/>
          <p:cNvSpPr>
            <a:spLocks noChangeArrowheads="1"/>
          </p:cNvSpPr>
          <p:nvPr/>
        </p:nvSpPr>
        <p:spPr bwMode="auto">
          <a:xfrm>
            <a:off x="1524000" y="171450"/>
            <a:ext cx="7486650" cy="26670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3339" name="Поле 45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161925" y="1481138"/>
            <a:ext cx="1327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>
                <a:solidFill>
                  <a:srgbClr val="C0C0C0"/>
                </a:solidFill>
              </a:rPr>
              <a:t>Назначение</a:t>
            </a:r>
          </a:p>
        </p:txBody>
      </p:sp>
      <p:sp>
        <p:nvSpPr>
          <p:cNvPr id="13340" name="Поле 46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457200" y="2000250"/>
            <a:ext cx="628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ТТХ</a:t>
            </a:r>
          </a:p>
        </p:txBody>
      </p:sp>
      <p:sp>
        <p:nvSpPr>
          <p:cNvPr id="13341" name="Поле 47">
            <a:hlinkClick r:id="rId7" action="ppaction://hlinksldjump"/>
          </p:cNvPr>
          <p:cNvSpPr txBox="1">
            <a:spLocks noChangeArrowheads="1"/>
          </p:cNvSpPr>
          <p:nvPr/>
        </p:nvSpPr>
        <p:spPr bwMode="auto">
          <a:xfrm>
            <a:off x="130175" y="3981450"/>
            <a:ext cx="13223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Подготовка</a:t>
            </a:r>
          </a:p>
          <a:p>
            <a:pPr algn="ctr"/>
            <a:r>
              <a:rPr lang="ru-RU">
                <a:solidFill>
                  <a:srgbClr val="C0C0C0"/>
                </a:solidFill>
              </a:rPr>
              <a:t>к стрельбе</a:t>
            </a:r>
          </a:p>
        </p:txBody>
      </p:sp>
      <p:sp>
        <p:nvSpPr>
          <p:cNvPr id="13342" name="Поле 48">
            <a:hlinkClick r:id="rId8" action="ppaction://hlinksldjump"/>
          </p:cNvPr>
          <p:cNvSpPr txBox="1">
            <a:spLocks noChangeArrowheads="1"/>
          </p:cNvSpPr>
          <p:nvPr/>
        </p:nvSpPr>
        <p:spPr bwMode="auto">
          <a:xfrm>
            <a:off x="133350" y="2457450"/>
            <a:ext cx="13223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Устройство</a:t>
            </a:r>
          </a:p>
          <a:p>
            <a:pPr algn="ctr"/>
            <a:r>
              <a:rPr lang="ru-RU">
                <a:solidFill>
                  <a:srgbClr val="C0C0C0"/>
                </a:solidFill>
              </a:rPr>
              <a:t> РПГ-18</a:t>
            </a:r>
            <a:endParaRPr lang="ru-RU">
              <a:solidFill>
                <a:schemeClr val="folHlink"/>
              </a:solidFill>
            </a:endParaRPr>
          </a:p>
        </p:txBody>
      </p:sp>
      <p:sp>
        <p:nvSpPr>
          <p:cNvPr id="13343" name="Поле 49">
            <a:hlinkClick r:id="rId9" action="ppaction://hlinksldjump"/>
          </p:cNvPr>
          <p:cNvSpPr txBox="1">
            <a:spLocks noChangeArrowheads="1"/>
          </p:cNvSpPr>
          <p:nvPr/>
        </p:nvSpPr>
        <p:spPr bwMode="auto">
          <a:xfrm>
            <a:off x="114300" y="3200400"/>
            <a:ext cx="13223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Устройство</a:t>
            </a:r>
          </a:p>
          <a:p>
            <a:pPr algn="ctr"/>
            <a:r>
              <a:rPr lang="ru-RU">
                <a:solidFill>
                  <a:srgbClr val="C0C0C0"/>
                </a:solidFill>
              </a:rPr>
              <a:t> гранаты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7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4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"/>
                                        <p:tgtEl>
                                          <p:spTgt spid="47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67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4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"/>
                                        <p:tgtEl>
                                          <p:spTgt spid="47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19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4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00"/>
                                        <p:tgtEl>
                                          <p:spTgt spid="47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8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4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300"/>
                                        <p:tgtEl>
                                          <p:spTgt spid="47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32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4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300"/>
                                        <p:tgtEl>
                                          <p:spTgt spid="47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84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4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300"/>
                                        <p:tgtEl>
                                          <p:spTgt spid="47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36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4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300"/>
                                        <p:tgtEl>
                                          <p:spTgt spid="47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391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4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300"/>
                                        <p:tgtEl>
                                          <p:spTgt spid="47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4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300"/>
                                        <p:tgtEl>
                                          <p:spTgt spid="47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492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4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300"/>
                                        <p:tgtEl>
                                          <p:spTgt spid="47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44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4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300"/>
                                        <p:tgtEl>
                                          <p:spTgt spid="47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596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4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300"/>
                                        <p:tgtEl>
                                          <p:spTgt spid="47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651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4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300"/>
                                        <p:tgtEl>
                                          <p:spTgt spid="47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703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4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300"/>
                                        <p:tgtEl>
                                          <p:spTgt spid="47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75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4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300"/>
                                        <p:tgtEl>
                                          <p:spTgt spid="47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14" grpId="0" autoUpdateAnimBg="0"/>
      <p:bldP spid="47115" grpId="0" autoUpdateAnimBg="0"/>
      <p:bldP spid="47116" grpId="0" autoUpdateAnimBg="0"/>
      <p:bldP spid="47117" grpId="0" autoUpdateAnimBg="0"/>
      <p:bldP spid="47118" grpId="0" autoUpdateAnimBg="0"/>
      <p:bldP spid="47119" grpId="0" autoUpdateAnimBg="0"/>
      <p:bldP spid="47120" grpId="0" autoUpdateAnimBg="0"/>
      <p:bldP spid="47121" grpId="0" autoUpdateAnimBg="0"/>
      <p:bldP spid="47122" grpId="0" autoUpdateAnimBg="0"/>
      <p:bldP spid="47123" grpId="0" autoUpdateAnimBg="0"/>
      <p:bldP spid="47124" grpId="0" autoUpdateAnimBg="0"/>
      <p:bldP spid="47125" grpId="0" autoUpdateAnimBg="0"/>
      <p:bldP spid="47126" grpId="0" autoUpdateAnimBg="0"/>
      <p:bldP spid="47127" grpId="0" autoUpdateAnimBg="0"/>
      <p:bldP spid="47128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Прямоуг. 2"/>
          <p:cNvSpPr>
            <a:spLocks noChangeArrowheads="1"/>
          </p:cNvSpPr>
          <p:nvPr/>
        </p:nvSpPr>
        <p:spPr bwMode="auto">
          <a:xfrm>
            <a:off x="76200" y="76200"/>
            <a:ext cx="1447800" cy="6705600"/>
          </a:xfrm>
          <a:prstGeom prst="rect">
            <a:avLst/>
          </a:prstGeom>
          <a:solidFill>
            <a:schemeClr val="bg2">
              <a:alpha val="50195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39" name="Прямоуг. 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85725" cmpd="thinThick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40" name="Прямоуг. 4"/>
          <p:cNvSpPr>
            <a:spLocks noChangeArrowheads="1"/>
          </p:cNvSpPr>
          <p:nvPr/>
        </p:nvSpPr>
        <p:spPr bwMode="auto">
          <a:xfrm>
            <a:off x="76200" y="457200"/>
            <a:ext cx="8991600" cy="762000"/>
          </a:xfrm>
          <a:prstGeom prst="rect">
            <a:avLst/>
          </a:prstGeom>
          <a:solidFill>
            <a:schemeClr val="bg2">
              <a:alpha val="50195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41" name="Поле 5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258763" y="5486400"/>
            <a:ext cx="11128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C0C0C0"/>
                </a:solidFill>
              </a:rPr>
              <a:t>Меню</a:t>
            </a:r>
          </a:p>
        </p:txBody>
      </p:sp>
      <p:sp>
        <p:nvSpPr>
          <p:cNvPr id="14342" name="Поле 6"/>
          <p:cNvSpPr txBox="1">
            <a:spLocks noChangeArrowheads="1"/>
          </p:cNvSpPr>
          <p:nvPr/>
        </p:nvSpPr>
        <p:spPr bwMode="auto">
          <a:xfrm>
            <a:off x="406400" y="158750"/>
            <a:ext cx="9175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 sz="1600" b="1">
                <a:solidFill>
                  <a:srgbClr val="C0C0C0"/>
                </a:solidFill>
              </a:rPr>
              <a:t>РПГ-18 </a:t>
            </a:r>
          </a:p>
          <a:p>
            <a:pPr algn="ctr"/>
            <a:r>
              <a:rPr lang="ru-RU" sz="1600" b="1">
                <a:solidFill>
                  <a:srgbClr val="C0C0C0"/>
                </a:solidFill>
              </a:rPr>
              <a:t>«Муха»</a:t>
            </a:r>
          </a:p>
        </p:txBody>
      </p:sp>
      <p:pic>
        <p:nvPicPr>
          <p:cNvPr id="14343" name="Рисунок 7" descr="rpg18 коп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25" y="522288"/>
            <a:ext cx="1527175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</p:pic>
      <p:sp>
        <p:nvSpPr>
          <p:cNvPr id="14344" name="Прямоуг. 8"/>
          <p:cNvSpPr>
            <a:spLocks noChangeArrowheads="1"/>
          </p:cNvSpPr>
          <p:nvPr/>
        </p:nvSpPr>
        <p:spPr bwMode="auto">
          <a:xfrm>
            <a:off x="1524000" y="1238250"/>
            <a:ext cx="7486650" cy="548640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4345" name="Прямоуг. 9"/>
          <p:cNvSpPr>
            <a:spLocks noChangeArrowheads="1"/>
          </p:cNvSpPr>
          <p:nvPr/>
        </p:nvSpPr>
        <p:spPr bwMode="auto">
          <a:xfrm>
            <a:off x="1524000" y="171450"/>
            <a:ext cx="7486650" cy="26670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4346" name="Поле 10"/>
          <p:cNvSpPr txBox="1">
            <a:spLocks noChangeArrowheads="1"/>
          </p:cNvSpPr>
          <p:nvPr/>
        </p:nvSpPr>
        <p:spPr bwMode="auto">
          <a:xfrm>
            <a:off x="3657600" y="534988"/>
            <a:ext cx="32670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800">
                <a:solidFill>
                  <a:schemeClr val="bg1"/>
                </a:solidFill>
              </a:rPr>
              <a:t>Устройство гранаты</a:t>
            </a:r>
          </a:p>
        </p:txBody>
      </p:sp>
      <p:sp>
        <p:nvSpPr>
          <p:cNvPr id="48139" name="Поле 11"/>
          <p:cNvSpPr txBox="1">
            <a:spLocks noChangeArrowheads="1"/>
          </p:cNvSpPr>
          <p:nvPr/>
        </p:nvSpPr>
        <p:spPr bwMode="auto">
          <a:xfrm>
            <a:off x="3962400" y="1600200"/>
            <a:ext cx="23828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</a:rPr>
              <a:t>Граната в полёте</a:t>
            </a:r>
          </a:p>
        </p:txBody>
      </p:sp>
      <p:pic>
        <p:nvPicPr>
          <p:cNvPr id="48140" name="Рисунок 12" descr="rpg180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95500" y="2438400"/>
            <a:ext cx="6350000" cy="1930400"/>
          </a:xfrm>
          <a:prstGeom prst="rect">
            <a:avLst/>
          </a:prstGeom>
          <a:noFill/>
          <a:ln w="76200" cmpd="thinThick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48141" name="Поле 13"/>
          <p:cNvSpPr txBox="1">
            <a:spLocks noChangeArrowheads="1"/>
          </p:cNvSpPr>
          <p:nvPr/>
        </p:nvSpPr>
        <p:spPr bwMode="auto">
          <a:xfrm>
            <a:off x="4175125" y="4732338"/>
            <a:ext cx="21399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0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1</a:t>
            </a:r>
            <a:r>
              <a:rPr lang="ru-RU" sz="200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ru-RU" sz="20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головная часть</a:t>
            </a:r>
            <a:r>
              <a:rPr lang="ru-RU" sz="200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48142" name="Поле 14"/>
          <p:cNvSpPr txBox="1">
            <a:spLocks noChangeArrowheads="1"/>
          </p:cNvSpPr>
          <p:nvPr/>
        </p:nvSpPr>
        <p:spPr bwMode="auto">
          <a:xfrm>
            <a:off x="4175125" y="5113338"/>
            <a:ext cx="2946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0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2</a:t>
            </a:r>
            <a:r>
              <a:rPr lang="ru-RU" sz="200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ru-RU" sz="20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реактивный двигатель</a:t>
            </a:r>
            <a:r>
              <a:rPr lang="ru-RU" sz="200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48143" name="Поле 15"/>
          <p:cNvSpPr txBox="1">
            <a:spLocks noChangeArrowheads="1"/>
          </p:cNvSpPr>
          <p:nvPr/>
        </p:nvSpPr>
        <p:spPr bwMode="auto">
          <a:xfrm>
            <a:off x="4175125" y="5551488"/>
            <a:ext cx="19669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0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3</a:t>
            </a:r>
            <a:r>
              <a:rPr lang="ru-RU" sz="200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ru-RU" sz="20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стабилизатор </a:t>
            </a:r>
          </a:p>
        </p:txBody>
      </p:sp>
      <p:sp>
        <p:nvSpPr>
          <p:cNvPr id="14352" name="Поле 16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161925" y="1481138"/>
            <a:ext cx="1327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>
                <a:solidFill>
                  <a:srgbClr val="C0C0C0"/>
                </a:solidFill>
              </a:rPr>
              <a:t>Назначение</a:t>
            </a:r>
          </a:p>
        </p:txBody>
      </p:sp>
      <p:sp>
        <p:nvSpPr>
          <p:cNvPr id="14353" name="Поле 17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457200" y="2000250"/>
            <a:ext cx="628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ТТХ</a:t>
            </a:r>
          </a:p>
        </p:txBody>
      </p:sp>
      <p:sp>
        <p:nvSpPr>
          <p:cNvPr id="14354" name="Поле 18">
            <a:hlinkClick r:id="rId7" action="ppaction://hlinksldjump"/>
          </p:cNvPr>
          <p:cNvSpPr txBox="1">
            <a:spLocks noChangeArrowheads="1"/>
          </p:cNvSpPr>
          <p:nvPr/>
        </p:nvSpPr>
        <p:spPr bwMode="auto">
          <a:xfrm>
            <a:off x="130175" y="3981450"/>
            <a:ext cx="13223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Подготовка</a:t>
            </a:r>
          </a:p>
          <a:p>
            <a:pPr algn="ctr"/>
            <a:r>
              <a:rPr lang="ru-RU">
                <a:solidFill>
                  <a:srgbClr val="C0C0C0"/>
                </a:solidFill>
              </a:rPr>
              <a:t>к стрельбе</a:t>
            </a:r>
          </a:p>
        </p:txBody>
      </p:sp>
      <p:sp>
        <p:nvSpPr>
          <p:cNvPr id="14355" name="Поле 19">
            <a:hlinkClick r:id="rId8" action="ppaction://hlinksldjump"/>
          </p:cNvPr>
          <p:cNvSpPr txBox="1">
            <a:spLocks noChangeArrowheads="1"/>
          </p:cNvSpPr>
          <p:nvPr/>
        </p:nvSpPr>
        <p:spPr bwMode="auto">
          <a:xfrm>
            <a:off x="133350" y="2457450"/>
            <a:ext cx="13223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Устройство</a:t>
            </a:r>
          </a:p>
          <a:p>
            <a:pPr algn="ctr"/>
            <a:r>
              <a:rPr lang="ru-RU">
                <a:solidFill>
                  <a:srgbClr val="C0C0C0"/>
                </a:solidFill>
              </a:rPr>
              <a:t> РПГ-18</a:t>
            </a:r>
            <a:endParaRPr lang="ru-RU">
              <a:solidFill>
                <a:schemeClr val="folHlink"/>
              </a:solidFill>
            </a:endParaRPr>
          </a:p>
        </p:txBody>
      </p:sp>
      <p:sp>
        <p:nvSpPr>
          <p:cNvPr id="14356" name="Поле 20">
            <a:hlinkClick r:id="rId9" action="ppaction://hlinksldjump"/>
          </p:cNvPr>
          <p:cNvSpPr txBox="1">
            <a:spLocks noChangeArrowheads="1"/>
          </p:cNvSpPr>
          <p:nvPr/>
        </p:nvSpPr>
        <p:spPr bwMode="auto">
          <a:xfrm>
            <a:off x="114300" y="3200400"/>
            <a:ext cx="13223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Устройство</a:t>
            </a:r>
          </a:p>
          <a:p>
            <a:pPr algn="ctr"/>
            <a:r>
              <a:rPr lang="ru-RU">
                <a:solidFill>
                  <a:srgbClr val="C0C0C0"/>
                </a:solidFill>
              </a:rPr>
              <a:t> гранаты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48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9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8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54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5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"/>
                                        <p:tgtEl>
                                          <p:spTgt spid="48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16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5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00"/>
                                        <p:tgtEl>
                                          <p:spTgt spid="48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78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5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300"/>
                                        <p:tgtEl>
                                          <p:spTgt spid="48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9" grpId="0" autoUpdateAnimBg="0"/>
      <p:bldP spid="48141" grpId="0" autoUpdateAnimBg="0"/>
      <p:bldP spid="48142" grpId="0" autoUpdateAnimBg="0"/>
      <p:bldP spid="48143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Прямоуг. 2"/>
          <p:cNvSpPr>
            <a:spLocks noChangeArrowheads="1"/>
          </p:cNvSpPr>
          <p:nvPr/>
        </p:nvSpPr>
        <p:spPr bwMode="auto">
          <a:xfrm>
            <a:off x="76200" y="76200"/>
            <a:ext cx="1447800" cy="6705600"/>
          </a:xfrm>
          <a:prstGeom prst="rect">
            <a:avLst/>
          </a:prstGeom>
          <a:solidFill>
            <a:schemeClr val="bg2">
              <a:alpha val="50195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63" name="Прямоуг. 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85725" cmpd="thinThick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64" name="Прямоуг. 4"/>
          <p:cNvSpPr>
            <a:spLocks noChangeArrowheads="1"/>
          </p:cNvSpPr>
          <p:nvPr/>
        </p:nvSpPr>
        <p:spPr bwMode="auto">
          <a:xfrm>
            <a:off x="76200" y="457200"/>
            <a:ext cx="8991600" cy="762000"/>
          </a:xfrm>
          <a:prstGeom prst="rect">
            <a:avLst/>
          </a:prstGeom>
          <a:solidFill>
            <a:schemeClr val="bg2">
              <a:alpha val="50195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65" name="Поле 5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258763" y="5486400"/>
            <a:ext cx="11128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C0C0C0"/>
                </a:solidFill>
              </a:rPr>
              <a:t>Меню</a:t>
            </a:r>
          </a:p>
        </p:txBody>
      </p:sp>
      <p:sp>
        <p:nvSpPr>
          <p:cNvPr id="15366" name="Поле 6"/>
          <p:cNvSpPr txBox="1">
            <a:spLocks noChangeArrowheads="1"/>
          </p:cNvSpPr>
          <p:nvPr/>
        </p:nvSpPr>
        <p:spPr bwMode="auto">
          <a:xfrm>
            <a:off x="406400" y="158750"/>
            <a:ext cx="9175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 sz="1600" b="1">
                <a:solidFill>
                  <a:srgbClr val="C0C0C0"/>
                </a:solidFill>
              </a:rPr>
              <a:t>РПГ-18 </a:t>
            </a:r>
          </a:p>
          <a:p>
            <a:pPr algn="ctr"/>
            <a:r>
              <a:rPr lang="ru-RU" sz="1600" b="1">
                <a:solidFill>
                  <a:srgbClr val="C0C0C0"/>
                </a:solidFill>
              </a:rPr>
              <a:t>«Муха»</a:t>
            </a:r>
          </a:p>
        </p:txBody>
      </p:sp>
      <p:pic>
        <p:nvPicPr>
          <p:cNvPr id="15367" name="Рисунок 7" descr="rpg18 коп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25" y="522288"/>
            <a:ext cx="1527175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</p:pic>
      <p:sp>
        <p:nvSpPr>
          <p:cNvPr id="15368" name="Прямоуг. 8"/>
          <p:cNvSpPr>
            <a:spLocks noChangeArrowheads="1"/>
          </p:cNvSpPr>
          <p:nvPr/>
        </p:nvSpPr>
        <p:spPr bwMode="auto">
          <a:xfrm>
            <a:off x="1524000" y="1238250"/>
            <a:ext cx="7486650" cy="548640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5369" name="Прямоуг. 9"/>
          <p:cNvSpPr>
            <a:spLocks noChangeArrowheads="1"/>
          </p:cNvSpPr>
          <p:nvPr/>
        </p:nvSpPr>
        <p:spPr bwMode="auto">
          <a:xfrm>
            <a:off x="1524000" y="171450"/>
            <a:ext cx="7486650" cy="26670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5370" name="Поле 10"/>
          <p:cNvSpPr txBox="1">
            <a:spLocks noChangeArrowheads="1"/>
          </p:cNvSpPr>
          <p:nvPr/>
        </p:nvSpPr>
        <p:spPr bwMode="auto">
          <a:xfrm>
            <a:off x="2644775" y="430213"/>
            <a:ext cx="5326063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2800">
                <a:solidFill>
                  <a:schemeClr val="bg1"/>
                </a:solidFill>
              </a:rPr>
              <a:t>Перевод</a:t>
            </a:r>
          </a:p>
          <a:p>
            <a:pPr algn="ctr">
              <a:lnSpc>
                <a:spcPct val="80000"/>
              </a:lnSpc>
            </a:pPr>
            <a:r>
              <a:rPr lang="ru-RU" sz="2800">
                <a:solidFill>
                  <a:schemeClr val="bg1"/>
                </a:solidFill>
              </a:rPr>
              <a:t>из походного положения в боевое</a:t>
            </a:r>
          </a:p>
        </p:txBody>
      </p:sp>
      <p:sp>
        <p:nvSpPr>
          <p:cNvPr id="49163" name="Поле 11"/>
          <p:cNvSpPr txBox="1">
            <a:spLocks noChangeArrowheads="1"/>
          </p:cNvSpPr>
          <p:nvPr/>
        </p:nvSpPr>
        <p:spPr bwMode="auto">
          <a:xfrm>
            <a:off x="1698625" y="1390650"/>
            <a:ext cx="7318375" cy="184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latin typeface="Verdana" pitchFamily="34" charset="0"/>
              </a:rPr>
              <a:t> 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Для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перевода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</a:rPr>
              <a:t>«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Мухи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</a:rPr>
              <a:t>»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 из походного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положения</a:t>
            </a:r>
            <a:endParaRPr lang="ru-RU" sz="2400">
              <a:solidFill>
                <a:schemeClr val="bg1"/>
              </a:solidFill>
              <a:latin typeface="Verdana" pitchFamily="34" charset="0"/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в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боевое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необходимо открыть заднюю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крышку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 и</a:t>
            </a:r>
            <a:endParaRPr lang="ru-RU" sz="2400">
              <a:solidFill>
                <a:schemeClr val="bg1"/>
              </a:solidFill>
              <a:latin typeface="Verdana" pitchFamily="34" charset="0"/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раздвинуть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трубы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 до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 упора,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при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этом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</a:rPr>
              <a:t> 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передняя</a:t>
            </a:r>
            <a:endParaRPr lang="ru-RU" sz="2400">
              <a:solidFill>
                <a:schemeClr val="bg1"/>
              </a:solidFill>
              <a:latin typeface="Verdana" pitchFamily="34" charset="0"/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крышка откроется,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а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 предохранительная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стойка с</a:t>
            </a:r>
            <a:endParaRPr lang="ru-RU" sz="2400">
              <a:solidFill>
                <a:schemeClr val="bg1"/>
              </a:solidFill>
              <a:latin typeface="Verdana" pitchFamily="34" charset="0"/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диоптром и мушка займут вертикальное положение. </a:t>
            </a:r>
          </a:p>
          <a:p>
            <a:pPr>
              <a:lnSpc>
                <a:spcPct val="80000"/>
              </a:lnSpc>
            </a:pPr>
            <a:endParaRPr lang="ru-RU" sz="2400">
              <a:solidFill>
                <a:schemeClr val="bg1"/>
              </a:solidFill>
            </a:endParaRPr>
          </a:p>
        </p:txBody>
      </p:sp>
      <p:grpSp>
        <p:nvGrpSpPr>
          <p:cNvPr id="49164" name="Группа 12"/>
          <p:cNvGrpSpPr>
            <a:grpSpLocks/>
          </p:cNvGrpSpPr>
          <p:nvPr/>
        </p:nvGrpSpPr>
        <p:grpSpPr bwMode="auto">
          <a:xfrm>
            <a:off x="1905000" y="3103563"/>
            <a:ext cx="6781800" cy="2916237"/>
            <a:chOff x="1200" y="1955"/>
            <a:chExt cx="4272" cy="1837"/>
          </a:xfrm>
        </p:grpSpPr>
        <p:sp>
          <p:nvSpPr>
            <p:cNvPr id="15381" name="Прямоуг. 13"/>
            <p:cNvSpPr>
              <a:spLocks noChangeArrowheads="1"/>
            </p:cNvSpPr>
            <p:nvPr/>
          </p:nvSpPr>
          <p:spPr bwMode="auto">
            <a:xfrm>
              <a:off x="1200" y="1968"/>
              <a:ext cx="4272" cy="1824"/>
            </a:xfrm>
            <a:prstGeom prst="rect">
              <a:avLst/>
            </a:prstGeom>
            <a:solidFill>
              <a:srgbClr val="808080">
                <a:alpha val="50195"/>
              </a:srgbClr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15382" name="Рисунок 14" descr="ум_rpg1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832" y="1955"/>
              <a:ext cx="2640" cy="18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383" name="Рисунок 15" descr="ум_rpg18a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728" y="2496"/>
              <a:ext cx="1680" cy="10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9168" name="Поле 16"/>
          <p:cNvSpPr txBox="1">
            <a:spLocks noChangeArrowheads="1"/>
          </p:cNvSpPr>
          <p:nvPr/>
        </p:nvSpPr>
        <p:spPr bwMode="auto">
          <a:xfrm>
            <a:off x="2062163" y="5394325"/>
            <a:ext cx="25098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000">
                <a:solidFill>
                  <a:schemeClr val="bg1"/>
                </a:solidFill>
              </a:rPr>
              <a:t>Походное положение</a:t>
            </a:r>
          </a:p>
        </p:txBody>
      </p:sp>
      <p:sp>
        <p:nvSpPr>
          <p:cNvPr id="49169" name="Поле 17"/>
          <p:cNvSpPr txBox="1">
            <a:spLocks noChangeArrowheads="1"/>
          </p:cNvSpPr>
          <p:nvPr/>
        </p:nvSpPr>
        <p:spPr bwMode="auto">
          <a:xfrm>
            <a:off x="6286500" y="3371850"/>
            <a:ext cx="21859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000">
                <a:solidFill>
                  <a:schemeClr val="bg1"/>
                </a:solidFill>
              </a:rPr>
              <a:t>Боевое положение</a:t>
            </a:r>
          </a:p>
        </p:txBody>
      </p:sp>
      <p:sp>
        <p:nvSpPr>
          <p:cNvPr id="49170" name="Поле 18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7851775" y="6205538"/>
            <a:ext cx="11747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000" i="1" u="sng">
                <a:solidFill>
                  <a:schemeClr val="bg1"/>
                </a:solidFill>
              </a:rPr>
              <a:t>ДАЛЕЕ   </a:t>
            </a:r>
          </a:p>
        </p:txBody>
      </p:sp>
      <p:sp>
        <p:nvSpPr>
          <p:cNvPr id="15376" name="Поле 19">
            <a:hlinkClick r:id="rId7" action="ppaction://hlinksldjump"/>
          </p:cNvPr>
          <p:cNvSpPr txBox="1">
            <a:spLocks noChangeArrowheads="1"/>
          </p:cNvSpPr>
          <p:nvPr/>
        </p:nvSpPr>
        <p:spPr bwMode="auto">
          <a:xfrm>
            <a:off x="161925" y="1481138"/>
            <a:ext cx="1327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>
                <a:solidFill>
                  <a:srgbClr val="C0C0C0"/>
                </a:solidFill>
              </a:rPr>
              <a:t>Назначение</a:t>
            </a:r>
          </a:p>
        </p:txBody>
      </p:sp>
      <p:sp>
        <p:nvSpPr>
          <p:cNvPr id="15377" name="Поле 20">
            <a:hlinkClick r:id="rId8" action="ppaction://hlinksldjump"/>
          </p:cNvPr>
          <p:cNvSpPr txBox="1">
            <a:spLocks noChangeArrowheads="1"/>
          </p:cNvSpPr>
          <p:nvPr/>
        </p:nvSpPr>
        <p:spPr bwMode="auto">
          <a:xfrm>
            <a:off x="457200" y="2000250"/>
            <a:ext cx="628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ТТХ</a:t>
            </a:r>
          </a:p>
        </p:txBody>
      </p:sp>
      <p:sp>
        <p:nvSpPr>
          <p:cNvPr id="15378" name="Поле 21">
            <a:hlinkClick r:id="rId9" action="ppaction://hlinksldjump"/>
          </p:cNvPr>
          <p:cNvSpPr txBox="1">
            <a:spLocks noChangeArrowheads="1"/>
          </p:cNvSpPr>
          <p:nvPr/>
        </p:nvSpPr>
        <p:spPr bwMode="auto">
          <a:xfrm>
            <a:off x="130175" y="3981450"/>
            <a:ext cx="13223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Подготовка</a:t>
            </a:r>
          </a:p>
          <a:p>
            <a:pPr algn="ctr"/>
            <a:r>
              <a:rPr lang="ru-RU">
                <a:solidFill>
                  <a:srgbClr val="C0C0C0"/>
                </a:solidFill>
              </a:rPr>
              <a:t>к стрельбе</a:t>
            </a:r>
          </a:p>
        </p:txBody>
      </p:sp>
      <p:sp>
        <p:nvSpPr>
          <p:cNvPr id="15379" name="Поле 22">
            <a:hlinkClick r:id="rId10" action="ppaction://hlinksldjump"/>
          </p:cNvPr>
          <p:cNvSpPr txBox="1">
            <a:spLocks noChangeArrowheads="1"/>
          </p:cNvSpPr>
          <p:nvPr/>
        </p:nvSpPr>
        <p:spPr bwMode="auto">
          <a:xfrm>
            <a:off x="133350" y="2457450"/>
            <a:ext cx="13223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Устройство</a:t>
            </a:r>
          </a:p>
          <a:p>
            <a:pPr algn="ctr"/>
            <a:r>
              <a:rPr lang="ru-RU">
                <a:solidFill>
                  <a:srgbClr val="C0C0C0"/>
                </a:solidFill>
              </a:rPr>
              <a:t> РПГ-18</a:t>
            </a:r>
            <a:endParaRPr lang="ru-RU">
              <a:solidFill>
                <a:schemeClr val="folHlink"/>
              </a:solidFill>
            </a:endParaRPr>
          </a:p>
        </p:txBody>
      </p:sp>
      <p:sp>
        <p:nvSpPr>
          <p:cNvPr id="15380" name="Поле 23">
            <a:hlinkClick r:id="rId11" action="ppaction://hlinksldjump"/>
          </p:cNvPr>
          <p:cNvSpPr txBox="1">
            <a:spLocks noChangeArrowheads="1"/>
          </p:cNvSpPr>
          <p:nvPr/>
        </p:nvSpPr>
        <p:spPr bwMode="auto">
          <a:xfrm>
            <a:off x="114300" y="3200400"/>
            <a:ext cx="13223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Устройство</a:t>
            </a:r>
          </a:p>
          <a:p>
            <a:pPr algn="ctr"/>
            <a:r>
              <a:rPr lang="ru-RU">
                <a:solidFill>
                  <a:srgbClr val="C0C0C0"/>
                </a:solidFill>
              </a:rPr>
              <a:t> гранаты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9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9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"/>
                                        <p:tgtEl>
                                          <p:spTgt spid="49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6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00"/>
                                        <p:tgtEl>
                                          <p:spTgt spid="49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72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75"/>
                                        <p:tgtEl>
                                          <p:spTgt spid="49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63" grpId="0" autoUpdateAnimBg="0"/>
      <p:bldP spid="49168" grpId="0" autoUpdateAnimBg="0"/>
      <p:bldP spid="49169" grpId="0" autoUpdateAnimBg="0"/>
      <p:bldP spid="49170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Прямоуг.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85725" cmpd="thinThick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387" name="Прямоуг. 3"/>
          <p:cNvSpPr>
            <a:spLocks noChangeArrowheads="1"/>
          </p:cNvSpPr>
          <p:nvPr/>
        </p:nvSpPr>
        <p:spPr bwMode="auto">
          <a:xfrm>
            <a:off x="76200" y="76200"/>
            <a:ext cx="1447800" cy="6705600"/>
          </a:xfrm>
          <a:prstGeom prst="rect">
            <a:avLst/>
          </a:prstGeom>
          <a:solidFill>
            <a:schemeClr val="bg2">
              <a:alpha val="50195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388" name="Прямоуг.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85725" cmpd="thinThick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389" name="Прямоуг. 5"/>
          <p:cNvSpPr>
            <a:spLocks noChangeArrowheads="1"/>
          </p:cNvSpPr>
          <p:nvPr/>
        </p:nvSpPr>
        <p:spPr bwMode="auto">
          <a:xfrm>
            <a:off x="76200" y="457200"/>
            <a:ext cx="8991600" cy="762000"/>
          </a:xfrm>
          <a:prstGeom prst="rect">
            <a:avLst/>
          </a:prstGeom>
          <a:solidFill>
            <a:schemeClr val="bg2">
              <a:alpha val="50195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390" name="Поле 6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258763" y="5486400"/>
            <a:ext cx="11128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C0C0C0"/>
                </a:solidFill>
              </a:rPr>
              <a:t>Меню</a:t>
            </a:r>
          </a:p>
        </p:txBody>
      </p:sp>
      <p:sp>
        <p:nvSpPr>
          <p:cNvPr id="16391" name="Поле 7"/>
          <p:cNvSpPr txBox="1">
            <a:spLocks noChangeArrowheads="1"/>
          </p:cNvSpPr>
          <p:nvPr/>
        </p:nvSpPr>
        <p:spPr bwMode="auto">
          <a:xfrm>
            <a:off x="406400" y="158750"/>
            <a:ext cx="9175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 sz="1600" b="1">
                <a:solidFill>
                  <a:srgbClr val="C0C0C0"/>
                </a:solidFill>
              </a:rPr>
              <a:t>РПГ-18 </a:t>
            </a:r>
          </a:p>
          <a:p>
            <a:pPr algn="ctr"/>
            <a:r>
              <a:rPr lang="ru-RU" sz="1600" b="1">
                <a:solidFill>
                  <a:srgbClr val="C0C0C0"/>
                </a:solidFill>
              </a:rPr>
              <a:t>«Муха»</a:t>
            </a:r>
          </a:p>
        </p:txBody>
      </p:sp>
      <p:pic>
        <p:nvPicPr>
          <p:cNvPr id="16392" name="Рисунок 8" descr="rpg18 коп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25" y="522288"/>
            <a:ext cx="1527175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</p:pic>
      <p:sp>
        <p:nvSpPr>
          <p:cNvPr id="16393" name="Прямоуг. 9"/>
          <p:cNvSpPr>
            <a:spLocks noChangeArrowheads="1"/>
          </p:cNvSpPr>
          <p:nvPr/>
        </p:nvSpPr>
        <p:spPr bwMode="auto">
          <a:xfrm>
            <a:off x="1524000" y="1238250"/>
            <a:ext cx="7486650" cy="548640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6394" name="Прямоуг. 10"/>
          <p:cNvSpPr>
            <a:spLocks noChangeArrowheads="1"/>
          </p:cNvSpPr>
          <p:nvPr/>
        </p:nvSpPr>
        <p:spPr bwMode="auto">
          <a:xfrm>
            <a:off x="1524000" y="171450"/>
            <a:ext cx="7486650" cy="26670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6395" name="Поле 11"/>
          <p:cNvSpPr txBox="1">
            <a:spLocks noChangeArrowheads="1"/>
          </p:cNvSpPr>
          <p:nvPr/>
        </p:nvSpPr>
        <p:spPr bwMode="auto">
          <a:xfrm>
            <a:off x="4152900" y="423863"/>
            <a:ext cx="2312988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28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Производство</a:t>
            </a:r>
            <a:endParaRPr lang="ru-RU" sz="2800">
              <a:solidFill>
                <a:schemeClr val="bg1"/>
              </a:solidFill>
              <a:latin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ru-RU" sz="28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выстрела</a:t>
            </a:r>
          </a:p>
        </p:txBody>
      </p:sp>
      <p:sp>
        <p:nvSpPr>
          <p:cNvPr id="50188" name="Поле 12"/>
          <p:cNvSpPr txBox="1">
            <a:spLocks noChangeArrowheads="1"/>
          </p:cNvSpPr>
          <p:nvPr/>
        </p:nvSpPr>
        <p:spPr bwMode="auto">
          <a:xfrm>
            <a:off x="1889125" y="1543050"/>
            <a:ext cx="687070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Для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</a:rPr>
              <a:t> 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взведения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</a:rPr>
              <a:t> 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ударного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</a:rPr>
              <a:t> 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 механизма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следует</a:t>
            </a:r>
            <a:endParaRPr lang="ru-RU" sz="2400">
              <a:solidFill>
                <a:schemeClr val="bg1"/>
              </a:solidFill>
              <a:latin typeface="Verdana" pitchFamily="34" charset="0"/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повернуть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</a:rPr>
              <a:t> 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предохранительную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</a:rPr>
              <a:t> 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 стойку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</a:rPr>
              <a:t>  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 вниз</a:t>
            </a:r>
            <a:endParaRPr lang="ru-RU" sz="2400">
              <a:solidFill>
                <a:schemeClr val="bg1"/>
              </a:solidFill>
              <a:latin typeface="Verdana" pitchFamily="34" charset="0"/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до упора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и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 затем отпустить её.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</a:rPr>
              <a:t> 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Производство</a:t>
            </a:r>
            <a:endParaRPr lang="ru-RU" sz="2400">
              <a:solidFill>
                <a:schemeClr val="bg1"/>
              </a:solidFill>
              <a:latin typeface="Verdana" pitchFamily="34" charset="0"/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выстрела осуществляется нажатием на спусковой</a:t>
            </a:r>
            <a:endParaRPr lang="ru-RU" sz="2400">
              <a:solidFill>
                <a:schemeClr val="bg1"/>
              </a:solidFill>
              <a:latin typeface="Verdana" pitchFamily="34" charset="0"/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рычаг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</a:rPr>
              <a:t> 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шептала.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</a:rPr>
              <a:t>   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После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 перевода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</a:rPr>
              <a:t> 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в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боевое </a:t>
            </a:r>
            <a:endParaRPr lang="ru-RU" sz="2400">
              <a:solidFill>
                <a:schemeClr val="bg1"/>
              </a:solidFill>
              <a:latin typeface="Verdana" pitchFamily="34" charset="0"/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положение (в случае неизрасходования) РПГ-18</a:t>
            </a:r>
            <a:endParaRPr lang="ru-RU" sz="2400">
              <a:solidFill>
                <a:schemeClr val="bg1"/>
              </a:solidFill>
              <a:latin typeface="Verdana" pitchFamily="34" charset="0"/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предписывается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разрядить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 выстрелом в сторону</a:t>
            </a:r>
            <a:endParaRPr lang="ru-RU" sz="2400">
              <a:solidFill>
                <a:schemeClr val="bg1"/>
              </a:solidFill>
              <a:latin typeface="Verdana" pitchFamily="34" charset="0"/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противника.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50189" name="Поле 13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1733550" y="6210300"/>
            <a:ext cx="9667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000" i="1" u="sng">
                <a:solidFill>
                  <a:schemeClr val="bg1"/>
                </a:solidFill>
              </a:rPr>
              <a:t>НАЗАД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0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"/>
                                        <p:tgtEl>
                                          <p:spTgt spid="50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8" grpId="0" autoUpdateAnimBg="0"/>
      <p:bldP spid="50189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Прямоуг.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85725" cmpd="thinThick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411" name="Прямоуг. 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85725" cmpd="thinThick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412" name="Прямоуг. 4"/>
          <p:cNvSpPr>
            <a:spLocks noChangeArrowheads="1"/>
          </p:cNvSpPr>
          <p:nvPr/>
        </p:nvSpPr>
        <p:spPr bwMode="auto">
          <a:xfrm>
            <a:off x="76200" y="76200"/>
            <a:ext cx="1447800" cy="6705600"/>
          </a:xfrm>
          <a:prstGeom prst="rect">
            <a:avLst/>
          </a:prstGeom>
          <a:solidFill>
            <a:schemeClr val="bg2">
              <a:alpha val="50195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205" name="Поле 5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161925" y="1481138"/>
            <a:ext cx="1327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>
                <a:solidFill>
                  <a:srgbClr val="C0C0C0"/>
                </a:solidFill>
              </a:rPr>
              <a:t>Назначение</a:t>
            </a:r>
          </a:p>
        </p:txBody>
      </p:sp>
      <p:sp>
        <p:nvSpPr>
          <p:cNvPr id="51206" name="Поле 6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457200" y="2000250"/>
            <a:ext cx="628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ТТХ</a:t>
            </a:r>
          </a:p>
        </p:txBody>
      </p:sp>
      <p:sp>
        <p:nvSpPr>
          <p:cNvPr id="51207" name="Поле 7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258763" y="5486400"/>
            <a:ext cx="11128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C0C0C0"/>
                </a:solidFill>
              </a:rPr>
              <a:t>Меню</a:t>
            </a:r>
          </a:p>
        </p:txBody>
      </p:sp>
      <p:sp>
        <p:nvSpPr>
          <p:cNvPr id="51208" name="Поле 8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323850" y="2571750"/>
            <a:ext cx="9382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ВОГ-25</a:t>
            </a:r>
            <a:endParaRPr lang="ru-RU">
              <a:solidFill>
                <a:schemeClr val="folHlink"/>
              </a:solidFill>
            </a:endParaRPr>
          </a:p>
        </p:txBody>
      </p:sp>
      <p:sp>
        <p:nvSpPr>
          <p:cNvPr id="17417" name="Прямоуг. 9"/>
          <p:cNvSpPr>
            <a:spLocks noChangeArrowheads="1"/>
          </p:cNvSpPr>
          <p:nvPr/>
        </p:nvSpPr>
        <p:spPr bwMode="auto">
          <a:xfrm>
            <a:off x="1524000" y="171450"/>
            <a:ext cx="7486650" cy="26670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7418" name="Прямоуг. 10"/>
          <p:cNvSpPr>
            <a:spLocks noChangeArrowheads="1"/>
          </p:cNvSpPr>
          <p:nvPr/>
        </p:nvSpPr>
        <p:spPr bwMode="auto">
          <a:xfrm>
            <a:off x="76200" y="457200"/>
            <a:ext cx="8991600" cy="762000"/>
          </a:xfrm>
          <a:prstGeom prst="rect">
            <a:avLst/>
          </a:prstGeom>
          <a:solidFill>
            <a:schemeClr val="bg2">
              <a:alpha val="50195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419" name="Прямоуг. 11"/>
          <p:cNvSpPr>
            <a:spLocks noChangeArrowheads="1"/>
          </p:cNvSpPr>
          <p:nvPr/>
        </p:nvSpPr>
        <p:spPr bwMode="auto">
          <a:xfrm>
            <a:off x="1524000" y="1238250"/>
            <a:ext cx="7486650" cy="548640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7420" name="Поле 12"/>
          <p:cNvSpPr txBox="1">
            <a:spLocks noChangeArrowheads="1"/>
          </p:cNvSpPr>
          <p:nvPr/>
        </p:nvSpPr>
        <p:spPr bwMode="auto">
          <a:xfrm>
            <a:off x="2301875" y="512763"/>
            <a:ext cx="595788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 sz="3200">
                <a:solidFill>
                  <a:schemeClr val="bg1"/>
                </a:solidFill>
              </a:rPr>
              <a:t>Подствольный гранатомёт ГП-25</a:t>
            </a:r>
          </a:p>
        </p:txBody>
      </p:sp>
      <p:pic>
        <p:nvPicPr>
          <p:cNvPr id="51213" name="Рисунок 13" descr="03a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24050" y="2438400"/>
            <a:ext cx="6737350" cy="2836863"/>
          </a:xfrm>
          <a:prstGeom prst="rect">
            <a:avLst/>
          </a:prstGeom>
          <a:noFill/>
          <a:ln w="76200" cmpd="thinThick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51214" name="Поле 14">
            <a:hlinkClick r:id="rId7" action="ppaction://hlinksldjump"/>
          </p:cNvPr>
          <p:cNvSpPr txBox="1">
            <a:spLocks noChangeArrowheads="1"/>
          </p:cNvSpPr>
          <p:nvPr/>
        </p:nvSpPr>
        <p:spPr bwMode="auto">
          <a:xfrm>
            <a:off x="247650" y="3162300"/>
            <a:ext cx="11033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>
                <a:solidFill>
                  <a:srgbClr val="C0C0C0"/>
                </a:solidFill>
              </a:rPr>
              <a:t>ВОГ-25П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1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1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1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1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1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5" grpId="0" autoUpdateAnimBg="0"/>
      <p:bldP spid="51206" grpId="0" autoUpdateAnimBg="0"/>
      <p:bldP spid="51207" grpId="0" autoUpdateAnimBg="0"/>
      <p:bldP spid="51208" grpId="0" autoUpdateAnimBg="0"/>
      <p:bldP spid="51214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Прямоуг.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85725" cmpd="thinThick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435" name="Прямоуг. 3"/>
          <p:cNvSpPr>
            <a:spLocks noChangeArrowheads="1"/>
          </p:cNvSpPr>
          <p:nvPr/>
        </p:nvSpPr>
        <p:spPr bwMode="auto">
          <a:xfrm>
            <a:off x="76200" y="76200"/>
            <a:ext cx="1447800" cy="6705600"/>
          </a:xfrm>
          <a:prstGeom prst="rect">
            <a:avLst/>
          </a:prstGeom>
          <a:solidFill>
            <a:schemeClr val="bg2">
              <a:alpha val="50195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436" name="Поле 4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258763" y="5486400"/>
            <a:ext cx="11128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C0C0C0"/>
                </a:solidFill>
              </a:rPr>
              <a:t>Меню</a:t>
            </a:r>
          </a:p>
        </p:txBody>
      </p:sp>
      <p:sp>
        <p:nvSpPr>
          <p:cNvPr id="18437" name="Прямоуг. 5"/>
          <p:cNvSpPr>
            <a:spLocks noChangeArrowheads="1"/>
          </p:cNvSpPr>
          <p:nvPr/>
        </p:nvSpPr>
        <p:spPr bwMode="auto">
          <a:xfrm>
            <a:off x="1524000" y="171450"/>
            <a:ext cx="7486650" cy="26670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8438" name="Прямоуг. 6"/>
          <p:cNvSpPr>
            <a:spLocks noChangeArrowheads="1"/>
          </p:cNvSpPr>
          <p:nvPr/>
        </p:nvSpPr>
        <p:spPr bwMode="auto">
          <a:xfrm>
            <a:off x="76200" y="457200"/>
            <a:ext cx="8991600" cy="762000"/>
          </a:xfrm>
          <a:prstGeom prst="rect">
            <a:avLst/>
          </a:prstGeom>
          <a:solidFill>
            <a:schemeClr val="bg2">
              <a:alpha val="50195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439" name="Прямоуг. 7"/>
          <p:cNvSpPr>
            <a:spLocks noChangeArrowheads="1"/>
          </p:cNvSpPr>
          <p:nvPr/>
        </p:nvSpPr>
        <p:spPr bwMode="auto">
          <a:xfrm>
            <a:off x="1524000" y="1238250"/>
            <a:ext cx="7486650" cy="548640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8440" name="Поле 8"/>
          <p:cNvSpPr txBox="1">
            <a:spLocks noChangeArrowheads="1"/>
          </p:cNvSpPr>
          <p:nvPr/>
        </p:nvSpPr>
        <p:spPr bwMode="auto">
          <a:xfrm>
            <a:off x="4260850" y="554038"/>
            <a:ext cx="19605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 sz="2800">
                <a:solidFill>
                  <a:schemeClr val="bg1"/>
                </a:solidFill>
              </a:rPr>
              <a:t>Назначение</a:t>
            </a:r>
          </a:p>
        </p:txBody>
      </p:sp>
      <p:sp>
        <p:nvSpPr>
          <p:cNvPr id="18441" name="Поле 9"/>
          <p:cNvSpPr txBox="1">
            <a:spLocks noChangeArrowheads="1"/>
          </p:cNvSpPr>
          <p:nvPr/>
        </p:nvSpPr>
        <p:spPr bwMode="auto">
          <a:xfrm>
            <a:off x="492125" y="158750"/>
            <a:ext cx="7429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 sz="1600" b="1">
                <a:solidFill>
                  <a:srgbClr val="C0C0C0"/>
                </a:solidFill>
              </a:rPr>
              <a:t>ГП-25</a:t>
            </a:r>
          </a:p>
        </p:txBody>
      </p:sp>
      <p:sp>
        <p:nvSpPr>
          <p:cNvPr id="52234" name="Поле 10"/>
          <p:cNvSpPr txBox="1">
            <a:spLocks noChangeArrowheads="1"/>
          </p:cNvSpPr>
          <p:nvPr/>
        </p:nvSpPr>
        <p:spPr bwMode="auto">
          <a:xfrm>
            <a:off x="1790700" y="1506538"/>
            <a:ext cx="7083425" cy="272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40-мм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гранатомет 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ГП-25 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является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подствольным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гранатометом,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крепящимся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под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стволом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автомата 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Калашникова всех модификаций, калибров 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5,45-мм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и 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7,62-мм </a:t>
            </a:r>
            <a:r>
              <a:rPr lang="ru-RU" sz="2400">
                <a:solidFill>
                  <a:schemeClr val="bg1"/>
                </a:solidFill>
              </a:rPr>
              <a:t>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(за исключением АК74У), </a:t>
            </a:r>
            <a:r>
              <a:rPr lang="ru-RU" sz="2400">
                <a:solidFill>
                  <a:schemeClr val="bg1"/>
                </a:solidFill>
              </a:rPr>
              <a:t>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а </a:t>
            </a:r>
            <a:r>
              <a:rPr lang="ru-RU" sz="2400">
                <a:solidFill>
                  <a:schemeClr val="bg1"/>
                </a:solidFill>
              </a:rPr>
              <a:t>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так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же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5,45-мм автомата Никонова (АН94, 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тема </a:t>
            </a:r>
            <a:r>
              <a:rPr lang="ru-RU" sz="2400">
                <a:solidFill>
                  <a:schemeClr val="bg1"/>
                </a:solidFill>
              </a:rPr>
              <a:t> «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Абакан</a:t>
            </a:r>
            <a:r>
              <a:rPr lang="ru-RU" sz="2400">
                <a:solidFill>
                  <a:schemeClr val="bg1"/>
                </a:solidFill>
              </a:rPr>
              <a:t>»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,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инд. 6ПЗЗ) 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и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предназначен 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для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борьбы с открытой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живой 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силой,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а 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так же с живой 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силой находящейся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</a:rPr>
              <a:t>в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открытых</a:t>
            </a:r>
            <a:r>
              <a:rPr lang="ru-RU" sz="2400">
                <a:solidFill>
                  <a:schemeClr val="bg1"/>
                </a:solidFill>
              </a:rPr>
              <a:t>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окопах, </a:t>
            </a:r>
            <a:r>
              <a:rPr lang="ru-RU" sz="2400">
                <a:solidFill>
                  <a:schemeClr val="bg1"/>
                </a:solidFill>
              </a:rPr>
              <a:t>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траншеях 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и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на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обратных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скатах местности. </a:t>
            </a:r>
          </a:p>
        </p:txBody>
      </p:sp>
      <p:pic>
        <p:nvPicPr>
          <p:cNvPr id="52235" name="Рисунок 11" descr="1 коп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38450" y="4460875"/>
            <a:ext cx="4876800" cy="1844675"/>
          </a:xfrm>
          <a:prstGeom prst="rect">
            <a:avLst/>
          </a:prstGeom>
          <a:noFill/>
          <a:ln w="76200" cmpd="thinThick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18444" name="Рисунок 12" descr="2972101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7650" y="571500"/>
            <a:ext cx="12922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5" name="Поле 13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161925" y="1481138"/>
            <a:ext cx="1327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>
                <a:solidFill>
                  <a:srgbClr val="C0C0C0"/>
                </a:solidFill>
              </a:rPr>
              <a:t>Назначение</a:t>
            </a:r>
          </a:p>
        </p:txBody>
      </p:sp>
      <p:sp>
        <p:nvSpPr>
          <p:cNvPr id="18446" name="Поле 14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457200" y="2000250"/>
            <a:ext cx="628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ТТХ</a:t>
            </a:r>
          </a:p>
        </p:txBody>
      </p:sp>
      <p:sp>
        <p:nvSpPr>
          <p:cNvPr id="18447" name="Поле 15">
            <a:hlinkClick r:id="rId7" action="ppaction://hlinksldjump"/>
          </p:cNvPr>
          <p:cNvSpPr txBox="1">
            <a:spLocks noChangeArrowheads="1"/>
          </p:cNvSpPr>
          <p:nvPr/>
        </p:nvSpPr>
        <p:spPr bwMode="auto">
          <a:xfrm>
            <a:off x="323850" y="2571750"/>
            <a:ext cx="9382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ВОГ-25</a:t>
            </a:r>
            <a:endParaRPr lang="ru-RU">
              <a:solidFill>
                <a:schemeClr val="folHlink"/>
              </a:solidFill>
            </a:endParaRPr>
          </a:p>
        </p:txBody>
      </p:sp>
      <p:sp>
        <p:nvSpPr>
          <p:cNvPr id="18448" name="Поле 16">
            <a:hlinkClick r:id="rId8" action="ppaction://hlinksldjump"/>
          </p:cNvPr>
          <p:cNvSpPr txBox="1">
            <a:spLocks noChangeArrowheads="1"/>
          </p:cNvSpPr>
          <p:nvPr/>
        </p:nvSpPr>
        <p:spPr bwMode="auto">
          <a:xfrm>
            <a:off x="247650" y="3162300"/>
            <a:ext cx="11033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>
                <a:solidFill>
                  <a:srgbClr val="C0C0C0"/>
                </a:solidFill>
              </a:rPr>
              <a:t>ВОГ-25П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2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2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34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Прямоуг.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85725" cmpd="thinThick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459" name="Прямоуг. 3"/>
          <p:cNvSpPr>
            <a:spLocks noChangeArrowheads="1"/>
          </p:cNvSpPr>
          <p:nvPr/>
        </p:nvSpPr>
        <p:spPr bwMode="auto">
          <a:xfrm>
            <a:off x="76200" y="76200"/>
            <a:ext cx="1447800" cy="6705600"/>
          </a:xfrm>
          <a:prstGeom prst="rect">
            <a:avLst/>
          </a:prstGeom>
          <a:solidFill>
            <a:schemeClr val="bg2">
              <a:alpha val="50195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460" name="Поле 4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258763" y="5486400"/>
            <a:ext cx="11128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C0C0C0"/>
                </a:solidFill>
              </a:rPr>
              <a:t>Меню</a:t>
            </a:r>
          </a:p>
        </p:txBody>
      </p:sp>
      <p:sp>
        <p:nvSpPr>
          <p:cNvPr id="19461" name="Прямоуг. 5"/>
          <p:cNvSpPr>
            <a:spLocks noChangeArrowheads="1"/>
          </p:cNvSpPr>
          <p:nvPr/>
        </p:nvSpPr>
        <p:spPr bwMode="auto">
          <a:xfrm>
            <a:off x="1524000" y="171450"/>
            <a:ext cx="7486650" cy="26670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9462" name="Прямоуг. 6"/>
          <p:cNvSpPr>
            <a:spLocks noChangeArrowheads="1"/>
          </p:cNvSpPr>
          <p:nvPr/>
        </p:nvSpPr>
        <p:spPr bwMode="auto">
          <a:xfrm>
            <a:off x="76200" y="457200"/>
            <a:ext cx="8991600" cy="762000"/>
          </a:xfrm>
          <a:prstGeom prst="rect">
            <a:avLst/>
          </a:prstGeom>
          <a:solidFill>
            <a:schemeClr val="bg2">
              <a:alpha val="50195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463" name="Прямоуг. 7"/>
          <p:cNvSpPr>
            <a:spLocks noChangeArrowheads="1"/>
          </p:cNvSpPr>
          <p:nvPr/>
        </p:nvSpPr>
        <p:spPr bwMode="auto">
          <a:xfrm>
            <a:off x="1524000" y="1238250"/>
            <a:ext cx="7486650" cy="548640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9464" name="Поле 8"/>
          <p:cNvSpPr txBox="1">
            <a:spLocks noChangeArrowheads="1"/>
          </p:cNvSpPr>
          <p:nvPr/>
        </p:nvSpPr>
        <p:spPr bwMode="auto">
          <a:xfrm>
            <a:off x="492125" y="158750"/>
            <a:ext cx="7429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 sz="1600" b="1">
                <a:solidFill>
                  <a:srgbClr val="C0C0C0"/>
                </a:solidFill>
              </a:rPr>
              <a:t>ГП-25</a:t>
            </a:r>
          </a:p>
        </p:txBody>
      </p:sp>
      <p:sp>
        <p:nvSpPr>
          <p:cNvPr id="19465" name="Поле 9"/>
          <p:cNvSpPr txBox="1">
            <a:spLocks noChangeArrowheads="1"/>
          </p:cNvSpPr>
          <p:nvPr/>
        </p:nvSpPr>
        <p:spPr bwMode="auto">
          <a:xfrm>
            <a:off x="3495675" y="354013"/>
            <a:ext cx="3433763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 sz="2800">
                <a:solidFill>
                  <a:schemeClr val="bg1"/>
                </a:solidFill>
              </a:rPr>
              <a:t>Тактико-технические</a:t>
            </a:r>
          </a:p>
          <a:p>
            <a:pPr algn="ctr">
              <a:lnSpc>
                <a:spcPct val="80000"/>
              </a:lnSpc>
            </a:pPr>
            <a:r>
              <a:rPr lang="ru-RU" sz="2800">
                <a:solidFill>
                  <a:schemeClr val="bg1"/>
                </a:solidFill>
              </a:rPr>
              <a:t>характеристики</a:t>
            </a:r>
          </a:p>
        </p:txBody>
      </p:sp>
      <p:sp>
        <p:nvSpPr>
          <p:cNvPr id="53258" name="Поле 10"/>
          <p:cNvSpPr txBox="1">
            <a:spLocks noChangeArrowheads="1"/>
          </p:cNvSpPr>
          <p:nvPr/>
        </p:nvSpPr>
        <p:spPr bwMode="auto">
          <a:xfrm>
            <a:off x="2155825" y="1679575"/>
            <a:ext cx="5975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Калибр, мм</a:t>
            </a:r>
            <a:r>
              <a:rPr lang="ru-RU" sz="2400">
                <a:solidFill>
                  <a:schemeClr val="bg1"/>
                </a:solidFill>
              </a:rPr>
              <a:t>					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40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53259" name="Поле 11"/>
          <p:cNvSpPr txBox="1">
            <a:spLocks noChangeArrowheads="1"/>
          </p:cNvSpPr>
          <p:nvPr/>
        </p:nvSpPr>
        <p:spPr bwMode="auto">
          <a:xfrm>
            <a:off x="2155825" y="2079625"/>
            <a:ext cx="6051550" cy="74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Масса гранатомета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без затыльника, кг</a:t>
            </a:r>
            <a:r>
              <a:rPr lang="ru-RU" sz="2400">
                <a:solidFill>
                  <a:schemeClr val="bg1"/>
                </a:solidFill>
              </a:rPr>
              <a:t>				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1,5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53260" name="Поле 12"/>
          <p:cNvSpPr txBox="1">
            <a:spLocks noChangeArrowheads="1"/>
          </p:cNvSpPr>
          <p:nvPr/>
        </p:nvSpPr>
        <p:spPr bwMode="auto">
          <a:xfrm>
            <a:off x="2136775" y="2822575"/>
            <a:ext cx="6127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Длина гранатомета, мм</a:t>
            </a:r>
            <a:r>
              <a:rPr lang="ru-RU" sz="2400">
                <a:solidFill>
                  <a:schemeClr val="bg1"/>
                </a:solidFill>
              </a:rPr>
              <a:t>			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323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53261" name="Поле 13"/>
          <p:cNvSpPr txBox="1">
            <a:spLocks noChangeArrowheads="1"/>
          </p:cNvSpPr>
          <p:nvPr/>
        </p:nvSpPr>
        <p:spPr bwMode="auto">
          <a:xfrm>
            <a:off x="2117725" y="3338513"/>
            <a:ext cx="612775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Прицельная дальность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стрельбы, м</a:t>
            </a:r>
            <a:r>
              <a:rPr lang="ru-RU" sz="2400">
                <a:solidFill>
                  <a:schemeClr val="bg1"/>
                </a:solidFill>
              </a:rPr>
              <a:t>					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400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53262" name="Поле 14"/>
          <p:cNvSpPr txBox="1">
            <a:spLocks noChangeArrowheads="1"/>
          </p:cNvSpPr>
          <p:nvPr/>
        </p:nvSpPr>
        <p:spPr bwMode="auto">
          <a:xfrm>
            <a:off x="2117725" y="4100513"/>
            <a:ext cx="612775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</a:rPr>
              <a:t>М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инимальная дальность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при навесной стрельбе, м</a:t>
            </a:r>
            <a:r>
              <a:rPr lang="ru-RU" sz="2400">
                <a:solidFill>
                  <a:schemeClr val="bg1"/>
                </a:solidFill>
              </a:rPr>
              <a:t>			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200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53263" name="Поле 15"/>
          <p:cNvSpPr txBox="1">
            <a:spLocks noChangeArrowheads="1"/>
          </p:cNvSpPr>
          <p:nvPr/>
        </p:nvSpPr>
        <p:spPr bwMode="auto">
          <a:xfrm>
            <a:off x="2117725" y="4862513"/>
            <a:ext cx="607695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Боевая скорострельность,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выстр./мин</a:t>
            </a:r>
            <a:r>
              <a:rPr lang="ru-RU" sz="2400">
                <a:solidFill>
                  <a:schemeClr val="bg1"/>
                </a:solidFill>
              </a:rPr>
              <a:t>					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4-5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53264" name="Поле 16"/>
          <p:cNvSpPr txBox="1">
            <a:spLocks noChangeArrowheads="1"/>
          </p:cNvSpPr>
          <p:nvPr/>
        </p:nvSpPr>
        <p:spPr bwMode="auto">
          <a:xfrm>
            <a:off x="2117725" y="5624513"/>
            <a:ext cx="597535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Носимый боекомплект,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</a:rPr>
              <a:t>в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ыстрелов</a:t>
            </a:r>
            <a:r>
              <a:rPr lang="ru-RU" sz="2400">
                <a:solidFill>
                  <a:schemeClr val="bg1"/>
                </a:solidFill>
              </a:rPr>
              <a:t>					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10</a:t>
            </a:r>
            <a:endParaRPr lang="ru-RU" sz="2400">
              <a:solidFill>
                <a:schemeClr val="bg1"/>
              </a:solidFill>
            </a:endParaRPr>
          </a:p>
        </p:txBody>
      </p:sp>
      <p:pic>
        <p:nvPicPr>
          <p:cNvPr id="19473" name="Рисунок 17" descr="2972101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7650" y="571500"/>
            <a:ext cx="12922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74" name="Поле 18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161925" y="1481138"/>
            <a:ext cx="1327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>
                <a:solidFill>
                  <a:srgbClr val="C0C0C0"/>
                </a:solidFill>
              </a:rPr>
              <a:t>Назначение</a:t>
            </a:r>
          </a:p>
        </p:txBody>
      </p:sp>
      <p:sp>
        <p:nvSpPr>
          <p:cNvPr id="19475" name="Поле 19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457200" y="2000250"/>
            <a:ext cx="628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ТТХ</a:t>
            </a:r>
          </a:p>
        </p:txBody>
      </p:sp>
      <p:sp>
        <p:nvSpPr>
          <p:cNvPr id="19476" name="Поле 20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323850" y="2571750"/>
            <a:ext cx="9382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ВОГ-25</a:t>
            </a:r>
            <a:endParaRPr lang="ru-RU">
              <a:solidFill>
                <a:schemeClr val="folHlink"/>
              </a:solidFill>
            </a:endParaRPr>
          </a:p>
        </p:txBody>
      </p:sp>
      <p:sp>
        <p:nvSpPr>
          <p:cNvPr id="19477" name="Поле 21">
            <a:hlinkClick r:id="rId7" action="ppaction://hlinksldjump"/>
          </p:cNvPr>
          <p:cNvSpPr txBox="1">
            <a:spLocks noChangeArrowheads="1"/>
          </p:cNvSpPr>
          <p:nvPr/>
        </p:nvSpPr>
        <p:spPr bwMode="auto">
          <a:xfrm>
            <a:off x="247650" y="3162300"/>
            <a:ext cx="11033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>
                <a:solidFill>
                  <a:srgbClr val="C0C0C0"/>
                </a:solidFill>
              </a:rPr>
              <a:t>ВОГ-25П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53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32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"/>
                                        <p:tgtEl>
                                          <p:spTgt spid="53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73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"/>
                                        <p:tgtEl>
                                          <p:spTgt spid="53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8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00"/>
                                        <p:tgtEl>
                                          <p:spTgt spid="53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46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300"/>
                                        <p:tgtEl>
                                          <p:spTgt spid="53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9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300"/>
                                        <p:tgtEl>
                                          <p:spTgt spid="53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31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300"/>
                                        <p:tgtEl>
                                          <p:spTgt spid="53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8" grpId="0" autoUpdateAnimBg="0"/>
      <p:bldP spid="53259" grpId="0" autoUpdateAnimBg="0"/>
      <p:bldP spid="53260" grpId="0" autoUpdateAnimBg="0"/>
      <p:bldP spid="53261" grpId="0" autoUpdateAnimBg="0"/>
      <p:bldP spid="53262" grpId="0" autoUpdateAnimBg="0"/>
      <p:bldP spid="53263" grpId="0" autoUpdateAnimBg="0"/>
      <p:bldP spid="53264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Прямоуг.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85725" cmpd="thinThick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483" name="Прямоуг. 3"/>
          <p:cNvSpPr>
            <a:spLocks noChangeArrowheads="1"/>
          </p:cNvSpPr>
          <p:nvPr/>
        </p:nvSpPr>
        <p:spPr bwMode="auto">
          <a:xfrm>
            <a:off x="76200" y="76200"/>
            <a:ext cx="1447800" cy="6705600"/>
          </a:xfrm>
          <a:prstGeom prst="rect">
            <a:avLst/>
          </a:prstGeom>
          <a:solidFill>
            <a:schemeClr val="bg2">
              <a:alpha val="50195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484" name="Поле 4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258763" y="5486400"/>
            <a:ext cx="11128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C0C0C0"/>
                </a:solidFill>
              </a:rPr>
              <a:t>Меню</a:t>
            </a:r>
          </a:p>
        </p:txBody>
      </p:sp>
      <p:sp>
        <p:nvSpPr>
          <p:cNvPr id="20485" name="Прямоуг. 5"/>
          <p:cNvSpPr>
            <a:spLocks noChangeArrowheads="1"/>
          </p:cNvSpPr>
          <p:nvPr/>
        </p:nvSpPr>
        <p:spPr bwMode="auto">
          <a:xfrm>
            <a:off x="1524000" y="171450"/>
            <a:ext cx="7486650" cy="26670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0486" name="Прямоуг. 6"/>
          <p:cNvSpPr>
            <a:spLocks noChangeArrowheads="1"/>
          </p:cNvSpPr>
          <p:nvPr/>
        </p:nvSpPr>
        <p:spPr bwMode="auto">
          <a:xfrm>
            <a:off x="76200" y="457200"/>
            <a:ext cx="8991600" cy="762000"/>
          </a:xfrm>
          <a:prstGeom prst="rect">
            <a:avLst/>
          </a:prstGeom>
          <a:solidFill>
            <a:schemeClr val="bg2">
              <a:alpha val="50195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487" name="Прямоуг. 7"/>
          <p:cNvSpPr>
            <a:spLocks noChangeArrowheads="1"/>
          </p:cNvSpPr>
          <p:nvPr/>
        </p:nvSpPr>
        <p:spPr bwMode="auto">
          <a:xfrm>
            <a:off x="1524000" y="1238250"/>
            <a:ext cx="7486650" cy="548640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0488" name="Поле 8"/>
          <p:cNvSpPr txBox="1">
            <a:spLocks noChangeArrowheads="1"/>
          </p:cNvSpPr>
          <p:nvPr/>
        </p:nvSpPr>
        <p:spPr bwMode="auto">
          <a:xfrm>
            <a:off x="492125" y="158750"/>
            <a:ext cx="7429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 sz="1600" b="1">
                <a:solidFill>
                  <a:srgbClr val="C0C0C0"/>
                </a:solidFill>
              </a:rPr>
              <a:t>ГП-25</a:t>
            </a:r>
          </a:p>
        </p:txBody>
      </p:sp>
      <p:sp>
        <p:nvSpPr>
          <p:cNvPr id="20489" name="Поле 9"/>
          <p:cNvSpPr txBox="1">
            <a:spLocks noChangeArrowheads="1"/>
          </p:cNvSpPr>
          <p:nvPr/>
        </p:nvSpPr>
        <p:spPr bwMode="auto">
          <a:xfrm>
            <a:off x="4527550" y="582613"/>
            <a:ext cx="13589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 sz="2800">
                <a:solidFill>
                  <a:schemeClr val="bg1"/>
                </a:solidFill>
              </a:rPr>
              <a:t>ВОГ-25</a:t>
            </a:r>
          </a:p>
        </p:txBody>
      </p:sp>
      <p:grpSp>
        <p:nvGrpSpPr>
          <p:cNvPr id="54282" name="Группа 10"/>
          <p:cNvGrpSpPr>
            <a:grpSpLocks/>
          </p:cNvGrpSpPr>
          <p:nvPr/>
        </p:nvGrpSpPr>
        <p:grpSpPr bwMode="auto">
          <a:xfrm>
            <a:off x="5829300" y="3886200"/>
            <a:ext cx="3105150" cy="2743200"/>
            <a:chOff x="1068" y="2400"/>
            <a:chExt cx="1956" cy="1728"/>
          </a:xfrm>
        </p:grpSpPr>
        <p:sp>
          <p:nvSpPr>
            <p:cNvPr id="20497" name="Прямоуг. 11"/>
            <p:cNvSpPr>
              <a:spLocks noChangeArrowheads="1"/>
            </p:cNvSpPr>
            <p:nvPr/>
          </p:nvSpPr>
          <p:spPr bwMode="auto">
            <a:xfrm>
              <a:off x="1068" y="2400"/>
              <a:ext cx="1956" cy="1728"/>
            </a:xfrm>
            <a:prstGeom prst="rect">
              <a:avLst/>
            </a:prstGeom>
            <a:solidFill>
              <a:srgbClr val="808080">
                <a:alpha val="50195"/>
              </a:srgbClr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20498" name="Рисунок 12" descr="vog2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104" y="2532"/>
              <a:ext cx="1920" cy="15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4285" name="Поле 13"/>
          <p:cNvSpPr txBox="1">
            <a:spLocks noChangeArrowheads="1"/>
          </p:cNvSpPr>
          <p:nvPr/>
        </p:nvSpPr>
        <p:spPr bwMode="auto">
          <a:xfrm>
            <a:off x="1527175" y="1319213"/>
            <a:ext cx="7480300" cy="534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</a:rPr>
              <a:t>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40-мм выстрел ВОГ-25 (7П17) по своему 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устройству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является 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унитарным 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и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выполнен 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по </a:t>
            </a:r>
            <a:r>
              <a:rPr lang="ru-RU" sz="2400">
                <a:solidFill>
                  <a:schemeClr val="bg1"/>
                </a:solidFill>
              </a:rPr>
              <a:t> «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безгильзовой</a:t>
            </a:r>
            <a:r>
              <a:rPr lang="ru-RU" sz="2400">
                <a:solidFill>
                  <a:schemeClr val="bg1"/>
                </a:solidFill>
              </a:rPr>
              <a:t>»</a:t>
            </a: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схеме, 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т.е. 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метательный 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заряд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вместе 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со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средством 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</a:rPr>
              <a:t>в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оспламенения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располагается в донной части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корпуса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гранаты.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Граната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выстрела - осколочная со стальным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корпусом.</a:t>
            </a:r>
            <a:r>
              <a:rPr lang="ru-RU" sz="2400">
                <a:solidFill>
                  <a:schemeClr val="bg1"/>
                </a:solidFill>
              </a:rPr>
              <a:t>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Внутри 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корпуса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гранаты 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располагается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</a:rPr>
              <a:t>с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етка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из </a:t>
            </a:r>
            <a:r>
              <a:rPr lang="ru-RU" sz="2400">
                <a:solidFill>
                  <a:schemeClr val="bg1"/>
                </a:solidFill>
              </a:rPr>
              <a:t>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картона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для </a:t>
            </a:r>
            <a:r>
              <a:rPr lang="ru-RU" sz="2400">
                <a:solidFill>
                  <a:schemeClr val="bg1"/>
                </a:solidFill>
              </a:rPr>
              <a:t>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рационального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дробления 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</a:rPr>
              <a:t>к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орпуса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на 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осколки</a:t>
            </a:r>
            <a:r>
              <a:rPr lang="ru-RU" sz="2400">
                <a:solidFill>
                  <a:schemeClr val="bg1"/>
                </a:solidFill>
              </a:rPr>
              <a:t>. 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Взрыватель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гранаты</a:t>
            </a:r>
            <a:r>
              <a:rPr lang="ru-RU" sz="2400">
                <a:solidFill>
                  <a:schemeClr val="bg1"/>
                </a:solidFill>
              </a:rPr>
              <a:t>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является 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головным, ударным,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мгновен</a:t>
            </a:r>
            <a:r>
              <a:rPr lang="ru-RU" sz="240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ного и инерционного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действия,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Полупредохранительного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типа</a:t>
            </a:r>
            <a:r>
              <a:rPr lang="ru-RU" sz="2400">
                <a:solidFill>
                  <a:schemeClr val="bg1"/>
                </a:solidFill>
              </a:rPr>
              <a:t>.</a:t>
            </a: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Дистанция взведения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от 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10 до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40 </a:t>
            </a:r>
            <a:r>
              <a:rPr lang="ru-RU" sz="2400">
                <a:solidFill>
                  <a:schemeClr val="bg1"/>
                </a:solidFill>
              </a:rPr>
              <a:t> м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етров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от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дульного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среза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гранатомета. </a:t>
            </a:r>
            <a:r>
              <a:rPr lang="ru-RU" sz="2400">
                <a:solidFill>
                  <a:schemeClr val="bg1"/>
                </a:solidFill>
              </a:rPr>
              <a:t>    Такой   ра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зброс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</a:rPr>
              <a:t>зависит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2400">
                <a:solidFill>
                  <a:schemeClr val="bg1"/>
                </a:solidFill>
              </a:rPr>
              <a:t>    от 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температурн</a:t>
            </a:r>
            <a:r>
              <a:rPr lang="ru-RU" sz="2400">
                <a:solidFill>
                  <a:schemeClr val="bg1"/>
                </a:solidFill>
              </a:rPr>
              <a:t>ого</a:t>
            </a: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</a:rPr>
              <a:t>д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иапазон</a:t>
            </a:r>
            <a:r>
              <a:rPr lang="ru-RU" sz="2400">
                <a:solidFill>
                  <a:schemeClr val="bg1"/>
                </a:solidFill>
              </a:rPr>
              <a:t>а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(от </a:t>
            </a:r>
            <a:r>
              <a:rPr lang="ru-RU" sz="2400">
                <a:solidFill>
                  <a:schemeClr val="bg1"/>
                </a:solidFill>
              </a:rPr>
              <a:t>-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40 С до 50 С)</a:t>
            </a:r>
            <a:r>
              <a:rPr lang="ru-RU" sz="2400">
                <a:solidFill>
                  <a:schemeClr val="bg1"/>
                </a:solidFill>
              </a:rPr>
              <a:t>.</a:t>
            </a: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</a:rPr>
              <a:t>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Время</a:t>
            </a:r>
            <a:r>
              <a:rPr lang="ru-RU" sz="2400">
                <a:solidFill>
                  <a:schemeClr val="bg1"/>
                </a:solidFill>
              </a:rPr>
              <a:t>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срабатывания</a:t>
            </a:r>
            <a:r>
              <a:rPr lang="ru-RU" sz="2400">
                <a:solidFill>
                  <a:schemeClr val="bg1"/>
                </a:solidFill>
              </a:rPr>
              <a:t>   м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еха</a:t>
            </a:r>
            <a:r>
              <a:rPr lang="ru-RU" sz="240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</a:rPr>
              <a:t>н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изма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самоликвидации -14-19 с.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  </a:t>
            </a:r>
            <a:r>
              <a:rPr lang="ru-RU" sz="2400"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20492" name="Рисунок 14" descr="2972101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7650" y="571500"/>
            <a:ext cx="12922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3" name="Поле 15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161925" y="1481138"/>
            <a:ext cx="1327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>
                <a:solidFill>
                  <a:srgbClr val="C0C0C0"/>
                </a:solidFill>
              </a:rPr>
              <a:t>Назначение</a:t>
            </a:r>
          </a:p>
        </p:txBody>
      </p:sp>
      <p:sp>
        <p:nvSpPr>
          <p:cNvPr id="20494" name="Поле 16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457200" y="2000250"/>
            <a:ext cx="628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ТТХ</a:t>
            </a:r>
          </a:p>
        </p:txBody>
      </p:sp>
      <p:sp>
        <p:nvSpPr>
          <p:cNvPr id="20495" name="Поле 17">
            <a:hlinkClick r:id="rId7" action="ppaction://hlinksldjump"/>
          </p:cNvPr>
          <p:cNvSpPr txBox="1">
            <a:spLocks noChangeArrowheads="1"/>
          </p:cNvSpPr>
          <p:nvPr/>
        </p:nvSpPr>
        <p:spPr bwMode="auto">
          <a:xfrm>
            <a:off x="323850" y="2571750"/>
            <a:ext cx="9382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ВОГ-25</a:t>
            </a:r>
            <a:endParaRPr lang="ru-RU">
              <a:solidFill>
                <a:schemeClr val="folHlink"/>
              </a:solidFill>
            </a:endParaRPr>
          </a:p>
        </p:txBody>
      </p:sp>
      <p:sp>
        <p:nvSpPr>
          <p:cNvPr id="20496" name="Поле 18">
            <a:hlinkClick r:id="rId8" action="ppaction://hlinksldjump"/>
          </p:cNvPr>
          <p:cNvSpPr txBox="1">
            <a:spLocks noChangeArrowheads="1"/>
          </p:cNvSpPr>
          <p:nvPr/>
        </p:nvSpPr>
        <p:spPr bwMode="auto">
          <a:xfrm>
            <a:off x="247650" y="3162300"/>
            <a:ext cx="11033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>
                <a:solidFill>
                  <a:srgbClr val="C0C0C0"/>
                </a:solidFill>
              </a:rPr>
              <a:t>ВОГ-25П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4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4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85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Прямоуг.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85725" cmpd="thinThick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1507" name="Прямоуг. 3"/>
          <p:cNvSpPr>
            <a:spLocks noChangeArrowheads="1"/>
          </p:cNvSpPr>
          <p:nvPr/>
        </p:nvSpPr>
        <p:spPr bwMode="auto">
          <a:xfrm>
            <a:off x="76200" y="76200"/>
            <a:ext cx="1447800" cy="6705600"/>
          </a:xfrm>
          <a:prstGeom prst="rect">
            <a:avLst/>
          </a:prstGeom>
          <a:solidFill>
            <a:schemeClr val="bg2">
              <a:alpha val="50195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1508" name="Поле 4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258763" y="5486400"/>
            <a:ext cx="11128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C0C0C0"/>
                </a:solidFill>
              </a:rPr>
              <a:t>Меню</a:t>
            </a:r>
          </a:p>
        </p:txBody>
      </p:sp>
      <p:sp>
        <p:nvSpPr>
          <p:cNvPr id="21509" name="Прямоуг. 5"/>
          <p:cNvSpPr>
            <a:spLocks noChangeArrowheads="1"/>
          </p:cNvSpPr>
          <p:nvPr/>
        </p:nvSpPr>
        <p:spPr bwMode="auto">
          <a:xfrm>
            <a:off x="1524000" y="171450"/>
            <a:ext cx="7486650" cy="26670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1510" name="Прямоуг. 6"/>
          <p:cNvSpPr>
            <a:spLocks noChangeArrowheads="1"/>
          </p:cNvSpPr>
          <p:nvPr/>
        </p:nvSpPr>
        <p:spPr bwMode="auto">
          <a:xfrm>
            <a:off x="76200" y="457200"/>
            <a:ext cx="8991600" cy="762000"/>
          </a:xfrm>
          <a:prstGeom prst="rect">
            <a:avLst/>
          </a:prstGeom>
          <a:solidFill>
            <a:schemeClr val="bg2">
              <a:alpha val="50195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1511" name="Прямоуг. 7"/>
          <p:cNvSpPr>
            <a:spLocks noChangeArrowheads="1"/>
          </p:cNvSpPr>
          <p:nvPr/>
        </p:nvSpPr>
        <p:spPr bwMode="auto">
          <a:xfrm>
            <a:off x="1524000" y="1238250"/>
            <a:ext cx="7486650" cy="548640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1512" name="Поле 8"/>
          <p:cNvSpPr txBox="1">
            <a:spLocks noChangeArrowheads="1"/>
          </p:cNvSpPr>
          <p:nvPr/>
        </p:nvSpPr>
        <p:spPr bwMode="auto">
          <a:xfrm>
            <a:off x="492125" y="158750"/>
            <a:ext cx="7429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 sz="1600" b="1">
                <a:solidFill>
                  <a:srgbClr val="C0C0C0"/>
                </a:solidFill>
              </a:rPr>
              <a:t>ГП-25</a:t>
            </a:r>
          </a:p>
        </p:txBody>
      </p:sp>
      <p:sp>
        <p:nvSpPr>
          <p:cNvPr id="21513" name="Поле 9"/>
          <p:cNvSpPr txBox="1">
            <a:spLocks noChangeArrowheads="1"/>
          </p:cNvSpPr>
          <p:nvPr/>
        </p:nvSpPr>
        <p:spPr bwMode="auto">
          <a:xfrm>
            <a:off x="4398963" y="582613"/>
            <a:ext cx="16160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 sz="2800">
                <a:solidFill>
                  <a:schemeClr val="bg1"/>
                </a:solidFill>
              </a:rPr>
              <a:t>ВОГ-25П</a:t>
            </a:r>
          </a:p>
        </p:txBody>
      </p:sp>
      <p:grpSp>
        <p:nvGrpSpPr>
          <p:cNvPr id="55306" name="Группа 10"/>
          <p:cNvGrpSpPr>
            <a:grpSpLocks/>
          </p:cNvGrpSpPr>
          <p:nvPr/>
        </p:nvGrpSpPr>
        <p:grpSpPr bwMode="auto">
          <a:xfrm>
            <a:off x="5715000" y="4038600"/>
            <a:ext cx="3143250" cy="2590800"/>
            <a:chOff x="1140" y="2184"/>
            <a:chExt cx="2268" cy="1944"/>
          </a:xfrm>
        </p:grpSpPr>
        <p:sp>
          <p:nvSpPr>
            <p:cNvPr id="21521" name="Прямоуг. 11"/>
            <p:cNvSpPr>
              <a:spLocks noChangeArrowheads="1"/>
            </p:cNvSpPr>
            <p:nvPr/>
          </p:nvSpPr>
          <p:spPr bwMode="auto">
            <a:xfrm>
              <a:off x="1140" y="2184"/>
              <a:ext cx="2268" cy="1944"/>
            </a:xfrm>
            <a:prstGeom prst="rect">
              <a:avLst/>
            </a:prstGeom>
            <a:solidFill>
              <a:srgbClr val="808080">
                <a:alpha val="50195"/>
              </a:srgbClr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21522" name="Рисунок 12" descr="vog25п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260" y="2388"/>
              <a:ext cx="2016" cy="15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5309" name="Поле 13"/>
          <p:cNvSpPr txBox="1">
            <a:spLocks noChangeArrowheads="1"/>
          </p:cNvSpPr>
          <p:nvPr/>
        </p:nvSpPr>
        <p:spPr bwMode="auto">
          <a:xfrm>
            <a:off x="1584325" y="1281113"/>
            <a:ext cx="7548563" cy="505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just"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</a:rPr>
              <a:t> 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40-мм 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выстрел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с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осколочной</a:t>
            </a:r>
            <a:r>
              <a:rPr lang="ru-RU" sz="2400">
                <a:solidFill>
                  <a:schemeClr val="bg1"/>
                </a:solidFill>
              </a:rPr>
              <a:t>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гранатой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ВОГ-25П </a:t>
            </a:r>
            <a:endParaRPr lang="ru-RU" sz="2400">
              <a:solidFill>
                <a:schemeClr val="bg1"/>
              </a:solidFill>
            </a:endParaRPr>
          </a:p>
          <a:p>
            <a:pPr algn="just"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("Подкидыш").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В конструкцию взрывателя ВМГ-П был</a:t>
            </a:r>
            <a:endParaRPr lang="ru-RU" sz="2400">
              <a:solidFill>
                <a:schemeClr val="bg1"/>
              </a:solidFill>
            </a:endParaRPr>
          </a:p>
          <a:p>
            <a:pPr algn="just"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</a:rPr>
              <a:t>в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веден</a:t>
            </a:r>
            <a:r>
              <a:rPr lang="ru-RU" sz="2400">
                <a:solidFill>
                  <a:schemeClr val="bg1"/>
                </a:solidFill>
              </a:rPr>
              <a:t> 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вышибной </a:t>
            </a:r>
            <a:r>
              <a:rPr lang="ru-RU" sz="2400">
                <a:solidFill>
                  <a:schemeClr val="bg1"/>
                </a:solidFill>
              </a:rPr>
              <a:t>  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заряд</a:t>
            </a:r>
            <a:r>
              <a:rPr lang="ru-RU" sz="2400">
                <a:solidFill>
                  <a:schemeClr val="bg1"/>
                </a:solidFill>
              </a:rPr>
              <a:t>  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и</a:t>
            </a:r>
            <a:r>
              <a:rPr lang="ru-RU" sz="2400">
                <a:solidFill>
                  <a:schemeClr val="bg1"/>
                </a:solidFill>
              </a:rPr>
              <a:t>  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пиротехнический</a:t>
            </a:r>
            <a:endParaRPr lang="ru-RU" sz="2400">
              <a:solidFill>
                <a:schemeClr val="bg1"/>
              </a:solidFill>
            </a:endParaRPr>
          </a:p>
          <a:p>
            <a:pPr algn="just"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замедлитель, </a:t>
            </a:r>
            <a:r>
              <a:rPr lang="ru-RU" sz="2400">
                <a:solidFill>
                  <a:schemeClr val="bg1"/>
                </a:solidFill>
              </a:rPr>
              <a:t>   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обеспечивающие</a:t>
            </a:r>
            <a:r>
              <a:rPr lang="ru-RU" sz="2400">
                <a:solidFill>
                  <a:schemeClr val="bg1"/>
                </a:solidFill>
              </a:rPr>
              <a:t>  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2400">
                <a:solidFill>
                  <a:schemeClr val="bg1"/>
                </a:solidFill>
              </a:rPr>
              <a:t>«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подпрыгивание</a:t>
            </a:r>
            <a:r>
              <a:rPr lang="ru-RU" sz="2400">
                <a:solidFill>
                  <a:schemeClr val="bg1"/>
                </a:solidFill>
              </a:rPr>
              <a:t>»</a:t>
            </a:r>
          </a:p>
          <a:p>
            <a:pPr algn="just"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гранаты 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после 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удара 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о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грунт 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и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ее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разрыв 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в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воздухе</a:t>
            </a:r>
            <a:endParaRPr lang="ru-RU" sz="2400">
              <a:solidFill>
                <a:schemeClr val="bg1"/>
              </a:solidFill>
            </a:endParaRPr>
          </a:p>
          <a:p>
            <a:pPr algn="just"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при 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стрельбе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на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все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дальности 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боевого 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применения</a:t>
            </a:r>
            <a:endParaRPr lang="ru-RU" sz="2400">
              <a:solidFill>
                <a:schemeClr val="bg1"/>
              </a:solidFill>
            </a:endParaRPr>
          </a:p>
          <a:p>
            <a:pPr algn="just"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гранатомета.</a:t>
            </a:r>
            <a:r>
              <a:rPr lang="ru-RU" sz="2400">
                <a:solidFill>
                  <a:schemeClr val="bg1"/>
                </a:solidFill>
              </a:rPr>
              <a:t>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Высота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разрыва 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гранаты 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при 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стрельбе</a:t>
            </a:r>
            <a:endParaRPr lang="ru-RU" sz="2400">
              <a:solidFill>
                <a:schemeClr val="bg1"/>
              </a:solidFill>
            </a:endParaRPr>
          </a:p>
          <a:p>
            <a:pPr algn="just"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по 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грунту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средней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твердости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составила 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0,75 м, 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что </a:t>
            </a:r>
            <a:endParaRPr lang="ru-RU" sz="2400">
              <a:solidFill>
                <a:schemeClr val="bg1"/>
              </a:solidFill>
            </a:endParaRPr>
          </a:p>
          <a:p>
            <a:pPr algn="just"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</a:rPr>
              <a:t>п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озволило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увеличить</a:t>
            </a:r>
            <a:r>
              <a:rPr lang="ru-RU" sz="2400">
                <a:solidFill>
                  <a:schemeClr val="bg1"/>
                </a:solidFill>
              </a:rPr>
              <a:t>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эффективность </a:t>
            </a:r>
            <a:r>
              <a:rPr lang="ru-RU" sz="2400">
                <a:solidFill>
                  <a:schemeClr val="bg1"/>
                </a:solidFill>
              </a:rPr>
              <a:t>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осколочного</a:t>
            </a:r>
            <a:endParaRPr lang="ru-RU" sz="2400">
              <a:solidFill>
                <a:schemeClr val="bg1"/>
              </a:solidFill>
            </a:endParaRPr>
          </a:p>
          <a:p>
            <a:pPr algn="just"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действия в сравнении с грана</a:t>
            </a:r>
            <a:r>
              <a:rPr lang="ru-RU" sz="2400">
                <a:solidFill>
                  <a:schemeClr val="bg1"/>
                </a:solidFill>
              </a:rPr>
              <a:t>-</a:t>
            </a:r>
          </a:p>
          <a:p>
            <a:pPr algn="just"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той выстрела ВОГ-25: </a:t>
            </a:r>
            <a:r>
              <a:rPr lang="ru-RU" sz="2400">
                <a:solidFill>
                  <a:schemeClr val="bg1"/>
                </a:solidFill>
              </a:rPr>
              <a:t> </a:t>
            </a:r>
          </a:p>
          <a:p>
            <a:pPr algn="just"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</a:rPr>
              <a:t>     -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по лежащим целям</a:t>
            </a:r>
            <a:endParaRPr lang="ru-RU" sz="2400">
              <a:solidFill>
                <a:schemeClr val="bg1"/>
              </a:solidFill>
            </a:endParaRPr>
          </a:p>
          <a:p>
            <a:pPr algn="just"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</a:rPr>
              <a:t>     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в 1,7 раза; </a:t>
            </a:r>
            <a:br>
              <a:rPr lang="ru-RU" sz="2400">
                <a:solidFill>
                  <a:schemeClr val="bg1"/>
                </a:solidFill>
                <a:cs typeface="Times New Roman" pitchFamily="18" charset="0"/>
              </a:rPr>
            </a:br>
            <a:r>
              <a:rPr lang="ru-RU" sz="2400">
                <a:solidFill>
                  <a:schemeClr val="bg1"/>
                </a:solidFill>
              </a:rPr>
              <a:t>  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- по целям, находящимся</a:t>
            </a:r>
            <a:endParaRPr lang="ru-RU" sz="2400">
              <a:solidFill>
                <a:schemeClr val="bg1"/>
              </a:solidFill>
            </a:endParaRPr>
          </a:p>
          <a:p>
            <a:pPr algn="just"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</a:rPr>
              <a:t>     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в окопе в 2,0 раза. </a:t>
            </a:r>
          </a:p>
          <a:p>
            <a:pPr algn="just">
              <a:lnSpc>
                <a:spcPct val="80000"/>
              </a:lnSpc>
            </a:pPr>
            <a:endParaRPr lang="ru-RU" sz="2400">
              <a:solidFill>
                <a:schemeClr val="bg1"/>
              </a:solidFill>
            </a:endParaRPr>
          </a:p>
          <a:p>
            <a:pPr algn="just">
              <a:lnSpc>
                <a:spcPct val="80000"/>
              </a:lnSpc>
            </a:pPr>
            <a:endParaRPr lang="ru-RU" sz="2400">
              <a:solidFill>
                <a:schemeClr val="bg1"/>
              </a:solidFill>
            </a:endParaRPr>
          </a:p>
        </p:txBody>
      </p:sp>
      <p:pic>
        <p:nvPicPr>
          <p:cNvPr id="21516" name="Рисунок 14" descr="2972101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7650" y="571500"/>
            <a:ext cx="12922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7" name="Поле 15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161925" y="1481138"/>
            <a:ext cx="1327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>
                <a:solidFill>
                  <a:srgbClr val="C0C0C0"/>
                </a:solidFill>
              </a:rPr>
              <a:t>Назначение</a:t>
            </a:r>
          </a:p>
        </p:txBody>
      </p:sp>
      <p:sp>
        <p:nvSpPr>
          <p:cNvPr id="21518" name="Поле 16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457200" y="2000250"/>
            <a:ext cx="628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ТТХ</a:t>
            </a:r>
          </a:p>
        </p:txBody>
      </p:sp>
      <p:sp>
        <p:nvSpPr>
          <p:cNvPr id="21519" name="Поле 17">
            <a:hlinkClick r:id="rId7" action="ppaction://hlinksldjump"/>
          </p:cNvPr>
          <p:cNvSpPr txBox="1">
            <a:spLocks noChangeArrowheads="1"/>
          </p:cNvSpPr>
          <p:nvPr/>
        </p:nvSpPr>
        <p:spPr bwMode="auto">
          <a:xfrm>
            <a:off x="323850" y="2571750"/>
            <a:ext cx="9382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ВОГ-25</a:t>
            </a:r>
            <a:endParaRPr lang="ru-RU">
              <a:solidFill>
                <a:schemeClr val="folHlink"/>
              </a:solidFill>
            </a:endParaRPr>
          </a:p>
        </p:txBody>
      </p:sp>
      <p:sp>
        <p:nvSpPr>
          <p:cNvPr id="21520" name="Поле 18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247650" y="3162300"/>
            <a:ext cx="11033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>
                <a:solidFill>
                  <a:srgbClr val="C0C0C0"/>
                </a:solidFill>
              </a:rPr>
              <a:t>ВОГ-25П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5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5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9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Прямоуг.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85725" cmpd="thinThick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099" name="Поле 3"/>
          <p:cNvSpPr txBox="1">
            <a:spLocks noChangeArrowheads="1"/>
          </p:cNvSpPr>
          <p:nvPr/>
        </p:nvSpPr>
        <p:spPr bwMode="auto">
          <a:xfrm>
            <a:off x="1674813" y="400050"/>
            <a:ext cx="59499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 sz="4400">
                <a:solidFill>
                  <a:schemeClr val="bg1"/>
                </a:solidFill>
              </a:rPr>
              <a:t>ВОПРОСЫ ЗАНЯТИЯ:</a:t>
            </a:r>
            <a:r>
              <a:rPr lang="ru-RU" sz="4400" u="sng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4100" name="Поле 4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503238" y="1619250"/>
            <a:ext cx="7945437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marL="457200" indent="-457200">
              <a:lnSpc>
                <a:spcPct val="80000"/>
              </a:lnSpc>
              <a:buFontTx/>
              <a:buAutoNum type="arabicPeriod"/>
            </a:pPr>
            <a:r>
              <a:rPr lang="ru-RU" sz="3600" dirty="0">
                <a:solidFill>
                  <a:schemeClr val="bg1"/>
                </a:solidFill>
              </a:rPr>
              <a:t>Ручной противотанковый гранатомёт</a:t>
            </a:r>
          </a:p>
          <a:p>
            <a:pPr marL="457200" indent="-457200">
              <a:lnSpc>
                <a:spcPct val="80000"/>
              </a:lnSpc>
            </a:pPr>
            <a:r>
              <a:rPr lang="ru-RU" sz="3600" dirty="0">
                <a:solidFill>
                  <a:schemeClr val="bg1"/>
                </a:solidFill>
              </a:rPr>
              <a:t>    РПГ-7.</a:t>
            </a:r>
          </a:p>
        </p:txBody>
      </p:sp>
      <p:sp>
        <p:nvSpPr>
          <p:cNvPr id="4101" name="Поле 5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498475" y="2600325"/>
            <a:ext cx="8226425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marL="457200" indent="-457200">
              <a:lnSpc>
                <a:spcPct val="80000"/>
              </a:lnSpc>
            </a:pPr>
            <a:r>
              <a:rPr lang="ru-RU" sz="3600" dirty="0">
                <a:solidFill>
                  <a:schemeClr val="bg1"/>
                </a:solidFill>
              </a:rPr>
              <a:t>2. Реактивная противотанковая граната одноразового использования РПГ-18.</a:t>
            </a:r>
          </a:p>
        </p:txBody>
      </p:sp>
      <p:sp>
        <p:nvSpPr>
          <p:cNvPr id="4102" name="Поле 6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495300" y="3505200"/>
            <a:ext cx="72501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marL="457200" indent="-457200"/>
            <a:r>
              <a:rPr lang="ru-RU" sz="3600" dirty="0">
                <a:solidFill>
                  <a:schemeClr val="bg1"/>
                </a:solidFill>
              </a:rPr>
              <a:t>3. </a:t>
            </a:r>
            <a:r>
              <a:rPr lang="ru-RU" sz="3600" dirty="0" err="1">
                <a:solidFill>
                  <a:schemeClr val="bg1"/>
                </a:solidFill>
              </a:rPr>
              <a:t>Подствольный</a:t>
            </a:r>
            <a:r>
              <a:rPr lang="ru-RU" sz="3600" dirty="0">
                <a:solidFill>
                  <a:schemeClr val="bg1"/>
                </a:solidFill>
              </a:rPr>
              <a:t> гранатомёт ГП-25.</a:t>
            </a:r>
          </a:p>
        </p:txBody>
      </p:sp>
      <p:sp>
        <p:nvSpPr>
          <p:cNvPr id="4103" name="Поле 7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495300" y="4591050"/>
            <a:ext cx="624840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marL="457200" indent="-457200">
              <a:lnSpc>
                <a:spcPct val="80000"/>
              </a:lnSpc>
            </a:pPr>
            <a:r>
              <a:rPr lang="ru-RU" sz="3600" dirty="0">
                <a:solidFill>
                  <a:schemeClr val="bg1"/>
                </a:solidFill>
              </a:rPr>
              <a:t>4. Ручные осколочные гранаты</a:t>
            </a:r>
          </a:p>
          <a:p>
            <a:pPr marL="457200" indent="-457200">
              <a:lnSpc>
                <a:spcPct val="80000"/>
              </a:lnSpc>
            </a:pPr>
            <a:r>
              <a:rPr lang="ru-RU" sz="3600" dirty="0">
                <a:solidFill>
                  <a:schemeClr val="bg1"/>
                </a:solidFill>
              </a:rPr>
              <a:t>    Ф-1, РГД-5, РГО, РГН.</a:t>
            </a:r>
          </a:p>
        </p:txBody>
      </p:sp>
      <p:sp>
        <p:nvSpPr>
          <p:cNvPr id="4104" name="Поле 8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495300" y="5638800"/>
            <a:ext cx="8147050" cy="53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marL="457200" indent="-457200">
              <a:lnSpc>
                <a:spcPct val="80000"/>
              </a:lnSpc>
            </a:pPr>
            <a:r>
              <a:rPr lang="ru-RU" sz="3600" dirty="0">
                <a:solidFill>
                  <a:schemeClr val="bg1"/>
                </a:solidFill>
              </a:rPr>
              <a:t>5. Ручная кумулятивная граната РКГ-3Е.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Прямоуг.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85725" cmpd="thinThick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2531" name="Прямоуг. 3"/>
          <p:cNvSpPr>
            <a:spLocks noChangeArrowheads="1"/>
          </p:cNvSpPr>
          <p:nvPr/>
        </p:nvSpPr>
        <p:spPr bwMode="auto">
          <a:xfrm>
            <a:off x="76200" y="76200"/>
            <a:ext cx="1447800" cy="6705600"/>
          </a:xfrm>
          <a:prstGeom prst="rect">
            <a:avLst/>
          </a:prstGeom>
          <a:solidFill>
            <a:schemeClr val="bg2">
              <a:alpha val="50195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6324" name="Поле 4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258763" y="5486400"/>
            <a:ext cx="11128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C0C0C0"/>
                </a:solidFill>
              </a:rPr>
              <a:t>Меню</a:t>
            </a:r>
          </a:p>
        </p:txBody>
      </p:sp>
      <p:sp>
        <p:nvSpPr>
          <p:cNvPr id="22533" name="Прямоуг. 5"/>
          <p:cNvSpPr>
            <a:spLocks noChangeArrowheads="1"/>
          </p:cNvSpPr>
          <p:nvPr/>
        </p:nvSpPr>
        <p:spPr bwMode="auto">
          <a:xfrm>
            <a:off x="1524000" y="171450"/>
            <a:ext cx="7486650" cy="26670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2534" name="Прямоуг. 6"/>
          <p:cNvSpPr>
            <a:spLocks noChangeArrowheads="1"/>
          </p:cNvSpPr>
          <p:nvPr/>
        </p:nvSpPr>
        <p:spPr bwMode="auto">
          <a:xfrm>
            <a:off x="76200" y="457200"/>
            <a:ext cx="8991600" cy="762000"/>
          </a:xfrm>
          <a:prstGeom prst="rect">
            <a:avLst/>
          </a:prstGeom>
          <a:solidFill>
            <a:schemeClr val="bg2">
              <a:alpha val="50195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2535" name="Прямоуг. 7"/>
          <p:cNvSpPr>
            <a:spLocks noChangeArrowheads="1"/>
          </p:cNvSpPr>
          <p:nvPr/>
        </p:nvSpPr>
        <p:spPr bwMode="auto">
          <a:xfrm>
            <a:off x="1524000" y="1238250"/>
            <a:ext cx="7486650" cy="548640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2536" name="Поле 8"/>
          <p:cNvSpPr txBox="1">
            <a:spLocks noChangeArrowheads="1"/>
          </p:cNvSpPr>
          <p:nvPr/>
        </p:nvSpPr>
        <p:spPr bwMode="auto">
          <a:xfrm>
            <a:off x="3067050" y="457200"/>
            <a:ext cx="4537075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800">
                <a:solidFill>
                  <a:schemeClr val="bg1"/>
                </a:solidFill>
              </a:rPr>
              <a:t>Ручные осколочные гранаты</a:t>
            </a:r>
          </a:p>
          <a:p>
            <a:pPr>
              <a:lnSpc>
                <a:spcPct val="80000"/>
              </a:lnSpc>
            </a:pPr>
            <a:r>
              <a:rPr lang="ru-RU" sz="2800">
                <a:solidFill>
                  <a:schemeClr val="bg1"/>
                </a:solidFill>
              </a:rPr>
              <a:t>    Ф-1, РГД-5, РГО, РГН.</a:t>
            </a:r>
          </a:p>
        </p:txBody>
      </p:sp>
      <p:sp>
        <p:nvSpPr>
          <p:cNvPr id="56329" name="Поле 9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533400" y="1828800"/>
            <a:ext cx="5556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Ф-1</a:t>
            </a:r>
          </a:p>
        </p:txBody>
      </p:sp>
      <p:sp>
        <p:nvSpPr>
          <p:cNvPr id="56330" name="Поле 10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438150" y="2381250"/>
            <a:ext cx="7889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РГД-5</a:t>
            </a:r>
          </a:p>
        </p:txBody>
      </p:sp>
      <p:sp>
        <p:nvSpPr>
          <p:cNvPr id="56331" name="Поле 11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495300" y="2914650"/>
            <a:ext cx="6080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РГО</a:t>
            </a:r>
          </a:p>
        </p:txBody>
      </p:sp>
      <p:sp>
        <p:nvSpPr>
          <p:cNvPr id="56332" name="Поле 12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496888" y="3524250"/>
            <a:ext cx="6080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РГН</a:t>
            </a:r>
          </a:p>
        </p:txBody>
      </p:sp>
      <p:pic>
        <p:nvPicPr>
          <p:cNvPr id="56333" name="Рисунок 13" descr="rg_rgo 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866900" y="1466850"/>
            <a:ext cx="1714500" cy="2446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</p:pic>
      <p:pic>
        <p:nvPicPr>
          <p:cNvPr id="56334" name="Рисунок 14" descr="rg_rgn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238750" y="3695700"/>
            <a:ext cx="1714500" cy="247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</p:pic>
      <p:pic>
        <p:nvPicPr>
          <p:cNvPr id="56335" name="Рисунок 15" descr="f-1_bi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026275" y="1428750"/>
            <a:ext cx="1679575" cy="306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</p:pic>
      <p:pic>
        <p:nvPicPr>
          <p:cNvPr id="56336" name="Рисунок 16" descr="rgd-5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124200" y="3162300"/>
            <a:ext cx="1801813" cy="311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</p:pic>
      <p:sp>
        <p:nvSpPr>
          <p:cNvPr id="56337" name="Поле 17"/>
          <p:cNvSpPr txBox="1">
            <a:spLocks noChangeArrowheads="1"/>
          </p:cNvSpPr>
          <p:nvPr/>
        </p:nvSpPr>
        <p:spPr bwMode="auto">
          <a:xfrm>
            <a:off x="6553200" y="1477963"/>
            <a:ext cx="84296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3200">
                <a:solidFill>
                  <a:schemeClr val="bg1"/>
                </a:solidFill>
              </a:rPr>
              <a:t>Ф-1</a:t>
            </a:r>
          </a:p>
        </p:txBody>
      </p:sp>
      <p:sp>
        <p:nvSpPr>
          <p:cNvPr id="56338" name="Поле 18"/>
          <p:cNvSpPr txBox="1">
            <a:spLocks noChangeArrowheads="1"/>
          </p:cNvSpPr>
          <p:nvPr/>
        </p:nvSpPr>
        <p:spPr bwMode="auto">
          <a:xfrm>
            <a:off x="2133600" y="5886450"/>
            <a:ext cx="12604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3200">
                <a:solidFill>
                  <a:schemeClr val="bg1"/>
                </a:solidFill>
              </a:rPr>
              <a:t>РГД-5</a:t>
            </a:r>
          </a:p>
        </p:txBody>
      </p:sp>
      <p:sp>
        <p:nvSpPr>
          <p:cNvPr id="56339" name="Поле 19"/>
          <p:cNvSpPr txBox="1">
            <a:spLocks noChangeArrowheads="1"/>
          </p:cNvSpPr>
          <p:nvPr/>
        </p:nvSpPr>
        <p:spPr bwMode="auto">
          <a:xfrm>
            <a:off x="6705600" y="5859463"/>
            <a:ext cx="93821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3200">
                <a:solidFill>
                  <a:schemeClr val="bg1"/>
                </a:solidFill>
              </a:rPr>
              <a:t>РГО</a:t>
            </a:r>
          </a:p>
        </p:txBody>
      </p:sp>
      <p:sp>
        <p:nvSpPr>
          <p:cNvPr id="56340" name="Поле 20"/>
          <p:cNvSpPr txBox="1">
            <a:spLocks noChangeArrowheads="1"/>
          </p:cNvSpPr>
          <p:nvPr/>
        </p:nvSpPr>
        <p:spPr bwMode="auto">
          <a:xfrm>
            <a:off x="3489325" y="1504950"/>
            <a:ext cx="93821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3200">
                <a:solidFill>
                  <a:schemeClr val="bg1"/>
                </a:solidFill>
              </a:rPr>
              <a:t>РГН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6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"/>
                                        <p:tgtEl>
                                          <p:spTgt spid="56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3725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6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225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75"/>
                                        <p:tgtEl>
                                          <p:spTgt spid="56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645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56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89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"/>
                                        <p:tgtEl>
                                          <p:spTgt spid="56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9325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56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1825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75"/>
                                        <p:tgtEl>
                                          <p:spTgt spid="56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2050"/>
                            </p:stCondLst>
                            <p:childTnLst>
                              <p:par>
                                <p:cTn id="3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63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63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12550"/>
                            </p:stCondLst>
                            <p:childTnLst>
                              <p:par>
                                <p:cTn id="4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63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63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13050"/>
                            </p:stCondLst>
                            <p:childTnLst>
                              <p:par>
                                <p:cTn id="4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6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6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13550"/>
                            </p:stCondLst>
                            <p:childTnLst>
                              <p:par>
                                <p:cTn id="5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6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6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14050"/>
                            </p:stCondLst>
                            <p:childTnLst>
                              <p:par>
                                <p:cTn id="5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6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6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4" grpId="0" autoUpdateAnimBg="0"/>
      <p:bldP spid="56329" grpId="0" autoUpdateAnimBg="0"/>
      <p:bldP spid="56330" grpId="0" autoUpdateAnimBg="0"/>
      <p:bldP spid="56331" grpId="0" autoUpdateAnimBg="0"/>
      <p:bldP spid="56332" grpId="0" autoUpdateAnimBg="0"/>
      <p:bldP spid="56337" grpId="0" autoUpdateAnimBg="0"/>
      <p:bldP spid="56338" grpId="0" autoUpdateAnimBg="0"/>
      <p:bldP spid="56339" grpId="0" autoUpdateAnimBg="0"/>
      <p:bldP spid="56340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Прямоуг.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85725" cmpd="thinThick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3555" name="Прямоуг. 3"/>
          <p:cNvSpPr>
            <a:spLocks noChangeArrowheads="1"/>
          </p:cNvSpPr>
          <p:nvPr/>
        </p:nvSpPr>
        <p:spPr bwMode="auto">
          <a:xfrm>
            <a:off x="76200" y="76200"/>
            <a:ext cx="1447800" cy="6705600"/>
          </a:xfrm>
          <a:prstGeom prst="rect">
            <a:avLst/>
          </a:prstGeom>
          <a:solidFill>
            <a:schemeClr val="bg2">
              <a:alpha val="50195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3556" name="Поле 4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258763" y="5486400"/>
            <a:ext cx="11128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C0C0C0"/>
                </a:solidFill>
              </a:rPr>
              <a:t>Меню</a:t>
            </a:r>
          </a:p>
        </p:txBody>
      </p:sp>
      <p:sp>
        <p:nvSpPr>
          <p:cNvPr id="23557" name="Прямоуг. 5"/>
          <p:cNvSpPr>
            <a:spLocks noChangeArrowheads="1"/>
          </p:cNvSpPr>
          <p:nvPr/>
        </p:nvSpPr>
        <p:spPr bwMode="auto">
          <a:xfrm>
            <a:off x="1524000" y="171450"/>
            <a:ext cx="7486650" cy="26670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3558" name="Прямоуг. 6"/>
          <p:cNvSpPr>
            <a:spLocks noChangeArrowheads="1"/>
          </p:cNvSpPr>
          <p:nvPr/>
        </p:nvSpPr>
        <p:spPr bwMode="auto">
          <a:xfrm>
            <a:off x="76200" y="457200"/>
            <a:ext cx="8991600" cy="762000"/>
          </a:xfrm>
          <a:prstGeom prst="rect">
            <a:avLst/>
          </a:prstGeom>
          <a:solidFill>
            <a:schemeClr val="bg2">
              <a:alpha val="50195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3559" name="Прямоуг. 7"/>
          <p:cNvSpPr>
            <a:spLocks noChangeArrowheads="1"/>
          </p:cNvSpPr>
          <p:nvPr/>
        </p:nvSpPr>
        <p:spPr bwMode="auto">
          <a:xfrm>
            <a:off x="1524000" y="1238250"/>
            <a:ext cx="7486650" cy="548640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3560" name="Прямоуг. 8"/>
          <p:cNvSpPr>
            <a:spLocks noChangeArrowheads="1"/>
          </p:cNvSpPr>
          <p:nvPr/>
        </p:nvSpPr>
        <p:spPr bwMode="auto">
          <a:xfrm>
            <a:off x="3305175" y="342900"/>
            <a:ext cx="439102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 sz="2800">
                <a:solidFill>
                  <a:schemeClr val="bg1"/>
                </a:solidFill>
              </a:rPr>
              <a:t>Ручная осколочная граната </a:t>
            </a:r>
          </a:p>
          <a:p>
            <a:pPr algn="ctr"/>
            <a:r>
              <a:rPr lang="ru-RU" sz="2800">
                <a:solidFill>
                  <a:schemeClr val="bg1"/>
                </a:solidFill>
              </a:rPr>
              <a:t>Ф-1</a:t>
            </a:r>
          </a:p>
        </p:txBody>
      </p:sp>
      <p:sp>
        <p:nvSpPr>
          <p:cNvPr id="57353" name="Поле 9"/>
          <p:cNvSpPr txBox="1">
            <a:spLocks noChangeArrowheads="1"/>
          </p:cNvSpPr>
          <p:nvPr/>
        </p:nvSpPr>
        <p:spPr bwMode="auto">
          <a:xfrm>
            <a:off x="1641475" y="1395413"/>
            <a:ext cx="7327900" cy="213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just"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</a:rPr>
              <a:t>  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Ручная осколочная граната 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Ф-1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является гранатой </a:t>
            </a:r>
            <a:endParaRPr lang="ru-RU" sz="2400">
              <a:solidFill>
                <a:schemeClr val="bg1"/>
              </a:solidFill>
            </a:endParaRPr>
          </a:p>
          <a:p>
            <a:pPr algn="just"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</a:rPr>
              <a:t>д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истанционного</a:t>
            </a:r>
            <a:r>
              <a:rPr lang="ru-RU" sz="2400">
                <a:solidFill>
                  <a:schemeClr val="bg1"/>
                </a:solidFill>
              </a:rPr>
              <a:t>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действия</a:t>
            </a:r>
            <a:r>
              <a:rPr lang="ru-RU" sz="2400">
                <a:solidFill>
                  <a:schemeClr val="bg1"/>
                </a:solidFill>
              </a:rPr>
              <a:t>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и </a:t>
            </a:r>
            <a:r>
              <a:rPr lang="ru-RU" sz="2400">
                <a:solidFill>
                  <a:schemeClr val="bg1"/>
                </a:solidFill>
              </a:rPr>
              <a:t>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предназначена</a:t>
            </a:r>
            <a:r>
              <a:rPr lang="ru-RU" sz="2400">
                <a:solidFill>
                  <a:schemeClr val="bg1"/>
                </a:solidFill>
              </a:rPr>
              <a:t>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для</a:t>
            </a:r>
            <a:endParaRPr lang="ru-RU" sz="2400">
              <a:solidFill>
                <a:schemeClr val="bg1"/>
              </a:solidFill>
            </a:endParaRPr>
          </a:p>
          <a:p>
            <a:pPr algn="just"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поражения живой силы противника преимущественно</a:t>
            </a:r>
            <a:endParaRPr lang="ru-RU" sz="2400">
              <a:solidFill>
                <a:schemeClr val="bg1"/>
              </a:solidFill>
            </a:endParaRPr>
          </a:p>
          <a:p>
            <a:pPr algn="just"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в 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оборонительном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бою. </a:t>
            </a:r>
            <a:r>
              <a:rPr lang="ru-RU" sz="2400">
                <a:solidFill>
                  <a:schemeClr val="bg1"/>
                </a:solidFill>
              </a:rPr>
              <a:t>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Из-за </a:t>
            </a:r>
            <a:r>
              <a:rPr lang="ru-RU" sz="2400">
                <a:solidFill>
                  <a:schemeClr val="bg1"/>
                </a:solidFill>
              </a:rPr>
              <a:t>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большого</a:t>
            </a:r>
            <a:r>
              <a:rPr lang="ru-RU" sz="2400">
                <a:solidFill>
                  <a:schemeClr val="bg1"/>
                </a:solidFill>
              </a:rPr>
              <a:t>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радиуса</a:t>
            </a:r>
            <a:endParaRPr lang="ru-RU" sz="2400">
              <a:solidFill>
                <a:schemeClr val="bg1"/>
              </a:solidFill>
            </a:endParaRPr>
          </a:p>
          <a:p>
            <a:pPr algn="just"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</a:rPr>
              <a:t>р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азлета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убойных</a:t>
            </a:r>
            <a:r>
              <a:rPr lang="ru-RU" sz="2400">
                <a:solidFill>
                  <a:schemeClr val="bg1"/>
                </a:solidFill>
              </a:rPr>
              <a:t>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осколков</a:t>
            </a:r>
            <a:r>
              <a:rPr lang="ru-RU" sz="2400">
                <a:solidFill>
                  <a:schemeClr val="bg1"/>
                </a:solidFill>
              </a:rPr>
              <a:t> 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при</a:t>
            </a:r>
            <a:r>
              <a:rPr lang="ru-RU" sz="2400">
                <a:solidFill>
                  <a:schemeClr val="bg1"/>
                </a:solidFill>
              </a:rPr>
              <a:t>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взрыве 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гранаты</a:t>
            </a:r>
            <a:endParaRPr lang="ru-RU" sz="2400">
              <a:solidFill>
                <a:schemeClr val="bg1"/>
              </a:solidFill>
            </a:endParaRPr>
          </a:p>
          <a:p>
            <a:pPr algn="just"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(около 200 м)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метать 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гранату</a:t>
            </a:r>
            <a:r>
              <a:rPr lang="ru-RU" sz="2400">
                <a:solidFill>
                  <a:schemeClr val="bg1"/>
                </a:solidFill>
              </a:rPr>
              <a:t>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можно 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только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из-за</a:t>
            </a:r>
            <a:endParaRPr lang="ru-RU" sz="2400">
              <a:solidFill>
                <a:schemeClr val="bg1"/>
              </a:solidFill>
            </a:endParaRPr>
          </a:p>
          <a:p>
            <a:pPr algn="just"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укрытия, из бронетранспортера или танка. </a:t>
            </a:r>
          </a:p>
        </p:txBody>
      </p:sp>
      <p:sp>
        <p:nvSpPr>
          <p:cNvPr id="57354" name="Поле 10"/>
          <p:cNvSpPr txBox="1">
            <a:spLocks noChangeArrowheads="1"/>
          </p:cNvSpPr>
          <p:nvPr/>
        </p:nvSpPr>
        <p:spPr bwMode="auto">
          <a:xfrm>
            <a:off x="3622675" y="3757613"/>
            <a:ext cx="4729163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Масса снаряженной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</a:rPr>
              <a:t>г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ранаты</a:t>
            </a:r>
            <a:r>
              <a:rPr lang="ru-RU" sz="2400">
                <a:solidFill>
                  <a:schemeClr val="bg1"/>
                </a:solidFill>
              </a:rPr>
              <a:t>			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600 гр.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57355" name="Поле 11"/>
          <p:cNvSpPr txBox="1">
            <a:spLocks noChangeArrowheads="1"/>
          </p:cNvSpPr>
          <p:nvPr/>
        </p:nvSpPr>
        <p:spPr bwMode="auto">
          <a:xfrm>
            <a:off x="3622675" y="4403725"/>
            <a:ext cx="45767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Масса взрывного заряда</a:t>
            </a:r>
            <a:r>
              <a:rPr lang="ru-RU" sz="2400">
                <a:solidFill>
                  <a:schemeClr val="bg1"/>
                </a:solidFill>
              </a:rPr>
              <a:t>	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60 гр.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57356" name="Поле 12"/>
          <p:cNvSpPr txBox="1">
            <a:spLocks noChangeArrowheads="1"/>
          </p:cNvSpPr>
          <p:nvPr/>
        </p:nvSpPr>
        <p:spPr bwMode="auto">
          <a:xfrm>
            <a:off x="3603625" y="4862513"/>
            <a:ext cx="4900613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Средняя дальность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</a:rPr>
              <a:t>м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етания</a:t>
            </a:r>
            <a:r>
              <a:rPr lang="ru-RU" sz="2400">
                <a:solidFill>
                  <a:schemeClr val="bg1"/>
                </a:solidFill>
              </a:rPr>
              <a:t>			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35-45 м</a:t>
            </a:r>
            <a:r>
              <a:rPr lang="ru-RU" sz="240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57357" name="Поле 13"/>
          <p:cNvSpPr txBox="1">
            <a:spLocks noChangeArrowheads="1"/>
          </p:cNvSpPr>
          <p:nvPr/>
        </p:nvSpPr>
        <p:spPr bwMode="auto">
          <a:xfrm>
            <a:off x="3603625" y="5508625"/>
            <a:ext cx="54276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Время горения запала</a:t>
            </a:r>
            <a:r>
              <a:rPr lang="ru-RU" sz="2400">
                <a:solidFill>
                  <a:schemeClr val="bg1"/>
                </a:solidFill>
              </a:rPr>
              <a:t>	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3,2 - 4,2 сек.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57358" name="Поле 14"/>
          <p:cNvSpPr txBox="1">
            <a:spLocks noChangeArrowheads="1"/>
          </p:cNvSpPr>
          <p:nvPr/>
        </p:nvSpPr>
        <p:spPr bwMode="auto">
          <a:xfrm>
            <a:off x="3584575" y="5967413"/>
            <a:ext cx="4646613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Дальность разлета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убойных осколков</a:t>
            </a:r>
            <a:r>
              <a:rPr lang="ru-RU" sz="2400">
                <a:solidFill>
                  <a:schemeClr val="bg1"/>
                </a:solidFill>
              </a:rPr>
              <a:t>		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200 м</a:t>
            </a:r>
            <a:r>
              <a:rPr lang="ru-RU" sz="2400">
                <a:solidFill>
                  <a:schemeClr val="bg1"/>
                </a:solidFill>
              </a:rPr>
              <a:t>.</a:t>
            </a:r>
          </a:p>
        </p:txBody>
      </p:sp>
      <p:grpSp>
        <p:nvGrpSpPr>
          <p:cNvPr id="57359" name="Группа 15"/>
          <p:cNvGrpSpPr>
            <a:grpSpLocks/>
          </p:cNvGrpSpPr>
          <p:nvPr/>
        </p:nvGrpSpPr>
        <p:grpSpPr bwMode="auto">
          <a:xfrm>
            <a:off x="1676400" y="3886200"/>
            <a:ext cx="1828800" cy="2590800"/>
            <a:chOff x="1056" y="2448"/>
            <a:chExt cx="1152" cy="1632"/>
          </a:xfrm>
        </p:grpSpPr>
        <p:sp>
          <p:nvSpPr>
            <p:cNvPr id="23572" name="Прямоуг. 16"/>
            <p:cNvSpPr>
              <a:spLocks noChangeArrowheads="1"/>
            </p:cNvSpPr>
            <p:nvPr/>
          </p:nvSpPr>
          <p:spPr bwMode="auto">
            <a:xfrm>
              <a:off x="1056" y="2448"/>
              <a:ext cx="1152" cy="1632"/>
            </a:xfrm>
            <a:prstGeom prst="rect">
              <a:avLst/>
            </a:prstGeom>
            <a:solidFill>
              <a:srgbClr val="808080">
                <a:alpha val="50195"/>
              </a:srgbClr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23573" name="Рисунок 17" descr="f1aкопирование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80" y="2664"/>
              <a:ext cx="1121" cy="1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</p:spPr>
        </p:pic>
      </p:grpSp>
      <p:sp>
        <p:nvSpPr>
          <p:cNvPr id="23568" name="Поле 18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533400" y="1828800"/>
            <a:ext cx="5556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Ф-1</a:t>
            </a:r>
          </a:p>
        </p:txBody>
      </p:sp>
      <p:sp>
        <p:nvSpPr>
          <p:cNvPr id="23569" name="Поле 19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438150" y="2381250"/>
            <a:ext cx="7889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РГД-5</a:t>
            </a:r>
          </a:p>
        </p:txBody>
      </p:sp>
      <p:sp>
        <p:nvSpPr>
          <p:cNvPr id="23570" name="Поле 20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495300" y="2914650"/>
            <a:ext cx="6080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РГО</a:t>
            </a:r>
          </a:p>
        </p:txBody>
      </p:sp>
      <p:sp>
        <p:nvSpPr>
          <p:cNvPr id="23571" name="Поле 21">
            <a:hlinkClick r:id="rId7" action="ppaction://hlinksldjump"/>
          </p:cNvPr>
          <p:cNvSpPr txBox="1">
            <a:spLocks noChangeArrowheads="1"/>
          </p:cNvSpPr>
          <p:nvPr/>
        </p:nvSpPr>
        <p:spPr bwMode="auto">
          <a:xfrm>
            <a:off x="496888" y="3524250"/>
            <a:ext cx="6080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РГН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7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7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"/>
                                        <p:tgtEl>
                                          <p:spTgt spid="57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8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00"/>
                                        <p:tgtEl>
                                          <p:spTgt spid="57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6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300"/>
                                        <p:tgtEl>
                                          <p:spTgt spid="57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44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300"/>
                                        <p:tgtEl>
                                          <p:spTgt spid="57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88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300"/>
                                        <p:tgtEl>
                                          <p:spTgt spid="57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53" grpId="0" autoUpdateAnimBg="0"/>
      <p:bldP spid="57354" grpId="0" autoUpdateAnimBg="0"/>
      <p:bldP spid="57355" grpId="0" autoUpdateAnimBg="0"/>
      <p:bldP spid="57356" grpId="0" autoUpdateAnimBg="0"/>
      <p:bldP spid="57357" grpId="0" autoUpdateAnimBg="0"/>
      <p:bldP spid="57358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Прямоуг.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85725" cmpd="thinThick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4579" name="Прямоуг. 3"/>
          <p:cNvSpPr>
            <a:spLocks noChangeArrowheads="1"/>
          </p:cNvSpPr>
          <p:nvPr/>
        </p:nvSpPr>
        <p:spPr bwMode="auto">
          <a:xfrm>
            <a:off x="76200" y="76200"/>
            <a:ext cx="1447800" cy="6705600"/>
          </a:xfrm>
          <a:prstGeom prst="rect">
            <a:avLst/>
          </a:prstGeom>
          <a:solidFill>
            <a:schemeClr val="bg2">
              <a:alpha val="50195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4580" name="Поле 4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258763" y="5486400"/>
            <a:ext cx="11128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C0C0C0"/>
                </a:solidFill>
              </a:rPr>
              <a:t>Меню</a:t>
            </a:r>
          </a:p>
        </p:txBody>
      </p:sp>
      <p:sp>
        <p:nvSpPr>
          <p:cNvPr id="24581" name="Прямоуг. 5"/>
          <p:cNvSpPr>
            <a:spLocks noChangeArrowheads="1"/>
          </p:cNvSpPr>
          <p:nvPr/>
        </p:nvSpPr>
        <p:spPr bwMode="auto">
          <a:xfrm>
            <a:off x="1524000" y="171450"/>
            <a:ext cx="7486650" cy="26670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4582" name="Прямоуг. 6"/>
          <p:cNvSpPr>
            <a:spLocks noChangeArrowheads="1"/>
          </p:cNvSpPr>
          <p:nvPr/>
        </p:nvSpPr>
        <p:spPr bwMode="auto">
          <a:xfrm>
            <a:off x="76200" y="457200"/>
            <a:ext cx="8991600" cy="762000"/>
          </a:xfrm>
          <a:prstGeom prst="rect">
            <a:avLst/>
          </a:prstGeom>
          <a:solidFill>
            <a:schemeClr val="bg2">
              <a:alpha val="50195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4583" name="Прямоуг. 7"/>
          <p:cNvSpPr>
            <a:spLocks noChangeArrowheads="1"/>
          </p:cNvSpPr>
          <p:nvPr/>
        </p:nvSpPr>
        <p:spPr bwMode="auto">
          <a:xfrm>
            <a:off x="1524000" y="1238250"/>
            <a:ext cx="7486650" cy="548640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4584" name="Прямоуг. 8"/>
          <p:cNvSpPr>
            <a:spLocks noChangeArrowheads="1"/>
          </p:cNvSpPr>
          <p:nvPr/>
        </p:nvSpPr>
        <p:spPr bwMode="auto">
          <a:xfrm>
            <a:off x="3305175" y="323850"/>
            <a:ext cx="439102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 sz="2800">
                <a:solidFill>
                  <a:schemeClr val="bg1"/>
                </a:solidFill>
              </a:rPr>
              <a:t>Ручная осколочная граната </a:t>
            </a:r>
          </a:p>
          <a:p>
            <a:pPr algn="ctr"/>
            <a:r>
              <a:rPr lang="ru-RU" sz="2800">
                <a:solidFill>
                  <a:schemeClr val="bg1"/>
                </a:solidFill>
              </a:rPr>
              <a:t>РГД-5</a:t>
            </a:r>
          </a:p>
        </p:txBody>
      </p:sp>
      <p:sp>
        <p:nvSpPr>
          <p:cNvPr id="58377" name="Поле 9"/>
          <p:cNvSpPr txBox="1">
            <a:spLocks noChangeArrowheads="1"/>
          </p:cNvSpPr>
          <p:nvPr/>
        </p:nvSpPr>
        <p:spPr bwMode="auto">
          <a:xfrm>
            <a:off x="1865313" y="1300163"/>
            <a:ext cx="7011987" cy="272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</a:rPr>
              <a:t> 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Ручная осколочная граната РГД-5 предназначена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</a:rPr>
              <a:t>д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ля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поражения 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живой силы противника.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По типу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относится к наступательным гранатам.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В стальном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</a:rPr>
              <a:t>к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орпусе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гранаты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находиться </a:t>
            </a:r>
            <a:r>
              <a:rPr lang="ru-RU" sz="2400">
                <a:solidFill>
                  <a:schemeClr val="bg1"/>
                </a:solidFill>
              </a:rPr>
              <a:t>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заряд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взрывчатки.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Корпус гранаты состоит из двух полусфер.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Сверху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</a:rPr>
              <a:t>н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а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корпусе 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имеется 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отверстие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для 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ввинчивания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запала. </a:t>
            </a:r>
            <a:r>
              <a:rPr lang="ru-RU" sz="2400">
                <a:solidFill>
                  <a:schemeClr val="bg1"/>
                </a:solidFill>
              </a:rPr>
              <a:t>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При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транспортировке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гранаты отверстие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закрывается пластмассовой крышкой.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Для подрыва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гранаты применяется запал УЗРГМ.</a:t>
            </a:r>
            <a:endParaRPr lang="ru-RU" sz="2400">
              <a:solidFill>
                <a:schemeClr val="bg1"/>
              </a:solidFill>
            </a:endParaRPr>
          </a:p>
        </p:txBody>
      </p:sp>
      <p:grpSp>
        <p:nvGrpSpPr>
          <p:cNvPr id="58378" name="Группа 10"/>
          <p:cNvGrpSpPr>
            <a:grpSpLocks/>
          </p:cNvGrpSpPr>
          <p:nvPr/>
        </p:nvGrpSpPr>
        <p:grpSpPr bwMode="auto">
          <a:xfrm>
            <a:off x="1828800" y="4381500"/>
            <a:ext cx="2209800" cy="2057400"/>
            <a:chOff x="1104" y="2784"/>
            <a:chExt cx="1392" cy="1296"/>
          </a:xfrm>
        </p:grpSpPr>
        <p:sp>
          <p:nvSpPr>
            <p:cNvPr id="24595" name="Прямоуг. 11"/>
            <p:cNvSpPr>
              <a:spLocks noChangeArrowheads="1"/>
            </p:cNvSpPr>
            <p:nvPr/>
          </p:nvSpPr>
          <p:spPr bwMode="auto">
            <a:xfrm>
              <a:off x="1104" y="2784"/>
              <a:ext cx="1392" cy="1296"/>
            </a:xfrm>
            <a:prstGeom prst="rect">
              <a:avLst/>
            </a:prstGeom>
            <a:solidFill>
              <a:srgbClr val="808080">
                <a:alpha val="50195"/>
              </a:srgbClr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24596" name="Рисунок 12" descr="ргд5 копикопирование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128" y="2952"/>
              <a:ext cx="1344" cy="9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</p:spPr>
        </p:pic>
      </p:grpSp>
      <p:sp>
        <p:nvSpPr>
          <p:cNvPr id="58381" name="Поле 13"/>
          <p:cNvSpPr txBox="1">
            <a:spLocks noChangeArrowheads="1"/>
          </p:cNvSpPr>
          <p:nvPr/>
        </p:nvSpPr>
        <p:spPr bwMode="auto">
          <a:xfrm>
            <a:off x="4175125" y="4251325"/>
            <a:ext cx="4298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Масса гранаты, г</a:t>
            </a:r>
            <a:r>
              <a:rPr lang="ru-RU" sz="2400">
                <a:solidFill>
                  <a:schemeClr val="bg1"/>
                </a:solidFill>
              </a:rPr>
              <a:t>		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310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58382" name="Поле 14"/>
          <p:cNvSpPr txBox="1">
            <a:spLocks noChangeArrowheads="1"/>
          </p:cNvSpPr>
          <p:nvPr/>
        </p:nvSpPr>
        <p:spPr bwMode="auto">
          <a:xfrm>
            <a:off x="4175125" y="4670425"/>
            <a:ext cx="4552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Дальность броска, м</a:t>
            </a:r>
            <a:r>
              <a:rPr lang="ru-RU" sz="2400">
                <a:solidFill>
                  <a:schemeClr val="bg1"/>
                </a:solidFill>
              </a:rPr>
              <a:t>		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40-50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58383" name="Поле 15"/>
          <p:cNvSpPr txBox="1">
            <a:spLocks noChangeArrowheads="1"/>
          </p:cNvSpPr>
          <p:nvPr/>
        </p:nvSpPr>
        <p:spPr bwMode="auto">
          <a:xfrm>
            <a:off x="4191000" y="5181600"/>
            <a:ext cx="4705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Время замедления, с</a:t>
            </a:r>
            <a:r>
              <a:rPr lang="ru-RU" sz="2400">
                <a:solidFill>
                  <a:schemeClr val="bg1"/>
                </a:solidFill>
              </a:rPr>
              <a:t>		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3,5-4,5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58384" name="Поле 16"/>
          <p:cNvSpPr txBox="1">
            <a:spLocks noChangeArrowheads="1"/>
          </p:cNvSpPr>
          <p:nvPr/>
        </p:nvSpPr>
        <p:spPr bwMode="auto">
          <a:xfrm>
            <a:off x="4194175" y="5776913"/>
            <a:ext cx="414655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Радиус убойного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действия осколков, м</a:t>
            </a:r>
            <a:r>
              <a:rPr lang="ru-RU" sz="2400">
                <a:solidFill>
                  <a:schemeClr val="bg1"/>
                </a:solidFill>
              </a:rPr>
              <a:t>	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25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24591" name="Поле 17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533400" y="1828800"/>
            <a:ext cx="5556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Ф-1</a:t>
            </a:r>
          </a:p>
        </p:txBody>
      </p:sp>
      <p:sp>
        <p:nvSpPr>
          <p:cNvPr id="24592" name="Поле 18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438150" y="2381250"/>
            <a:ext cx="7889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РГД-5</a:t>
            </a:r>
          </a:p>
        </p:txBody>
      </p:sp>
      <p:sp>
        <p:nvSpPr>
          <p:cNvPr id="24593" name="Поле 19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495300" y="2914650"/>
            <a:ext cx="6080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РГО</a:t>
            </a:r>
          </a:p>
        </p:txBody>
      </p:sp>
      <p:sp>
        <p:nvSpPr>
          <p:cNvPr id="24594" name="Поле 20">
            <a:hlinkClick r:id="rId7" action="ppaction://hlinksldjump"/>
          </p:cNvPr>
          <p:cNvSpPr txBox="1">
            <a:spLocks noChangeArrowheads="1"/>
          </p:cNvSpPr>
          <p:nvPr/>
        </p:nvSpPr>
        <p:spPr bwMode="auto">
          <a:xfrm>
            <a:off x="496888" y="3524250"/>
            <a:ext cx="6080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РГН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8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8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3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"/>
                                        <p:tgtEl>
                                          <p:spTgt spid="58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3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00"/>
                                        <p:tgtEl>
                                          <p:spTgt spid="58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3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300"/>
                                        <p:tgtEl>
                                          <p:spTgt spid="58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7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3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300"/>
                                        <p:tgtEl>
                                          <p:spTgt spid="58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7" grpId="0" autoUpdateAnimBg="0"/>
      <p:bldP spid="58381" grpId="0" autoUpdateAnimBg="0"/>
      <p:bldP spid="58382" grpId="0" autoUpdateAnimBg="0"/>
      <p:bldP spid="58383" grpId="0" autoUpdateAnimBg="0"/>
      <p:bldP spid="58384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Прямоуг.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85725" cmpd="thinThick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603" name="Прямоуг. 3"/>
          <p:cNvSpPr>
            <a:spLocks noChangeArrowheads="1"/>
          </p:cNvSpPr>
          <p:nvPr/>
        </p:nvSpPr>
        <p:spPr bwMode="auto">
          <a:xfrm>
            <a:off x="76200" y="76200"/>
            <a:ext cx="1447800" cy="6705600"/>
          </a:xfrm>
          <a:prstGeom prst="rect">
            <a:avLst/>
          </a:prstGeom>
          <a:solidFill>
            <a:schemeClr val="bg2">
              <a:alpha val="50195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604" name="Поле 4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258763" y="5486400"/>
            <a:ext cx="11128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C0C0C0"/>
                </a:solidFill>
              </a:rPr>
              <a:t>Меню</a:t>
            </a:r>
          </a:p>
        </p:txBody>
      </p:sp>
      <p:sp>
        <p:nvSpPr>
          <p:cNvPr id="25605" name="Прямоуг. 5"/>
          <p:cNvSpPr>
            <a:spLocks noChangeArrowheads="1"/>
          </p:cNvSpPr>
          <p:nvPr/>
        </p:nvSpPr>
        <p:spPr bwMode="auto">
          <a:xfrm>
            <a:off x="1524000" y="171450"/>
            <a:ext cx="7486650" cy="26670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5606" name="Прямоуг. 6"/>
          <p:cNvSpPr>
            <a:spLocks noChangeArrowheads="1"/>
          </p:cNvSpPr>
          <p:nvPr/>
        </p:nvSpPr>
        <p:spPr bwMode="auto">
          <a:xfrm>
            <a:off x="76200" y="457200"/>
            <a:ext cx="8991600" cy="762000"/>
          </a:xfrm>
          <a:prstGeom prst="rect">
            <a:avLst/>
          </a:prstGeom>
          <a:solidFill>
            <a:schemeClr val="bg2">
              <a:alpha val="50195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607" name="Прямоуг. 7"/>
          <p:cNvSpPr>
            <a:spLocks noChangeArrowheads="1"/>
          </p:cNvSpPr>
          <p:nvPr/>
        </p:nvSpPr>
        <p:spPr bwMode="auto">
          <a:xfrm>
            <a:off x="1524000" y="1238250"/>
            <a:ext cx="7486650" cy="548640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5608" name="Прямоуг. 8"/>
          <p:cNvSpPr>
            <a:spLocks noChangeArrowheads="1"/>
          </p:cNvSpPr>
          <p:nvPr/>
        </p:nvSpPr>
        <p:spPr bwMode="auto">
          <a:xfrm>
            <a:off x="3305175" y="342900"/>
            <a:ext cx="439102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 sz="2800">
                <a:solidFill>
                  <a:schemeClr val="bg1"/>
                </a:solidFill>
              </a:rPr>
              <a:t>Ручная осколочная граната </a:t>
            </a:r>
          </a:p>
          <a:p>
            <a:pPr algn="ctr"/>
            <a:r>
              <a:rPr lang="ru-RU" sz="2800">
                <a:solidFill>
                  <a:schemeClr val="bg1"/>
                </a:solidFill>
              </a:rPr>
              <a:t>РГО</a:t>
            </a:r>
          </a:p>
        </p:txBody>
      </p:sp>
      <p:sp>
        <p:nvSpPr>
          <p:cNvPr id="59401" name="Поле 9"/>
          <p:cNvSpPr txBox="1">
            <a:spLocks noChangeArrowheads="1"/>
          </p:cNvSpPr>
          <p:nvPr/>
        </p:nvSpPr>
        <p:spPr bwMode="auto">
          <a:xfrm>
            <a:off x="4765675" y="3203575"/>
            <a:ext cx="3460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Вес, кг</a:t>
            </a:r>
            <a:r>
              <a:rPr lang="ru-RU" sz="2400">
                <a:solidFill>
                  <a:schemeClr val="bg1"/>
                </a:solidFill>
              </a:rPr>
              <a:t>			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0,53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59402" name="Поле 10"/>
          <p:cNvSpPr txBox="1">
            <a:spLocks noChangeArrowheads="1"/>
          </p:cNvSpPr>
          <p:nvPr/>
        </p:nvSpPr>
        <p:spPr bwMode="auto">
          <a:xfrm>
            <a:off x="4765675" y="3565525"/>
            <a:ext cx="3613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Вес ВВ, кг</a:t>
            </a:r>
            <a:r>
              <a:rPr lang="ru-RU" sz="2400">
                <a:solidFill>
                  <a:schemeClr val="bg1"/>
                </a:solidFill>
              </a:rPr>
              <a:t>		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0,092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59403" name="Поле 11"/>
          <p:cNvSpPr txBox="1">
            <a:spLocks noChangeArrowheads="1"/>
          </p:cNvSpPr>
          <p:nvPr/>
        </p:nvSpPr>
        <p:spPr bwMode="auto">
          <a:xfrm>
            <a:off x="4765675" y="3986213"/>
            <a:ext cx="409575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Кол-во осколков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(примерное), шт</a:t>
            </a:r>
            <a:r>
              <a:rPr lang="ru-RU" sz="2400">
                <a:solidFill>
                  <a:schemeClr val="bg1"/>
                </a:solidFill>
              </a:rPr>
              <a:t>	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670 - 700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59404" name="Поле 12"/>
          <p:cNvSpPr txBox="1">
            <a:spLocks noChangeArrowheads="1"/>
          </p:cNvSpPr>
          <p:nvPr/>
        </p:nvSpPr>
        <p:spPr bwMode="auto">
          <a:xfrm>
            <a:off x="4765675" y="4633913"/>
            <a:ext cx="379095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Средняя дальность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броска, м</a:t>
            </a:r>
            <a:r>
              <a:rPr lang="ru-RU" sz="2400">
                <a:solidFill>
                  <a:schemeClr val="bg1"/>
                </a:solidFill>
              </a:rPr>
              <a:t>		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25 - 45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59405" name="Поле 13"/>
          <p:cNvSpPr txBox="1">
            <a:spLocks noChangeArrowheads="1"/>
          </p:cNvSpPr>
          <p:nvPr/>
        </p:nvSpPr>
        <p:spPr bwMode="auto">
          <a:xfrm>
            <a:off x="4784725" y="5262563"/>
            <a:ext cx="394335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Время горения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запала, с</a:t>
            </a:r>
            <a:r>
              <a:rPr lang="ru-RU" sz="2400">
                <a:solidFill>
                  <a:schemeClr val="bg1"/>
                </a:solidFill>
              </a:rPr>
              <a:t>		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3,2 - 4,2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59406" name="Поле 14"/>
          <p:cNvSpPr txBox="1">
            <a:spLocks noChangeArrowheads="1"/>
          </p:cNvSpPr>
          <p:nvPr/>
        </p:nvSpPr>
        <p:spPr bwMode="auto">
          <a:xfrm>
            <a:off x="4765675" y="5891213"/>
            <a:ext cx="409575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Площадь разлета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осколков, м</a:t>
            </a:r>
            <a:r>
              <a:rPr lang="ru-RU" sz="2400" baseline="30000">
                <a:solidFill>
                  <a:schemeClr val="bg1"/>
                </a:solidFill>
                <a:cs typeface="Times New Roman" pitchFamily="18" charset="0"/>
              </a:rPr>
              <a:t>2</a:t>
            </a:r>
            <a:r>
              <a:rPr lang="ru-RU" sz="2400">
                <a:solidFill>
                  <a:schemeClr val="bg1"/>
                </a:solidFill>
              </a:rPr>
              <a:t>		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213 - 286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59407" name="Поле 15"/>
          <p:cNvSpPr txBox="1">
            <a:spLocks noChangeArrowheads="1"/>
          </p:cNvSpPr>
          <p:nvPr/>
        </p:nvSpPr>
        <p:spPr bwMode="auto">
          <a:xfrm>
            <a:off x="1812925" y="1338263"/>
            <a:ext cx="7046913" cy="184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latin typeface="Arial" charset="0"/>
              </a:rPr>
              <a:t>   </a:t>
            </a:r>
            <a:r>
              <a:rPr lang="ru-RU" sz="240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Ручная осколочная граната РГО (оборонительная)</a:t>
            </a:r>
            <a:endParaRPr lang="ru-RU" sz="2400">
              <a:solidFill>
                <a:schemeClr val="bg1"/>
              </a:solidFill>
              <a:latin typeface="Arial" charset="0"/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</a:rPr>
              <a:t>п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редназначена</a:t>
            </a:r>
            <a:r>
              <a:rPr lang="ru-RU" sz="2400">
                <a:solidFill>
                  <a:schemeClr val="bg1"/>
                </a:solidFill>
              </a:rPr>
              <a:t>     д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ля</a:t>
            </a:r>
            <a:r>
              <a:rPr lang="ru-RU" sz="2400">
                <a:solidFill>
                  <a:schemeClr val="bg1"/>
                </a:solidFill>
              </a:rPr>
              <a:t>  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поражения </a:t>
            </a:r>
            <a:r>
              <a:rPr lang="ru-RU" sz="2400">
                <a:solidFill>
                  <a:schemeClr val="bg1"/>
                </a:solidFill>
              </a:rPr>
              <a:t> 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живой </a:t>
            </a:r>
            <a:r>
              <a:rPr lang="ru-RU" sz="2400">
                <a:solidFill>
                  <a:schemeClr val="bg1"/>
                </a:solidFill>
              </a:rPr>
              <a:t> 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силы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противника</a:t>
            </a:r>
            <a:r>
              <a:rPr lang="ru-RU" sz="2400">
                <a:solidFill>
                  <a:schemeClr val="bg1"/>
                </a:solidFill>
                <a:latin typeface="Arial" charset="0"/>
              </a:rPr>
              <a:t>. </a:t>
            </a: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latin typeface="Arial" charset="0"/>
              </a:rPr>
              <a:t>   </a:t>
            </a:r>
            <a:r>
              <a:rPr lang="ru-RU" sz="240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Существенное </a:t>
            </a:r>
            <a:r>
              <a:rPr lang="ru-RU" sz="2400">
                <a:solidFill>
                  <a:schemeClr val="bg1"/>
                </a:solidFill>
                <a:latin typeface="Arial" charset="0"/>
              </a:rPr>
              <a:t> </a:t>
            </a:r>
            <a:r>
              <a:rPr lang="ru-RU" sz="240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отличие от аналогичных </a:t>
            </a:r>
            <a:r>
              <a:rPr lang="ru-RU" sz="2400">
                <a:solidFill>
                  <a:schemeClr val="bg1"/>
                </a:solidFill>
                <a:latin typeface="Arial" charset="0"/>
              </a:rPr>
              <a:t> </a:t>
            </a:r>
            <a:r>
              <a:rPr lang="ru-RU" sz="240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образцов</a:t>
            </a:r>
            <a:endParaRPr lang="ru-RU" sz="2400">
              <a:solidFill>
                <a:schemeClr val="bg1"/>
              </a:solidFill>
              <a:latin typeface="Arial" charset="0"/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заключается </a:t>
            </a:r>
            <a:r>
              <a:rPr lang="ru-RU" sz="2400">
                <a:solidFill>
                  <a:schemeClr val="bg1"/>
                </a:solidFill>
                <a:latin typeface="Arial" charset="0"/>
              </a:rPr>
              <a:t>  </a:t>
            </a:r>
            <a:r>
              <a:rPr lang="ru-RU" sz="240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в</a:t>
            </a:r>
            <a:r>
              <a:rPr lang="ru-RU" sz="2400">
                <a:solidFill>
                  <a:schemeClr val="bg1"/>
                </a:solidFill>
                <a:latin typeface="Arial" charset="0"/>
              </a:rPr>
              <a:t>  </a:t>
            </a:r>
            <a:r>
              <a:rPr lang="ru-RU" sz="240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 оснащении</a:t>
            </a:r>
            <a:r>
              <a:rPr lang="ru-RU" sz="2400">
                <a:solidFill>
                  <a:schemeClr val="bg1"/>
                </a:solidFill>
                <a:latin typeface="Arial" charset="0"/>
              </a:rPr>
              <a:t> </a:t>
            </a:r>
            <a:r>
              <a:rPr lang="ru-RU" sz="240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 её</a:t>
            </a:r>
            <a:r>
              <a:rPr lang="ru-RU" sz="2400">
                <a:solidFill>
                  <a:schemeClr val="bg1"/>
                </a:solidFill>
                <a:latin typeface="Arial" charset="0"/>
              </a:rPr>
              <a:t> </a:t>
            </a:r>
            <a:r>
              <a:rPr lang="ru-RU" sz="240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 датчиком</a:t>
            </a:r>
            <a:r>
              <a:rPr lang="ru-RU" sz="2400">
                <a:solidFill>
                  <a:schemeClr val="bg1"/>
                </a:solidFill>
                <a:latin typeface="Arial" charset="0"/>
              </a:rPr>
              <a:t>   </a:t>
            </a:r>
            <a:r>
              <a:rPr lang="ru-RU" sz="240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цели</a:t>
            </a:r>
            <a:r>
              <a:rPr lang="ru-RU" sz="2400">
                <a:solidFill>
                  <a:schemeClr val="bg1"/>
                </a:solidFill>
                <a:latin typeface="Arial" charset="0"/>
              </a:rPr>
              <a:t> </a:t>
            </a:r>
            <a:r>
              <a:rPr lang="ru-RU" sz="240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 </a:t>
            </a:r>
            <a:r>
              <a:rPr lang="ru-RU" sz="2400">
                <a:solidFill>
                  <a:schemeClr val="bg1"/>
                </a:solidFill>
                <a:latin typeface="Arial" charset="0"/>
              </a:rPr>
              <a:t> </a:t>
            </a:r>
            <a:r>
              <a:rPr lang="ru-RU" sz="240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и</a:t>
            </a:r>
            <a:endParaRPr lang="ru-RU" sz="2400">
              <a:solidFill>
                <a:schemeClr val="bg1"/>
              </a:solidFill>
              <a:latin typeface="Arial" charset="0"/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срабатывании при ударе о любую преграду. </a:t>
            </a:r>
          </a:p>
        </p:txBody>
      </p:sp>
      <p:grpSp>
        <p:nvGrpSpPr>
          <p:cNvPr id="59408" name="Группа 16"/>
          <p:cNvGrpSpPr>
            <a:grpSpLocks/>
          </p:cNvGrpSpPr>
          <p:nvPr/>
        </p:nvGrpSpPr>
        <p:grpSpPr bwMode="auto">
          <a:xfrm>
            <a:off x="1981200" y="3505200"/>
            <a:ext cx="2514600" cy="2895600"/>
            <a:chOff x="1248" y="2208"/>
            <a:chExt cx="1584" cy="1824"/>
          </a:xfrm>
        </p:grpSpPr>
        <p:sp>
          <p:nvSpPr>
            <p:cNvPr id="25621" name="Прямоуг. 17"/>
            <p:cNvSpPr>
              <a:spLocks noChangeArrowheads="1"/>
            </p:cNvSpPr>
            <p:nvPr/>
          </p:nvSpPr>
          <p:spPr bwMode="auto">
            <a:xfrm>
              <a:off x="1248" y="2208"/>
              <a:ext cx="1584" cy="1824"/>
            </a:xfrm>
            <a:prstGeom prst="rect">
              <a:avLst/>
            </a:prstGeom>
            <a:solidFill>
              <a:srgbClr val="808080">
                <a:alpha val="50195"/>
              </a:srgbClr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25622" name="Рисунок 18" descr="rg_rgo 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572" y="2340"/>
              <a:ext cx="1080" cy="15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</p:spPr>
        </p:pic>
      </p:grpSp>
      <p:sp>
        <p:nvSpPr>
          <p:cNvPr id="25617" name="Поле 19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533400" y="1828800"/>
            <a:ext cx="5556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Ф-1</a:t>
            </a:r>
          </a:p>
        </p:txBody>
      </p:sp>
      <p:sp>
        <p:nvSpPr>
          <p:cNvPr id="25618" name="Поле 20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438150" y="2381250"/>
            <a:ext cx="7889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РГД-5</a:t>
            </a:r>
          </a:p>
        </p:txBody>
      </p:sp>
      <p:sp>
        <p:nvSpPr>
          <p:cNvPr id="25619" name="Поле 21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495300" y="2914650"/>
            <a:ext cx="6080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РГО</a:t>
            </a:r>
          </a:p>
        </p:txBody>
      </p:sp>
      <p:sp>
        <p:nvSpPr>
          <p:cNvPr id="25620" name="Поле 22">
            <a:hlinkClick r:id="rId7" action="ppaction://hlinksldjump"/>
          </p:cNvPr>
          <p:cNvSpPr txBox="1">
            <a:spLocks noChangeArrowheads="1"/>
          </p:cNvSpPr>
          <p:nvPr/>
        </p:nvSpPr>
        <p:spPr bwMode="auto">
          <a:xfrm>
            <a:off x="496888" y="3524250"/>
            <a:ext cx="6080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РГН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9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9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"/>
                                        <p:tgtEl>
                                          <p:spTgt spid="59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72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3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00"/>
                                        <p:tgtEl>
                                          <p:spTgt spid="59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17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3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300"/>
                                        <p:tgtEl>
                                          <p:spTgt spid="59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74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3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300"/>
                                        <p:tgtEl>
                                          <p:spTgt spid="59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28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3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300"/>
                                        <p:tgtEl>
                                          <p:spTgt spid="59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282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3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300"/>
                                        <p:tgtEl>
                                          <p:spTgt spid="59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401" grpId="0" autoUpdateAnimBg="0"/>
      <p:bldP spid="59402" grpId="0" autoUpdateAnimBg="0"/>
      <p:bldP spid="59403" grpId="0" autoUpdateAnimBg="0"/>
      <p:bldP spid="59404" grpId="0" autoUpdateAnimBg="0"/>
      <p:bldP spid="59405" grpId="0" autoUpdateAnimBg="0"/>
      <p:bldP spid="59406" grpId="0" autoUpdateAnimBg="0"/>
      <p:bldP spid="59407" grpId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Прямоуг.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85725" cmpd="thinThick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6627" name="Прямоуг. 3"/>
          <p:cNvSpPr>
            <a:spLocks noChangeArrowheads="1"/>
          </p:cNvSpPr>
          <p:nvPr/>
        </p:nvSpPr>
        <p:spPr bwMode="auto">
          <a:xfrm>
            <a:off x="76200" y="76200"/>
            <a:ext cx="1447800" cy="6705600"/>
          </a:xfrm>
          <a:prstGeom prst="rect">
            <a:avLst/>
          </a:prstGeom>
          <a:solidFill>
            <a:schemeClr val="bg2">
              <a:alpha val="50195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6628" name="Поле 4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258763" y="5486400"/>
            <a:ext cx="11128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C0C0C0"/>
                </a:solidFill>
              </a:rPr>
              <a:t>Меню</a:t>
            </a:r>
          </a:p>
        </p:txBody>
      </p:sp>
      <p:sp>
        <p:nvSpPr>
          <p:cNvPr id="26629" name="Прямоуг. 5"/>
          <p:cNvSpPr>
            <a:spLocks noChangeArrowheads="1"/>
          </p:cNvSpPr>
          <p:nvPr/>
        </p:nvSpPr>
        <p:spPr bwMode="auto">
          <a:xfrm>
            <a:off x="1524000" y="171450"/>
            <a:ext cx="7486650" cy="26670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6630" name="Прямоуг. 6"/>
          <p:cNvSpPr>
            <a:spLocks noChangeArrowheads="1"/>
          </p:cNvSpPr>
          <p:nvPr/>
        </p:nvSpPr>
        <p:spPr bwMode="auto">
          <a:xfrm>
            <a:off x="76200" y="457200"/>
            <a:ext cx="8991600" cy="762000"/>
          </a:xfrm>
          <a:prstGeom prst="rect">
            <a:avLst/>
          </a:prstGeom>
          <a:solidFill>
            <a:schemeClr val="bg2">
              <a:alpha val="50195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6631" name="Прямоуг. 7"/>
          <p:cNvSpPr>
            <a:spLocks noChangeArrowheads="1"/>
          </p:cNvSpPr>
          <p:nvPr/>
        </p:nvSpPr>
        <p:spPr bwMode="auto">
          <a:xfrm>
            <a:off x="1524000" y="1238250"/>
            <a:ext cx="7486650" cy="548640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6632" name="Прямоуг. 8"/>
          <p:cNvSpPr>
            <a:spLocks noChangeArrowheads="1"/>
          </p:cNvSpPr>
          <p:nvPr/>
        </p:nvSpPr>
        <p:spPr bwMode="auto">
          <a:xfrm>
            <a:off x="3305175" y="342900"/>
            <a:ext cx="439102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 sz="2800">
                <a:solidFill>
                  <a:schemeClr val="bg1"/>
                </a:solidFill>
              </a:rPr>
              <a:t>Ручная осколочная граната </a:t>
            </a:r>
          </a:p>
          <a:p>
            <a:pPr algn="ctr"/>
            <a:r>
              <a:rPr lang="ru-RU" sz="2800">
                <a:solidFill>
                  <a:schemeClr val="bg1"/>
                </a:solidFill>
              </a:rPr>
              <a:t>РГН</a:t>
            </a:r>
          </a:p>
        </p:txBody>
      </p:sp>
      <p:grpSp>
        <p:nvGrpSpPr>
          <p:cNvPr id="60425" name="Группа 9"/>
          <p:cNvGrpSpPr>
            <a:grpSpLocks/>
          </p:cNvGrpSpPr>
          <p:nvPr/>
        </p:nvGrpSpPr>
        <p:grpSpPr bwMode="auto">
          <a:xfrm>
            <a:off x="1752600" y="3619500"/>
            <a:ext cx="2514600" cy="2895600"/>
            <a:chOff x="1248" y="2208"/>
            <a:chExt cx="1584" cy="1824"/>
          </a:xfrm>
        </p:grpSpPr>
        <p:sp>
          <p:nvSpPr>
            <p:cNvPr id="26645" name="Прямоуг. 10"/>
            <p:cNvSpPr>
              <a:spLocks noChangeArrowheads="1"/>
            </p:cNvSpPr>
            <p:nvPr/>
          </p:nvSpPr>
          <p:spPr bwMode="auto">
            <a:xfrm>
              <a:off x="1248" y="2208"/>
              <a:ext cx="1584" cy="1824"/>
            </a:xfrm>
            <a:prstGeom prst="rect">
              <a:avLst/>
            </a:prstGeom>
            <a:solidFill>
              <a:srgbClr val="808080">
                <a:alpha val="50195"/>
              </a:srgbClr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26646" name="Рисунок 11" descr="rg_rgn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560" y="2340"/>
              <a:ext cx="1080" cy="15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</p:spPr>
        </p:pic>
      </p:grpSp>
      <p:sp>
        <p:nvSpPr>
          <p:cNvPr id="60428" name="Поле 12"/>
          <p:cNvSpPr txBox="1">
            <a:spLocks noChangeArrowheads="1"/>
          </p:cNvSpPr>
          <p:nvPr/>
        </p:nvSpPr>
        <p:spPr bwMode="auto">
          <a:xfrm>
            <a:off x="1812925" y="1338263"/>
            <a:ext cx="7105650" cy="184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latin typeface="Arial" charset="0"/>
              </a:rPr>
              <a:t>   </a:t>
            </a:r>
            <a:r>
              <a:rPr lang="ru-RU" sz="240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Ручная осколочная граната </a:t>
            </a:r>
            <a:r>
              <a:rPr lang="ru-RU" sz="2400">
                <a:solidFill>
                  <a:schemeClr val="bg1"/>
                </a:solidFill>
                <a:latin typeface="Arial" charset="0"/>
              </a:rPr>
              <a:t> </a:t>
            </a:r>
            <a:r>
              <a:rPr lang="ru-RU" sz="240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РГН </a:t>
            </a:r>
            <a:r>
              <a:rPr lang="ru-RU" sz="2400">
                <a:solidFill>
                  <a:schemeClr val="bg1"/>
                </a:solidFill>
                <a:latin typeface="Arial" charset="0"/>
              </a:rPr>
              <a:t> </a:t>
            </a:r>
            <a:r>
              <a:rPr lang="ru-RU" sz="240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(наступательная)</a:t>
            </a:r>
            <a:endParaRPr lang="ru-RU" sz="2400">
              <a:solidFill>
                <a:schemeClr val="bg1"/>
              </a:solidFill>
              <a:latin typeface="Arial" charset="0"/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</a:rPr>
              <a:t>п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редназначена</a:t>
            </a:r>
            <a:r>
              <a:rPr lang="ru-RU" sz="2400">
                <a:solidFill>
                  <a:schemeClr val="bg1"/>
                </a:solidFill>
              </a:rPr>
              <a:t>     д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ля</a:t>
            </a:r>
            <a:r>
              <a:rPr lang="ru-RU" sz="2400">
                <a:solidFill>
                  <a:schemeClr val="bg1"/>
                </a:solidFill>
              </a:rPr>
              <a:t>  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поражения </a:t>
            </a:r>
            <a:r>
              <a:rPr lang="ru-RU" sz="2400">
                <a:solidFill>
                  <a:schemeClr val="bg1"/>
                </a:solidFill>
              </a:rPr>
              <a:t> 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живой </a:t>
            </a:r>
            <a:r>
              <a:rPr lang="ru-RU" sz="2400">
                <a:solidFill>
                  <a:schemeClr val="bg1"/>
                </a:solidFill>
              </a:rPr>
              <a:t> 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силы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противника</a:t>
            </a:r>
            <a:r>
              <a:rPr lang="ru-RU" sz="2400">
                <a:solidFill>
                  <a:schemeClr val="bg1"/>
                </a:solidFill>
                <a:latin typeface="Arial" charset="0"/>
              </a:rPr>
              <a:t>. </a:t>
            </a: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latin typeface="Arial" charset="0"/>
              </a:rPr>
              <a:t>   </a:t>
            </a:r>
            <a:r>
              <a:rPr lang="ru-RU" sz="240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Существенное </a:t>
            </a:r>
            <a:r>
              <a:rPr lang="ru-RU" sz="2400">
                <a:solidFill>
                  <a:schemeClr val="bg1"/>
                </a:solidFill>
                <a:latin typeface="Arial" charset="0"/>
              </a:rPr>
              <a:t> </a:t>
            </a:r>
            <a:r>
              <a:rPr lang="ru-RU" sz="240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отличие от аналогичных </a:t>
            </a:r>
            <a:r>
              <a:rPr lang="ru-RU" sz="2400">
                <a:solidFill>
                  <a:schemeClr val="bg1"/>
                </a:solidFill>
                <a:latin typeface="Arial" charset="0"/>
              </a:rPr>
              <a:t> </a:t>
            </a:r>
            <a:r>
              <a:rPr lang="ru-RU" sz="240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образцов</a:t>
            </a:r>
            <a:endParaRPr lang="ru-RU" sz="2400">
              <a:solidFill>
                <a:schemeClr val="bg1"/>
              </a:solidFill>
              <a:latin typeface="Arial" charset="0"/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заключается </a:t>
            </a:r>
            <a:r>
              <a:rPr lang="ru-RU" sz="2400">
                <a:solidFill>
                  <a:schemeClr val="bg1"/>
                </a:solidFill>
                <a:latin typeface="Arial" charset="0"/>
              </a:rPr>
              <a:t>  </a:t>
            </a:r>
            <a:r>
              <a:rPr lang="ru-RU" sz="240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в</a:t>
            </a:r>
            <a:r>
              <a:rPr lang="ru-RU" sz="2400">
                <a:solidFill>
                  <a:schemeClr val="bg1"/>
                </a:solidFill>
                <a:latin typeface="Arial" charset="0"/>
              </a:rPr>
              <a:t>  </a:t>
            </a:r>
            <a:r>
              <a:rPr lang="ru-RU" sz="240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 оснащении</a:t>
            </a:r>
            <a:r>
              <a:rPr lang="ru-RU" sz="2400">
                <a:solidFill>
                  <a:schemeClr val="bg1"/>
                </a:solidFill>
                <a:latin typeface="Arial" charset="0"/>
              </a:rPr>
              <a:t> </a:t>
            </a:r>
            <a:r>
              <a:rPr lang="ru-RU" sz="240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 её</a:t>
            </a:r>
            <a:r>
              <a:rPr lang="ru-RU" sz="2400">
                <a:solidFill>
                  <a:schemeClr val="bg1"/>
                </a:solidFill>
                <a:latin typeface="Arial" charset="0"/>
              </a:rPr>
              <a:t> </a:t>
            </a:r>
            <a:r>
              <a:rPr lang="ru-RU" sz="240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 датчиком</a:t>
            </a:r>
            <a:r>
              <a:rPr lang="ru-RU" sz="2400">
                <a:solidFill>
                  <a:schemeClr val="bg1"/>
                </a:solidFill>
                <a:latin typeface="Arial" charset="0"/>
              </a:rPr>
              <a:t>   </a:t>
            </a:r>
            <a:r>
              <a:rPr lang="ru-RU" sz="240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цели</a:t>
            </a:r>
            <a:r>
              <a:rPr lang="ru-RU" sz="2400">
                <a:solidFill>
                  <a:schemeClr val="bg1"/>
                </a:solidFill>
                <a:latin typeface="Arial" charset="0"/>
              </a:rPr>
              <a:t> </a:t>
            </a:r>
            <a:r>
              <a:rPr lang="ru-RU" sz="240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 </a:t>
            </a:r>
            <a:r>
              <a:rPr lang="ru-RU" sz="2400">
                <a:solidFill>
                  <a:schemeClr val="bg1"/>
                </a:solidFill>
                <a:latin typeface="Arial" charset="0"/>
              </a:rPr>
              <a:t> </a:t>
            </a:r>
            <a:r>
              <a:rPr lang="ru-RU" sz="240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и</a:t>
            </a:r>
            <a:endParaRPr lang="ru-RU" sz="2400">
              <a:solidFill>
                <a:schemeClr val="bg1"/>
              </a:solidFill>
              <a:latin typeface="Arial" charset="0"/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срабатывании при ударе о любую преграду. </a:t>
            </a:r>
          </a:p>
        </p:txBody>
      </p:sp>
      <p:sp>
        <p:nvSpPr>
          <p:cNvPr id="60429" name="Поле 13"/>
          <p:cNvSpPr txBox="1">
            <a:spLocks noChangeArrowheads="1"/>
          </p:cNvSpPr>
          <p:nvPr/>
        </p:nvSpPr>
        <p:spPr bwMode="auto">
          <a:xfrm>
            <a:off x="4460875" y="3279775"/>
            <a:ext cx="38147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Масса гранаты</a:t>
            </a:r>
            <a:r>
              <a:rPr lang="ru-RU" sz="2400">
                <a:solidFill>
                  <a:schemeClr val="bg1"/>
                </a:solidFill>
              </a:rPr>
              <a:t>	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310 гр.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60430" name="Поле 14"/>
          <p:cNvSpPr txBox="1">
            <a:spLocks noChangeArrowheads="1"/>
          </p:cNvSpPr>
          <p:nvPr/>
        </p:nvSpPr>
        <p:spPr bwMode="auto">
          <a:xfrm>
            <a:off x="4460875" y="3681413"/>
            <a:ext cx="3814763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Масса боевого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</a:rPr>
              <a:t>с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наряда</a:t>
            </a:r>
            <a:r>
              <a:rPr lang="ru-RU" sz="2400">
                <a:solidFill>
                  <a:schemeClr val="bg1"/>
                </a:solidFill>
              </a:rPr>
              <a:t>		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114 гр.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60431" name="Поле 15"/>
          <p:cNvSpPr txBox="1">
            <a:spLocks noChangeArrowheads="1"/>
          </p:cNvSpPr>
          <p:nvPr/>
        </p:nvSpPr>
        <p:spPr bwMode="auto">
          <a:xfrm>
            <a:off x="4479925" y="4289425"/>
            <a:ext cx="4138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Дальность броска</a:t>
            </a:r>
            <a:r>
              <a:rPr lang="ru-RU" sz="2400">
                <a:solidFill>
                  <a:schemeClr val="bg1"/>
                </a:solidFill>
              </a:rPr>
              <a:t>	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25 - 45 м.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60432" name="Поле 16"/>
          <p:cNvSpPr txBox="1">
            <a:spLocks noChangeArrowheads="1"/>
          </p:cNvSpPr>
          <p:nvPr/>
        </p:nvSpPr>
        <p:spPr bwMode="auto">
          <a:xfrm>
            <a:off x="4479925" y="4729163"/>
            <a:ext cx="409575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Количество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</a:rPr>
              <a:t>о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сколков</a:t>
            </a:r>
            <a:r>
              <a:rPr lang="ru-RU" sz="2400">
                <a:solidFill>
                  <a:schemeClr val="bg1"/>
                </a:solidFill>
              </a:rPr>
              <a:t>		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220 - 300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60433" name="Поле 17"/>
          <p:cNvSpPr txBox="1">
            <a:spLocks noChangeArrowheads="1"/>
          </p:cNvSpPr>
          <p:nvPr/>
        </p:nvSpPr>
        <p:spPr bwMode="auto">
          <a:xfrm>
            <a:off x="4479925" y="5395913"/>
            <a:ext cx="4276725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Площадь разлета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</a:rPr>
              <a:t>о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сколков</a:t>
            </a:r>
            <a:r>
              <a:rPr lang="ru-RU" sz="2400">
                <a:solidFill>
                  <a:schemeClr val="bg1"/>
                </a:solidFill>
              </a:rPr>
              <a:t>		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95-96 кв.м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60434" name="Поле 18"/>
          <p:cNvSpPr txBox="1">
            <a:spLocks noChangeArrowheads="1"/>
          </p:cNvSpPr>
          <p:nvPr/>
        </p:nvSpPr>
        <p:spPr bwMode="auto">
          <a:xfrm>
            <a:off x="4479925" y="6062663"/>
            <a:ext cx="4513263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Время горения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</a:rPr>
              <a:t>з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апала</a:t>
            </a:r>
            <a:r>
              <a:rPr lang="ru-RU" sz="2400">
                <a:solidFill>
                  <a:schemeClr val="bg1"/>
                </a:solidFill>
              </a:rPr>
              <a:t>			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3,2 - 4,2 сек.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26641" name="Поле 19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533400" y="1828800"/>
            <a:ext cx="5556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Ф-1</a:t>
            </a:r>
          </a:p>
        </p:txBody>
      </p:sp>
      <p:sp>
        <p:nvSpPr>
          <p:cNvPr id="26642" name="Поле 20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438150" y="2381250"/>
            <a:ext cx="7889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РГД-5</a:t>
            </a:r>
          </a:p>
        </p:txBody>
      </p:sp>
      <p:sp>
        <p:nvSpPr>
          <p:cNvPr id="26643" name="Поле 21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495300" y="2914650"/>
            <a:ext cx="6080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РГО</a:t>
            </a:r>
          </a:p>
        </p:txBody>
      </p:sp>
      <p:sp>
        <p:nvSpPr>
          <p:cNvPr id="26644" name="Поле 22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496888" y="3524250"/>
            <a:ext cx="6080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РГН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0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0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"/>
                                        <p:tgtEl>
                                          <p:spTgt spid="60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3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00"/>
                                        <p:tgtEl>
                                          <p:spTgt spid="60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13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3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300"/>
                                        <p:tgtEl>
                                          <p:spTgt spid="60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64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3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300"/>
                                        <p:tgtEl>
                                          <p:spTgt spid="60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09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3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300"/>
                                        <p:tgtEl>
                                          <p:spTgt spid="60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254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3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300"/>
                                        <p:tgtEl>
                                          <p:spTgt spid="60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28" grpId="0" autoUpdateAnimBg="0"/>
      <p:bldP spid="60429" grpId="0" autoUpdateAnimBg="0"/>
      <p:bldP spid="60430" grpId="0" autoUpdateAnimBg="0"/>
      <p:bldP spid="60431" grpId="0" autoUpdateAnimBg="0"/>
      <p:bldP spid="60432" grpId="0" autoUpdateAnimBg="0"/>
      <p:bldP spid="60433" grpId="0" autoUpdateAnimBg="0"/>
      <p:bldP spid="60434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Прямоуг.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85725" cmpd="thinThick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7651" name="Прямоуг. 3"/>
          <p:cNvSpPr>
            <a:spLocks noChangeArrowheads="1"/>
          </p:cNvSpPr>
          <p:nvPr/>
        </p:nvSpPr>
        <p:spPr bwMode="auto">
          <a:xfrm>
            <a:off x="76200" y="76200"/>
            <a:ext cx="1447800" cy="6705600"/>
          </a:xfrm>
          <a:prstGeom prst="rect">
            <a:avLst/>
          </a:prstGeom>
          <a:solidFill>
            <a:schemeClr val="bg2">
              <a:alpha val="50195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7652" name="Прямоуг. 4"/>
          <p:cNvSpPr>
            <a:spLocks noChangeArrowheads="1"/>
          </p:cNvSpPr>
          <p:nvPr/>
        </p:nvSpPr>
        <p:spPr bwMode="auto">
          <a:xfrm>
            <a:off x="1524000" y="1238250"/>
            <a:ext cx="7486650" cy="548640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7653" name="Прямоуг. 5"/>
          <p:cNvSpPr>
            <a:spLocks noChangeArrowheads="1"/>
          </p:cNvSpPr>
          <p:nvPr/>
        </p:nvSpPr>
        <p:spPr bwMode="auto">
          <a:xfrm>
            <a:off x="76200" y="457200"/>
            <a:ext cx="8991600" cy="762000"/>
          </a:xfrm>
          <a:prstGeom prst="rect">
            <a:avLst/>
          </a:prstGeom>
          <a:solidFill>
            <a:schemeClr val="bg2">
              <a:alpha val="50195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7654" name="Прямоуг. 6"/>
          <p:cNvSpPr>
            <a:spLocks noChangeArrowheads="1"/>
          </p:cNvSpPr>
          <p:nvPr/>
        </p:nvSpPr>
        <p:spPr bwMode="auto">
          <a:xfrm>
            <a:off x="1524000" y="171450"/>
            <a:ext cx="7486650" cy="26670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61447" name="Поле 7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258763" y="5486400"/>
            <a:ext cx="11128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C0C0C0"/>
                </a:solidFill>
              </a:rPr>
              <a:t>Меню</a:t>
            </a:r>
          </a:p>
        </p:txBody>
      </p:sp>
      <p:sp>
        <p:nvSpPr>
          <p:cNvPr id="61448" name="Прямоуг. 8"/>
          <p:cNvSpPr>
            <a:spLocks noChangeArrowheads="1"/>
          </p:cNvSpPr>
          <p:nvPr/>
        </p:nvSpPr>
        <p:spPr bwMode="auto">
          <a:xfrm>
            <a:off x="2967038" y="457200"/>
            <a:ext cx="4691062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2800">
                <a:solidFill>
                  <a:schemeClr val="bg1"/>
                </a:solidFill>
              </a:rPr>
              <a:t>Ручная кумулятивная граната</a:t>
            </a:r>
          </a:p>
          <a:p>
            <a:pPr algn="ctr">
              <a:lnSpc>
                <a:spcPct val="80000"/>
              </a:lnSpc>
            </a:pPr>
            <a:r>
              <a:rPr lang="ru-RU" sz="2800">
                <a:solidFill>
                  <a:schemeClr val="bg1"/>
                </a:solidFill>
              </a:rPr>
              <a:t>РКГ-3Е.</a:t>
            </a:r>
          </a:p>
        </p:txBody>
      </p:sp>
      <p:grpSp>
        <p:nvGrpSpPr>
          <p:cNvPr id="61449" name="Группа 9"/>
          <p:cNvGrpSpPr>
            <a:grpSpLocks/>
          </p:cNvGrpSpPr>
          <p:nvPr/>
        </p:nvGrpSpPr>
        <p:grpSpPr bwMode="auto">
          <a:xfrm>
            <a:off x="2057400" y="1905000"/>
            <a:ext cx="6553200" cy="1600200"/>
            <a:chOff x="1296" y="1008"/>
            <a:chExt cx="4128" cy="1008"/>
          </a:xfrm>
        </p:grpSpPr>
        <p:sp>
          <p:nvSpPr>
            <p:cNvPr id="27661" name="Прямоуг. 10"/>
            <p:cNvSpPr>
              <a:spLocks noChangeArrowheads="1"/>
            </p:cNvSpPr>
            <p:nvPr/>
          </p:nvSpPr>
          <p:spPr bwMode="auto">
            <a:xfrm>
              <a:off x="1296" y="1008"/>
              <a:ext cx="4128" cy="1008"/>
            </a:xfrm>
            <a:prstGeom prst="rect">
              <a:avLst/>
            </a:prstGeom>
            <a:solidFill>
              <a:srgbClr val="808080">
                <a:alpha val="50195"/>
              </a:srgbClr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27662" name="Рисунок 11" descr="РКГ-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572" y="1104"/>
              <a:ext cx="3600" cy="8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1452" name="Поле 12"/>
          <p:cNvSpPr txBox="1">
            <a:spLocks noChangeArrowheads="1"/>
          </p:cNvSpPr>
          <p:nvPr/>
        </p:nvSpPr>
        <p:spPr bwMode="auto">
          <a:xfrm>
            <a:off x="2290763" y="4419600"/>
            <a:ext cx="5938837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Модификации гранаты:</a:t>
            </a:r>
            <a:br>
              <a:rPr lang="ru-RU" sz="2400">
                <a:solidFill>
                  <a:schemeClr val="bg1"/>
                </a:solidFill>
                <a:cs typeface="Times New Roman" pitchFamily="18" charset="0"/>
              </a:rPr>
            </a:br>
            <a:r>
              <a:rPr lang="ru-RU" sz="2400">
                <a:solidFill>
                  <a:schemeClr val="bg1"/>
                </a:solidFill>
              </a:rPr>
              <a:t>   </a:t>
            </a:r>
            <a:r>
              <a:rPr lang="ru-RU" sz="2400" u="sng">
                <a:solidFill>
                  <a:schemeClr val="bg1"/>
                </a:solidFill>
                <a:cs typeface="Times New Roman" pitchFamily="18" charset="0"/>
              </a:rPr>
              <a:t>РКГ - 3Е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- модернизированный вариант</a:t>
            </a:r>
            <a:br>
              <a:rPr lang="ru-RU" sz="2400">
                <a:solidFill>
                  <a:schemeClr val="bg1"/>
                </a:solidFill>
                <a:cs typeface="Times New Roman" pitchFamily="18" charset="0"/>
              </a:rPr>
            </a:br>
            <a:r>
              <a:rPr lang="ru-RU" sz="2400">
                <a:solidFill>
                  <a:schemeClr val="bg1"/>
                </a:solidFill>
              </a:rPr>
              <a:t>   </a:t>
            </a:r>
            <a:r>
              <a:rPr lang="ru-RU" sz="2400" u="sng">
                <a:solidFill>
                  <a:schemeClr val="bg1"/>
                </a:solidFill>
                <a:cs typeface="Times New Roman" pitchFamily="18" charset="0"/>
              </a:rPr>
              <a:t>РКГ - 3ЕМ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- модернизированный вариант</a:t>
            </a:r>
            <a:r>
              <a:rPr lang="ru-RU" sz="240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61453" name="Поле 13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161925" y="1481138"/>
            <a:ext cx="1327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>
                <a:solidFill>
                  <a:srgbClr val="C0C0C0"/>
                </a:solidFill>
              </a:rPr>
              <a:t>Назначение</a:t>
            </a:r>
          </a:p>
        </p:txBody>
      </p:sp>
      <p:sp>
        <p:nvSpPr>
          <p:cNvPr id="61454" name="Поле 14">
            <a:hlinkClick r:id="" action="ppaction://noaction"/>
          </p:cNvPr>
          <p:cNvSpPr txBox="1">
            <a:spLocks noChangeArrowheads="1"/>
          </p:cNvSpPr>
          <p:nvPr/>
        </p:nvSpPr>
        <p:spPr bwMode="auto">
          <a:xfrm>
            <a:off x="457200" y="2000250"/>
            <a:ext cx="628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ТТХ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"/>
                                        <p:tgtEl>
                                          <p:spTgt spid="61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1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9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"/>
                                        <p:tgtEl>
                                          <p:spTgt spid="61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1700"/>
                            </p:stCondLst>
                            <p:childTnLst>
                              <p:par>
                                <p:cTn id="1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2200"/>
                            </p:stCondLst>
                            <p:childTnLst>
                              <p:par>
                                <p:cTn id="2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14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4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2700"/>
                            </p:stCondLst>
                            <p:childTnLst>
                              <p:par>
                                <p:cTn id="2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14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14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7" grpId="0" autoUpdateAnimBg="0"/>
      <p:bldP spid="61448" grpId="0" autoUpdateAnimBg="0"/>
      <p:bldP spid="61452" grpId="0" autoUpdateAnimBg="0"/>
      <p:bldP spid="61453" grpId="0" autoUpdateAnimBg="0"/>
      <p:bldP spid="61454" grpId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Прямоуг.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85725" cmpd="thinThick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675" name="Прямоуг. 3"/>
          <p:cNvSpPr>
            <a:spLocks noChangeArrowheads="1"/>
          </p:cNvSpPr>
          <p:nvPr/>
        </p:nvSpPr>
        <p:spPr bwMode="auto">
          <a:xfrm>
            <a:off x="76200" y="76200"/>
            <a:ext cx="1447800" cy="6705600"/>
          </a:xfrm>
          <a:prstGeom prst="rect">
            <a:avLst/>
          </a:prstGeom>
          <a:solidFill>
            <a:schemeClr val="bg2">
              <a:alpha val="50195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676" name="Поле 4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258763" y="5486400"/>
            <a:ext cx="11128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C0C0C0"/>
                </a:solidFill>
              </a:rPr>
              <a:t>Меню</a:t>
            </a:r>
          </a:p>
        </p:txBody>
      </p:sp>
      <p:sp>
        <p:nvSpPr>
          <p:cNvPr id="28677" name="Прямоуг. 5"/>
          <p:cNvSpPr>
            <a:spLocks noChangeArrowheads="1"/>
          </p:cNvSpPr>
          <p:nvPr/>
        </p:nvSpPr>
        <p:spPr bwMode="auto">
          <a:xfrm>
            <a:off x="1524000" y="171450"/>
            <a:ext cx="7486650" cy="26670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8678" name="Прямоуг. 6"/>
          <p:cNvSpPr>
            <a:spLocks noChangeArrowheads="1"/>
          </p:cNvSpPr>
          <p:nvPr/>
        </p:nvSpPr>
        <p:spPr bwMode="auto">
          <a:xfrm>
            <a:off x="76200" y="457200"/>
            <a:ext cx="8991600" cy="762000"/>
          </a:xfrm>
          <a:prstGeom prst="rect">
            <a:avLst/>
          </a:prstGeom>
          <a:solidFill>
            <a:schemeClr val="bg2">
              <a:alpha val="50195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679" name="Прямоуг. 7"/>
          <p:cNvSpPr>
            <a:spLocks noChangeArrowheads="1"/>
          </p:cNvSpPr>
          <p:nvPr/>
        </p:nvSpPr>
        <p:spPr bwMode="auto">
          <a:xfrm>
            <a:off x="1524000" y="1238250"/>
            <a:ext cx="7486650" cy="548640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62472" name="Поле 8"/>
          <p:cNvSpPr txBox="1">
            <a:spLocks noChangeArrowheads="1"/>
          </p:cNvSpPr>
          <p:nvPr/>
        </p:nvSpPr>
        <p:spPr bwMode="auto">
          <a:xfrm>
            <a:off x="1622425" y="1660525"/>
            <a:ext cx="7329488" cy="359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</a:rPr>
              <a:t>       Г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раната </a:t>
            </a:r>
            <a:r>
              <a:rPr lang="ru-RU" sz="2400">
                <a:solidFill>
                  <a:schemeClr val="bg1"/>
                </a:solidFill>
              </a:rPr>
              <a:t>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РКГ 3</a:t>
            </a:r>
            <a:r>
              <a:rPr lang="ru-RU" sz="2400">
                <a:solidFill>
                  <a:schemeClr val="bg1"/>
                </a:solidFill>
              </a:rPr>
              <a:t>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(Ручная Кумулятивная Граната)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предназначена 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для 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поражения 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легкобронированной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и небронированной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техники, живой силы противника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в укрытиях.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Корпус 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гранаты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круглый в поперечнике,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в нем расположен заряд ВВ с кумулятивной воронкой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направленной вниз и запал. 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В 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рукоятке 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расположен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парашют. После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того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как из запала выдернута чека и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стрелок 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бросает 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гранату,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из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рукоятки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выскакивает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подпружиненный парашют и граната разворачивается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</a:rPr>
              <a:t>к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умулятивной</a:t>
            </a:r>
            <a:r>
              <a:rPr lang="ru-RU" sz="2400">
                <a:solidFill>
                  <a:schemeClr val="bg1"/>
                </a:solidFill>
              </a:rPr>
              <a:t>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воронкой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к </a:t>
            </a:r>
            <a:r>
              <a:rPr lang="ru-RU" sz="2400">
                <a:solidFill>
                  <a:schemeClr val="bg1"/>
                </a:solidFill>
              </a:rPr>
              <a:t>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мишени.</a:t>
            </a:r>
            <a:r>
              <a:rPr lang="ru-RU" sz="2400">
                <a:solidFill>
                  <a:schemeClr val="bg1"/>
                </a:solidFill>
              </a:rPr>
              <a:t>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При </a:t>
            </a:r>
            <a:r>
              <a:rPr lang="ru-RU" sz="2400">
                <a:solidFill>
                  <a:schemeClr val="bg1"/>
                </a:solidFill>
              </a:rPr>
              <a:t>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ударе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происходит </a:t>
            </a:r>
            <a:r>
              <a:rPr lang="ru-RU" sz="2400">
                <a:solidFill>
                  <a:schemeClr val="bg1"/>
                </a:solidFill>
              </a:rPr>
              <a:t>     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мгновенный </a:t>
            </a:r>
            <a:r>
              <a:rPr lang="ru-RU" sz="2400">
                <a:solidFill>
                  <a:schemeClr val="bg1"/>
                </a:solidFill>
              </a:rPr>
              <a:t>    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взрыв,</a:t>
            </a:r>
            <a:r>
              <a:rPr lang="ru-RU" sz="2400">
                <a:solidFill>
                  <a:schemeClr val="bg1"/>
                </a:solidFill>
              </a:rPr>
              <a:t>     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который</a:t>
            </a:r>
            <a:endParaRPr lang="ru-RU" sz="24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обеспечивается ударником с инерционным шариком. </a:t>
            </a:r>
          </a:p>
        </p:txBody>
      </p:sp>
      <p:sp>
        <p:nvSpPr>
          <p:cNvPr id="28681" name="Поле 9"/>
          <p:cNvSpPr txBox="1">
            <a:spLocks noChangeArrowheads="1"/>
          </p:cNvSpPr>
          <p:nvPr/>
        </p:nvSpPr>
        <p:spPr bwMode="auto">
          <a:xfrm>
            <a:off x="4260850" y="554038"/>
            <a:ext cx="19605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 sz="2800">
                <a:solidFill>
                  <a:schemeClr val="bg1"/>
                </a:solidFill>
              </a:rPr>
              <a:t>Назначение</a:t>
            </a:r>
          </a:p>
        </p:txBody>
      </p:sp>
      <p:sp>
        <p:nvSpPr>
          <p:cNvPr id="28682" name="Поле 10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161925" y="1481138"/>
            <a:ext cx="1327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>
                <a:solidFill>
                  <a:srgbClr val="C0C0C0"/>
                </a:solidFill>
              </a:rPr>
              <a:t>Назначение</a:t>
            </a:r>
          </a:p>
        </p:txBody>
      </p:sp>
      <p:sp>
        <p:nvSpPr>
          <p:cNvPr id="28683" name="Поле 11">
            <a:hlinkClick r:id="" action="ppaction://noaction"/>
          </p:cNvPr>
          <p:cNvSpPr txBox="1">
            <a:spLocks noChangeArrowheads="1"/>
          </p:cNvSpPr>
          <p:nvPr/>
        </p:nvSpPr>
        <p:spPr bwMode="auto">
          <a:xfrm>
            <a:off x="457200" y="2000250"/>
            <a:ext cx="628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ТТХ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2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72" grpId="0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Прямоуг.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85725" cmpd="thinThick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9699" name="Прямоуг. 3"/>
          <p:cNvSpPr>
            <a:spLocks noChangeArrowheads="1"/>
          </p:cNvSpPr>
          <p:nvPr/>
        </p:nvSpPr>
        <p:spPr bwMode="auto">
          <a:xfrm>
            <a:off x="76200" y="76200"/>
            <a:ext cx="1447800" cy="6705600"/>
          </a:xfrm>
          <a:prstGeom prst="rect">
            <a:avLst/>
          </a:prstGeom>
          <a:solidFill>
            <a:schemeClr val="bg2">
              <a:alpha val="50195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9700" name="Поле 4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258763" y="5486400"/>
            <a:ext cx="11128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C0C0C0"/>
                </a:solidFill>
              </a:rPr>
              <a:t>Меню</a:t>
            </a:r>
          </a:p>
        </p:txBody>
      </p:sp>
      <p:sp>
        <p:nvSpPr>
          <p:cNvPr id="29701" name="Прямоуг. 5"/>
          <p:cNvSpPr>
            <a:spLocks noChangeArrowheads="1"/>
          </p:cNvSpPr>
          <p:nvPr/>
        </p:nvSpPr>
        <p:spPr bwMode="auto">
          <a:xfrm>
            <a:off x="1524000" y="171450"/>
            <a:ext cx="7486650" cy="26670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9702" name="Прямоуг. 6"/>
          <p:cNvSpPr>
            <a:spLocks noChangeArrowheads="1"/>
          </p:cNvSpPr>
          <p:nvPr/>
        </p:nvSpPr>
        <p:spPr bwMode="auto">
          <a:xfrm>
            <a:off x="76200" y="457200"/>
            <a:ext cx="8991600" cy="762000"/>
          </a:xfrm>
          <a:prstGeom prst="rect">
            <a:avLst/>
          </a:prstGeom>
          <a:solidFill>
            <a:schemeClr val="bg2">
              <a:alpha val="50195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9703" name="Прямоуг. 7"/>
          <p:cNvSpPr>
            <a:spLocks noChangeArrowheads="1"/>
          </p:cNvSpPr>
          <p:nvPr/>
        </p:nvSpPr>
        <p:spPr bwMode="auto">
          <a:xfrm>
            <a:off x="1524000" y="1238250"/>
            <a:ext cx="7486650" cy="548640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63496" name="Поле 8"/>
          <p:cNvSpPr txBox="1">
            <a:spLocks noChangeArrowheads="1"/>
          </p:cNvSpPr>
          <p:nvPr/>
        </p:nvSpPr>
        <p:spPr bwMode="auto">
          <a:xfrm>
            <a:off x="2117725" y="1905000"/>
            <a:ext cx="5524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Диаметр корпуса</a:t>
            </a:r>
            <a:r>
              <a:rPr lang="ru-RU" sz="2400">
                <a:solidFill>
                  <a:schemeClr val="bg1"/>
                </a:solidFill>
              </a:rPr>
              <a:t>			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70 мм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63497" name="Поле 9"/>
          <p:cNvSpPr txBox="1">
            <a:spLocks noChangeArrowheads="1"/>
          </p:cNvSpPr>
          <p:nvPr/>
        </p:nvSpPr>
        <p:spPr bwMode="auto">
          <a:xfrm>
            <a:off x="2117725" y="2438400"/>
            <a:ext cx="65103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Длина гранаты</a:t>
            </a:r>
            <a:r>
              <a:rPr lang="ru-RU" sz="2400">
                <a:solidFill>
                  <a:schemeClr val="bg1"/>
                </a:solidFill>
              </a:rPr>
              <a:t>			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около 360 мм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63498" name="Поле 10"/>
          <p:cNvSpPr txBox="1">
            <a:spLocks noChangeArrowheads="1"/>
          </p:cNvSpPr>
          <p:nvPr/>
        </p:nvSpPr>
        <p:spPr bwMode="auto">
          <a:xfrm>
            <a:off x="2117725" y="2990850"/>
            <a:ext cx="57197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Масса</a:t>
            </a:r>
            <a:r>
              <a:rPr lang="ru-RU" sz="2400">
                <a:solidFill>
                  <a:schemeClr val="bg1"/>
                </a:solidFill>
              </a:rPr>
              <a:t>					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1070 гр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63499" name="Поле 11"/>
          <p:cNvSpPr txBox="1">
            <a:spLocks noChangeArrowheads="1"/>
          </p:cNvSpPr>
          <p:nvPr/>
        </p:nvSpPr>
        <p:spPr bwMode="auto">
          <a:xfrm>
            <a:off x="2117725" y="3581400"/>
            <a:ext cx="66071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Дальность броска</a:t>
            </a:r>
            <a:r>
              <a:rPr lang="ru-RU" sz="2400">
                <a:solidFill>
                  <a:schemeClr val="bg1"/>
                </a:solidFill>
              </a:rPr>
              <a:t>			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15 - 20 метров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29708" name="Поле 12"/>
          <p:cNvSpPr txBox="1">
            <a:spLocks noChangeArrowheads="1"/>
          </p:cNvSpPr>
          <p:nvPr/>
        </p:nvSpPr>
        <p:spPr bwMode="auto">
          <a:xfrm>
            <a:off x="3495675" y="354013"/>
            <a:ext cx="3433763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 sz="2800">
                <a:solidFill>
                  <a:schemeClr val="bg1"/>
                </a:solidFill>
              </a:rPr>
              <a:t>Тактико-технические</a:t>
            </a:r>
          </a:p>
          <a:p>
            <a:pPr algn="ctr">
              <a:lnSpc>
                <a:spcPct val="80000"/>
              </a:lnSpc>
            </a:pPr>
            <a:r>
              <a:rPr lang="ru-RU" sz="2800">
                <a:solidFill>
                  <a:schemeClr val="bg1"/>
                </a:solidFill>
              </a:rPr>
              <a:t>характеристики</a:t>
            </a:r>
          </a:p>
        </p:txBody>
      </p:sp>
      <p:sp>
        <p:nvSpPr>
          <p:cNvPr id="29709" name="Поле 13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161925" y="1481138"/>
            <a:ext cx="1327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>
                <a:solidFill>
                  <a:srgbClr val="C0C0C0"/>
                </a:solidFill>
              </a:rPr>
              <a:t>Назначение</a:t>
            </a:r>
          </a:p>
        </p:txBody>
      </p:sp>
      <p:sp>
        <p:nvSpPr>
          <p:cNvPr id="29710" name="Поле 1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457200" y="2000250"/>
            <a:ext cx="628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ТТХ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4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63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2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"/>
                                        <p:tgtEl>
                                          <p:spTgt spid="63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87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"/>
                                        <p:tgtEl>
                                          <p:spTgt spid="63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16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00"/>
                                        <p:tgtEl>
                                          <p:spTgt spid="63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6" grpId="0" autoUpdateAnimBg="0"/>
      <p:bldP spid="63497" grpId="0" autoUpdateAnimBg="0"/>
      <p:bldP spid="63498" grpId="0" autoUpdateAnimBg="0"/>
      <p:bldP spid="63499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Прямоуг.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85725" cmpd="thinThick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23" name="Прямоуг. 3"/>
          <p:cNvSpPr>
            <a:spLocks noChangeArrowheads="1"/>
          </p:cNvSpPr>
          <p:nvPr/>
        </p:nvSpPr>
        <p:spPr bwMode="auto">
          <a:xfrm>
            <a:off x="1524000" y="1238250"/>
            <a:ext cx="7486650" cy="548640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5124" name="Прямоуг. 4"/>
          <p:cNvSpPr>
            <a:spLocks noChangeArrowheads="1"/>
          </p:cNvSpPr>
          <p:nvPr/>
        </p:nvSpPr>
        <p:spPr bwMode="auto">
          <a:xfrm>
            <a:off x="1524000" y="171450"/>
            <a:ext cx="7486650" cy="26670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5125" name="Прямоуг. 5"/>
          <p:cNvSpPr>
            <a:spLocks noChangeArrowheads="1"/>
          </p:cNvSpPr>
          <p:nvPr/>
        </p:nvSpPr>
        <p:spPr bwMode="auto">
          <a:xfrm>
            <a:off x="76200" y="457200"/>
            <a:ext cx="8991600" cy="762000"/>
          </a:xfrm>
          <a:prstGeom prst="rect">
            <a:avLst/>
          </a:prstGeom>
          <a:solidFill>
            <a:schemeClr val="bg2">
              <a:alpha val="50195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26" name="Прямоуг. 6"/>
          <p:cNvSpPr>
            <a:spLocks noChangeArrowheads="1"/>
          </p:cNvSpPr>
          <p:nvPr/>
        </p:nvSpPr>
        <p:spPr bwMode="auto">
          <a:xfrm>
            <a:off x="76200" y="76200"/>
            <a:ext cx="1447800" cy="6705600"/>
          </a:xfrm>
          <a:prstGeom prst="rect">
            <a:avLst/>
          </a:prstGeom>
          <a:solidFill>
            <a:schemeClr val="bg2">
              <a:alpha val="50195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27" name="Поле 7"/>
          <p:cNvSpPr txBox="1">
            <a:spLocks noChangeArrowheads="1"/>
          </p:cNvSpPr>
          <p:nvPr/>
        </p:nvSpPr>
        <p:spPr bwMode="auto">
          <a:xfrm>
            <a:off x="406400" y="158750"/>
            <a:ext cx="7651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1600" b="1">
                <a:solidFill>
                  <a:srgbClr val="C0C0C0"/>
                </a:solidFill>
              </a:rPr>
              <a:t>РПГ-7</a:t>
            </a:r>
          </a:p>
        </p:txBody>
      </p:sp>
      <p:sp>
        <p:nvSpPr>
          <p:cNvPr id="5128" name="Поле 8"/>
          <p:cNvSpPr txBox="1">
            <a:spLocks noChangeArrowheads="1"/>
          </p:cNvSpPr>
          <p:nvPr/>
        </p:nvSpPr>
        <p:spPr bwMode="auto">
          <a:xfrm>
            <a:off x="4260850" y="554038"/>
            <a:ext cx="19605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 sz="2800" dirty="0">
                <a:solidFill>
                  <a:schemeClr val="bg1"/>
                </a:solidFill>
              </a:rPr>
              <a:t>Назначение</a:t>
            </a:r>
          </a:p>
        </p:txBody>
      </p:sp>
      <p:pic>
        <p:nvPicPr>
          <p:cNvPr id="5129" name="Рисунок 9" descr="1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566738"/>
            <a:ext cx="134778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8" name="Рисунок 10" descr="rifle0209_02 коп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1466850"/>
            <a:ext cx="4114800" cy="2719388"/>
          </a:xfrm>
          <a:prstGeom prst="rect">
            <a:avLst/>
          </a:prstGeom>
          <a:noFill/>
          <a:ln w="57150" cmpd="thickThin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37899" name="Поле 11"/>
          <p:cNvSpPr txBox="1">
            <a:spLocks noChangeArrowheads="1"/>
          </p:cNvSpPr>
          <p:nvPr/>
        </p:nvSpPr>
        <p:spPr bwMode="auto">
          <a:xfrm>
            <a:off x="1600200" y="4343400"/>
            <a:ext cx="7456488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</a:rPr>
              <a:t>        </a:t>
            </a:r>
            <a:r>
              <a:rPr lang="ru-RU" sz="2400" dirty="0">
                <a:solidFill>
                  <a:schemeClr val="bg1"/>
                </a:solidFill>
                <a:cs typeface="Times New Roman" pitchFamily="18" charset="0"/>
              </a:rPr>
              <a:t>РПГ-7 </a:t>
            </a:r>
            <a:r>
              <a:rPr lang="ru-RU" sz="2400" dirty="0">
                <a:solidFill>
                  <a:schemeClr val="bg1"/>
                </a:solidFill>
              </a:rPr>
              <a:t>   </a:t>
            </a:r>
            <a:r>
              <a:rPr lang="ru-RU" sz="2400" dirty="0">
                <a:solidFill>
                  <a:schemeClr val="bg1"/>
                </a:solidFill>
                <a:cs typeface="Times New Roman" pitchFamily="18" charset="0"/>
              </a:rPr>
              <a:t>предназначен</a:t>
            </a:r>
            <a:r>
              <a:rPr lang="ru-RU" sz="2400" dirty="0">
                <a:solidFill>
                  <a:schemeClr val="bg1"/>
                </a:solidFill>
              </a:rPr>
              <a:t> </a:t>
            </a:r>
            <a:r>
              <a:rPr lang="ru-RU" sz="2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2400" dirty="0">
                <a:solidFill>
                  <a:schemeClr val="bg1"/>
                </a:solidFill>
              </a:rPr>
              <a:t>  </a:t>
            </a:r>
            <a:r>
              <a:rPr lang="ru-RU" sz="2400" dirty="0">
                <a:solidFill>
                  <a:schemeClr val="bg1"/>
                </a:solidFill>
                <a:cs typeface="Times New Roman" pitchFamily="18" charset="0"/>
              </a:rPr>
              <a:t>для</a:t>
            </a:r>
            <a:r>
              <a:rPr lang="ru-RU" sz="2400" dirty="0">
                <a:solidFill>
                  <a:schemeClr val="bg1"/>
                </a:solidFill>
              </a:rPr>
              <a:t>   </a:t>
            </a:r>
            <a:r>
              <a:rPr lang="ru-RU" sz="2400" dirty="0">
                <a:solidFill>
                  <a:schemeClr val="bg1"/>
                </a:solidFill>
                <a:cs typeface="Times New Roman" pitchFamily="18" charset="0"/>
              </a:rPr>
              <a:t> борьбы </a:t>
            </a:r>
            <a:r>
              <a:rPr lang="ru-RU" sz="2400" dirty="0">
                <a:solidFill>
                  <a:schemeClr val="bg1"/>
                </a:solidFill>
              </a:rPr>
              <a:t>  </a:t>
            </a:r>
            <a:r>
              <a:rPr lang="ru-RU" sz="2400" dirty="0">
                <a:solidFill>
                  <a:schemeClr val="bg1"/>
                </a:solidFill>
                <a:cs typeface="Times New Roman" pitchFamily="18" charset="0"/>
              </a:rPr>
              <a:t>с</a:t>
            </a:r>
            <a:r>
              <a:rPr lang="ru-RU" sz="2400" dirty="0">
                <a:solidFill>
                  <a:schemeClr val="bg1"/>
                </a:solidFill>
              </a:rPr>
              <a:t>  </a:t>
            </a:r>
            <a:r>
              <a:rPr lang="ru-RU" sz="2400" dirty="0">
                <a:solidFill>
                  <a:schemeClr val="bg1"/>
                </a:solidFill>
                <a:cs typeface="Times New Roman" pitchFamily="18" charset="0"/>
              </a:rPr>
              <a:t> танками,</a:t>
            </a:r>
            <a:endParaRPr lang="ru-RU" sz="2400" dirty="0">
              <a:solidFill>
                <a:schemeClr val="bg1"/>
              </a:solidFill>
            </a:endParaRPr>
          </a:p>
          <a:p>
            <a:r>
              <a:rPr lang="ru-RU" sz="2400" dirty="0">
                <a:solidFill>
                  <a:schemeClr val="bg1"/>
                </a:solidFill>
                <a:cs typeface="Times New Roman" pitchFamily="18" charset="0"/>
              </a:rPr>
              <a:t>самоходно-артиллерийскими </a:t>
            </a:r>
            <a:r>
              <a:rPr lang="ru-RU" sz="2400" dirty="0">
                <a:solidFill>
                  <a:schemeClr val="bg1"/>
                </a:solidFill>
              </a:rPr>
              <a:t> </a:t>
            </a:r>
            <a:r>
              <a:rPr lang="ru-RU" sz="2400" dirty="0">
                <a:solidFill>
                  <a:schemeClr val="bg1"/>
                </a:solidFill>
                <a:cs typeface="Times New Roman" pitchFamily="18" charset="0"/>
              </a:rPr>
              <a:t>установками </a:t>
            </a:r>
            <a:r>
              <a:rPr lang="ru-RU" sz="2400" dirty="0">
                <a:solidFill>
                  <a:schemeClr val="bg1"/>
                </a:solidFill>
              </a:rPr>
              <a:t> </a:t>
            </a:r>
            <a:r>
              <a:rPr lang="ru-RU" sz="2400" dirty="0">
                <a:solidFill>
                  <a:schemeClr val="bg1"/>
                </a:solidFill>
                <a:cs typeface="Times New Roman" pitchFamily="18" charset="0"/>
              </a:rPr>
              <a:t>и</a:t>
            </a:r>
            <a:r>
              <a:rPr lang="ru-RU" sz="2400" dirty="0">
                <a:solidFill>
                  <a:schemeClr val="bg1"/>
                </a:solidFill>
              </a:rPr>
              <a:t> </a:t>
            </a:r>
            <a:r>
              <a:rPr lang="ru-RU" sz="2400" dirty="0">
                <a:solidFill>
                  <a:schemeClr val="bg1"/>
                </a:solidFill>
                <a:cs typeface="Times New Roman" pitchFamily="18" charset="0"/>
              </a:rPr>
              <a:t> другими</a:t>
            </a:r>
            <a:endParaRPr lang="ru-RU" sz="2400" dirty="0">
              <a:solidFill>
                <a:schemeClr val="bg1"/>
              </a:solidFill>
            </a:endParaRPr>
          </a:p>
          <a:p>
            <a:r>
              <a:rPr lang="ru-RU" sz="2400" dirty="0">
                <a:solidFill>
                  <a:schemeClr val="bg1"/>
                </a:solidFill>
                <a:cs typeface="Times New Roman" pitchFamily="18" charset="0"/>
              </a:rPr>
              <a:t>бронированными средствами противника.</a:t>
            </a:r>
            <a:r>
              <a:rPr lang="ru-RU" sz="2400" dirty="0">
                <a:solidFill>
                  <a:schemeClr val="bg1"/>
                </a:solidFill>
              </a:rPr>
              <a:t>  </a:t>
            </a:r>
            <a:r>
              <a:rPr lang="ru-RU" sz="2400" dirty="0">
                <a:solidFill>
                  <a:schemeClr val="bg1"/>
                </a:solidFill>
                <a:cs typeface="Times New Roman" pitchFamily="18" charset="0"/>
              </a:rPr>
              <a:t> Кроме того,</a:t>
            </a:r>
            <a:endParaRPr lang="ru-RU" sz="2400" dirty="0">
              <a:solidFill>
                <a:schemeClr val="bg1"/>
              </a:solidFill>
            </a:endParaRPr>
          </a:p>
          <a:p>
            <a:r>
              <a:rPr lang="ru-RU" sz="2400" dirty="0">
                <a:solidFill>
                  <a:schemeClr val="bg1"/>
                </a:solidFill>
                <a:cs typeface="Times New Roman" pitchFamily="18" charset="0"/>
              </a:rPr>
              <a:t>они могут быть использованы для уничтожения живой</a:t>
            </a:r>
            <a:endParaRPr lang="ru-RU" sz="2400" dirty="0">
              <a:solidFill>
                <a:schemeClr val="bg1"/>
              </a:solidFill>
            </a:endParaRPr>
          </a:p>
          <a:p>
            <a:r>
              <a:rPr lang="ru-RU" sz="2400" dirty="0">
                <a:solidFill>
                  <a:schemeClr val="bg1"/>
                </a:solidFill>
              </a:rPr>
              <a:t>с</a:t>
            </a:r>
            <a:r>
              <a:rPr lang="ru-RU" sz="2400" dirty="0">
                <a:solidFill>
                  <a:schemeClr val="bg1"/>
                </a:solidFill>
                <a:cs typeface="Times New Roman" pitchFamily="18" charset="0"/>
              </a:rPr>
              <a:t>илы</a:t>
            </a:r>
            <a:r>
              <a:rPr lang="ru-RU" sz="2400" dirty="0">
                <a:solidFill>
                  <a:schemeClr val="bg1"/>
                </a:solidFill>
              </a:rPr>
              <a:t>  </a:t>
            </a:r>
            <a:r>
              <a:rPr lang="ru-RU" sz="2400" dirty="0">
                <a:solidFill>
                  <a:schemeClr val="bg1"/>
                </a:solidFill>
                <a:cs typeface="Times New Roman" pitchFamily="18" charset="0"/>
              </a:rPr>
              <a:t> противника, </a:t>
            </a:r>
            <a:r>
              <a:rPr lang="ru-RU" sz="2400" dirty="0">
                <a:solidFill>
                  <a:schemeClr val="bg1"/>
                </a:solidFill>
              </a:rPr>
              <a:t>  </a:t>
            </a:r>
            <a:r>
              <a:rPr lang="ru-RU" sz="2400" dirty="0">
                <a:solidFill>
                  <a:schemeClr val="bg1"/>
                </a:solidFill>
                <a:cs typeface="Times New Roman" pitchFamily="18" charset="0"/>
              </a:rPr>
              <a:t>находящейся</a:t>
            </a:r>
            <a:r>
              <a:rPr lang="ru-RU" sz="2400" dirty="0">
                <a:solidFill>
                  <a:schemeClr val="bg1"/>
                </a:solidFill>
              </a:rPr>
              <a:t>   </a:t>
            </a:r>
            <a:r>
              <a:rPr lang="ru-RU" sz="2400" dirty="0">
                <a:solidFill>
                  <a:schemeClr val="bg1"/>
                </a:solidFill>
                <a:cs typeface="Times New Roman" pitchFamily="18" charset="0"/>
              </a:rPr>
              <a:t>в</a:t>
            </a:r>
            <a:r>
              <a:rPr lang="ru-RU" sz="2400" dirty="0">
                <a:solidFill>
                  <a:schemeClr val="bg1"/>
                </a:solidFill>
              </a:rPr>
              <a:t>  </a:t>
            </a:r>
            <a:r>
              <a:rPr lang="ru-RU" sz="2400" dirty="0">
                <a:solidFill>
                  <a:schemeClr val="bg1"/>
                </a:solidFill>
                <a:cs typeface="Times New Roman" pitchFamily="18" charset="0"/>
              </a:rPr>
              <a:t>легких </a:t>
            </a:r>
            <a:r>
              <a:rPr lang="ru-RU" sz="2400" dirty="0">
                <a:solidFill>
                  <a:schemeClr val="bg1"/>
                </a:solidFill>
              </a:rPr>
              <a:t>   </a:t>
            </a:r>
            <a:r>
              <a:rPr lang="ru-RU" sz="2400" dirty="0">
                <a:solidFill>
                  <a:schemeClr val="bg1"/>
                </a:solidFill>
                <a:cs typeface="Times New Roman" pitchFamily="18" charset="0"/>
              </a:rPr>
              <a:t>полевых</a:t>
            </a:r>
            <a:endParaRPr lang="ru-RU" sz="2400" dirty="0">
              <a:solidFill>
                <a:schemeClr val="bg1"/>
              </a:solidFill>
            </a:endParaRPr>
          </a:p>
          <a:p>
            <a:r>
              <a:rPr lang="ru-RU" sz="2400" dirty="0">
                <a:solidFill>
                  <a:schemeClr val="bg1"/>
                </a:solidFill>
                <a:cs typeface="Times New Roman" pitchFamily="18" charset="0"/>
              </a:rPr>
              <a:t>укрытиях, а также в сооружениях городского типа. 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5132" name="Поле 12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161925" y="1481138"/>
            <a:ext cx="1327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C0C0C0"/>
                </a:solidFill>
              </a:rPr>
              <a:t>Назначение</a:t>
            </a:r>
          </a:p>
        </p:txBody>
      </p:sp>
      <p:sp>
        <p:nvSpPr>
          <p:cNvPr id="5133" name="Поле 13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457200" y="2000250"/>
            <a:ext cx="628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 dirty="0">
                <a:solidFill>
                  <a:srgbClr val="C0C0C0"/>
                </a:solidFill>
              </a:rPr>
              <a:t>ТТХ</a:t>
            </a:r>
          </a:p>
        </p:txBody>
      </p:sp>
      <p:sp>
        <p:nvSpPr>
          <p:cNvPr id="5134" name="Поле 14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258763" y="5486400"/>
            <a:ext cx="11128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C0C0C0"/>
                </a:solidFill>
              </a:rPr>
              <a:t>Меню</a:t>
            </a:r>
          </a:p>
        </p:txBody>
      </p:sp>
      <p:sp>
        <p:nvSpPr>
          <p:cNvPr id="5135" name="Поле 15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133350" y="2457450"/>
            <a:ext cx="13223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 dirty="0">
                <a:solidFill>
                  <a:srgbClr val="C0C0C0"/>
                </a:solidFill>
              </a:rPr>
              <a:t>Устройство</a:t>
            </a:r>
          </a:p>
          <a:p>
            <a:pPr algn="ctr"/>
            <a:r>
              <a:rPr lang="ru-RU" dirty="0">
                <a:solidFill>
                  <a:srgbClr val="C0C0C0"/>
                </a:solidFill>
              </a:rPr>
              <a:t> РПГ-7</a:t>
            </a:r>
            <a:endParaRPr lang="ru-RU" dirty="0">
              <a:solidFill>
                <a:schemeClr val="folHlink"/>
              </a:solidFill>
            </a:endParaRPr>
          </a:p>
        </p:txBody>
      </p:sp>
      <p:sp>
        <p:nvSpPr>
          <p:cNvPr id="5136" name="Поле 16">
            <a:hlinkClick r:id="rId7" action="ppaction://hlinksldjump"/>
          </p:cNvPr>
          <p:cNvSpPr txBox="1">
            <a:spLocks noChangeArrowheads="1"/>
          </p:cNvSpPr>
          <p:nvPr/>
        </p:nvSpPr>
        <p:spPr bwMode="auto">
          <a:xfrm>
            <a:off x="114300" y="3200400"/>
            <a:ext cx="13223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 dirty="0">
                <a:solidFill>
                  <a:srgbClr val="C0C0C0"/>
                </a:solidFill>
              </a:rPr>
              <a:t>Устройство</a:t>
            </a:r>
          </a:p>
          <a:p>
            <a:pPr algn="ctr"/>
            <a:r>
              <a:rPr lang="ru-RU" dirty="0">
                <a:solidFill>
                  <a:srgbClr val="C0C0C0"/>
                </a:solidFill>
              </a:rPr>
              <a:t> ПГ-7В</a:t>
            </a:r>
          </a:p>
        </p:txBody>
      </p:sp>
      <p:sp>
        <p:nvSpPr>
          <p:cNvPr id="5137" name="Поле 17">
            <a:hlinkClick r:id="rId8" action="ppaction://hlinksldjump"/>
          </p:cNvPr>
          <p:cNvSpPr txBox="1">
            <a:spLocks noChangeArrowheads="1"/>
          </p:cNvSpPr>
          <p:nvPr/>
        </p:nvSpPr>
        <p:spPr bwMode="auto">
          <a:xfrm>
            <a:off x="190500" y="3981450"/>
            <a:ext cx="1200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 dirty="0">
                <a:solidFill>
                  <a:srgbClr val="C0C0C0"/>
                </a:solidFill>
              </a:rPr>
              <a:t>Типы</a:t>
            </a:r>
          </a:p>
          <a:p>
            <a:pPr algn="ctr"/>
            <a:r>
              <a:rPr lang="ru-RU" dirty="0">
                <a:solidFill>
                  <a:srgbClr val="C0C0C0"/>
                </a:solidFill>
              </a:rPr>
              <a:t>выстрелов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7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7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9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Прямоуг.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85725" cmpd="thinThick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47" name="Прямоуг. 3"/>
          <p:cNvSpPr>
            <a:spLocks noChangeArrowheads="1"/>
          </p:cNvSpPr>
          <p:nvPr/>
        </p:nvSpPr>
        <p:spPr bwMode="auto">
          <a:xfrm>
            <a:off x="76200" y="76200"/>
            <a:ext cx="1447800" cy="6705600"/>
          </a:xfrm>
          <a:prstGeom prst="rect">
            <a:avLst/>
          </a:prstGeom>
          <a:solidFill>
            <a:srgbClr val="808080">
              <a:alpha val="50195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48" name="Поле 4"/>
          <p:cNvSpPr txBox="1">
            <a:spLocks noChangeArrowheads="1"/>
          </p:cNvSpPr>
          <p:nvPr/>
        </p:nvSpPr>
        <p:spPr bwMode="auto">
          <a:xfrm>
            <a:off x="406400" y="158750"/>
            <a:ext cx="7651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1600" b="1">
                <a:solidFill>
                  <a:srgbClr val="C0C0C0"/>
                </a:solidFill>
              </a:rPr>
              <a:t>РПГ-7</a:t>
            </a:r>
          </a:p>
        </p:txBody>
      </p:sp>
      <p:sp>
        <p:nvSpPr>
          <p:cNvPr id="6149" name="Прямоуг. 5"/>
          <p:cNvSpPr>
            <a:spLocks noChangeArrowheads="1"/>
          </p:cNvSpPr>
          <p:nvPr/>
        </p:nvSpPr>
        <p:spPr bwMode="auto">
          <a:xfrm>
            <a:off x="76200" y="457200"/>
            <a:ext cx="8991600" cy="762000"/>
          </a:xfrm>
          <a:prstGeom prst="rect">
            <a:avLst/>
          </a:prstGeom>
          <a:solidFill>
            <a:srgbClr val="808080">
              <a:alpha val="50195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50" name="Прямоуг. 6"/>
          <p:cNvSpPr>
            <a:spLocks noChangeArrowheads="1"/>
          </p:cNvSpPr>
          <p:nvPr/>
        </p:nvSpPr>
        <p:spPr bwMode="auto">
          <a:xfrm>
            <a:off x="1524000" y="171450"/>
            <a:ext cx="7486650" cy="26670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6151" name="Прямоуг. 7"/>
          <p:cNvSpPr>
            <a:spLocks noChangeArrowheads="1"/>
          </p:cNvSpPr>
          <p:nvPr/>
        </p:nvSpPr>
        <p:spPr bwMode="auto">
          <a:xfrm>
            <a:off x="1524000" y="1238250"/>
            <a:ext cx="7486650" cy="548640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6152" name="Поле 8"/>
          <p:cNvSpPr txBox="1">
            <a:spLocks noChangeArrowheads="1"/>
          </p:cNvSpPr>
          <p:nvPr/>
        </p:nvSpPr>
        <p:spPr bwMode="auto">
          <a:xfrm>
            <a:off x="3495675" y="354013"/>
            <a:ext cx="3433763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 sz="2800" dirty="0">
                <a:solidFill>
                  <a:schemeClr val="bg1"/>
                </a:solidFill>
              </a:rPr>
              <a:t>Тактико-технические</a:t>
            </a:r>
          </a:p>
          <a:p>
            <a:pPr algn="ctr">
              <a:lnSpc>
                <a:spcPct val="80000"/>
              </a:lnSpc>
            </a:pPr>
            <a:r>
              <a:rPr lang="ru-RU" sz="2800" dirty="0">
                <a:solidFill>
                  <a:schemeClr val="bg1"/>
                </a:solidFill>
              </a:rPr>
              <a:t>характеристики</a:t>
            </a:r>
          </a:p>
        </p:txBody>
      </p:sp>
      <p:pic>
        <p:nvPicPr>
          <p:cNvPr id="6153" name="Рисунок 9" descr="1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566738"/>
            <a:ext cx="134778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2" name="Рисунок 10" descr="granatome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86450" y="1447800"/>
            <a:ext cx="2914650" cy="1898650"/>
          </a:xfrm>
          <a:prstGeom prst="rect">
            <a:avLst/>
          </a:prstGeom>
          <a:noFill/>
          <a:ln w="76200" cmpd="thinThick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38923" name="Поле 11"/>
          <p:cNvSpPr txBox="1">
            <a:spLocks noChangeArrowheads="1"/>
          </p:cNvSpPr>
          <p:nvPr/>
        </p:nvSpPr>
        <p:spPr bwMode="auto">
          <a:xfrm>
            <a:off x="2033588" y="6261100"/>
            <a:ext cx="47625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Прицельная дальность стрельбы, м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38924" name="Поле 12"/>
          <p:cNvSpPr txBox="1">
            <a:spLocks noChangeArrowheads="1"/>
          </p:cNvSpPr>
          <p:nvPr/>
        </p:nvSpPr>
        <p:spPr bwMode="auto">
          <a:xfrm>
            <a:off x="7424738" y="6281738"/>
            <a:ext cx="64135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300</a:t>
            </a:r>
            <a:endParaRPr lang="ru-RU" sz="2400">
              <a:solidFill>
                <a:schemeClr val="bg1"/>
              </a:solidFill>
            </a:endParaRPr>
          </a:p>
        </p:txBody>
      </p:sp>
      <p:pic>
        <p:nvPicPr>
          <p:cNvPr id="38925" name="Рисунок 13" descr="rpg7 копикопировани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0" y="1447800"/>
            <a:ext cx="405765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158" name="Поле 14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161925" y="1481138"/>
            <a:ext cx="1327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>
                <a:solidFill>
                  <a:srgbClr val="C0C0C0"/>
                </a:solidFill>
              </a:rPr>
              <a:t>Назначение</a:t>
            </a:r>
          </a:p>
        </p:txBody>
      </p:sp>
      <p:sp>
        <p:nvSpPr>
          <p:cNvPr id="6159" name="Поле 15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457200" y="2000250"/>
            <a:ext cx="628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ТТХ</a:t>
            </a:r>
          </a:p>
        </p:txBody>
      </p:sp>
      <p:sp>
        <p:nvSpPr>
          <p:cNvPr id="6160" name="Поле 16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258763" y="5486400"/>
            <a:ext cx="11128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C0C0C0"/>
                </a:solidFill>
              </a:rPr>
              <a:t>Меню</a:t>
            </a:r>
          </a:p>
        </p:txBody>
      </p:sp>
      <p:sp>
        <p:nvSpPr>
          <p:cNvPr id="6161" name="Поле 17">
            <a:hlinkClick r:id="rId7" action="ppaction://hlinksldjump"/>
          </p:cNvPr>
          <p:cNvSpPr txBox="1">
            <a:spLocks noChangeArrowheads="1"/>
          </p:cNvSpPr>
          <p:nvPr/>
        </p:nvSpPr>
        <p:spPr bwMode="auto">
          <a:xfrm>
            <a:off x="190500" y="3981450"/>
            <a:ext cx="1200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Типы</a:t>
            </a:r>
          </a:p>
          <a:p>
            <a:pPr algn="ctr"/>
            <a:r>
              <a:rPr lang="ru-RU">
                <a:solidFill>
                  <a:srgbClr val="C0C0C0"/>
                </a:solidFill>
              </a:rPr>
              <a:t>выстрелов</a:t>
            </a:r>
          </a:p>
        </p:txBody>
      </p:sp>
      <p:sp>
        <p:nvSpPr>
          <p:cNvPr id="38930" name="Поле 18"/>
          <p:cNvSpPr txBox="1">
            <a:spLocks noChangeArrowheads="1"/>
          </p:cNvSpPr>
          <p:nvPr/>
        </p:nvSpPr>
        <p:spPr bwMode="auto">
          <a:xfrm>
            <a:off x="1992313" y="3444875"/>
            <a:ext cx="1685925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Калибр, мм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38931" name="Поле 19"/>
          <p:cNvSpPr txBox="1">
            <a:spLocks noChangeArrowheads="1"/>
          </p:cNvSpPr>
          <p:nvPr/>
        </p:nvSpPr>
        <p:spPr bwMode="auto">
          <a:xfrm>
            <a:off x="1995488" y="3695700"/>
            <a:ext cx="28114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Калибр гранаты, мм</a:t>
            </a:r>
          </a:p>
        </p:txBody>
      </p:sp>
      <p:sp>
        <p:nvSpPr>
          <p:cNvPr id="38932" name="Поле 20"/>
          <p:cNvSpPr txBox="1">
            <a:spLocks noChangeArrowheads="1"/>
          </p:cNvSpPr>
          <p:nvPr/>
        </p:nvSpPr>
        <p:spPr bwMode="auto">
          <a:xfrm>
            <a:off x="1995488" y="4078288"/>
            <a:ext cx="3487737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Длина</a:t>
            </a:r>
            <a:r>
              <a:rPr lang="ru-RU" sz="2400">
                <a:solidFill>
                  <a:schemeClr val="bg1"/>
                </a:solidFill>
              </a:rPr>
              <a:t>:</a:t>
            </a: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в боевом положении, мм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38933" name="Поле 21"/>
          <p:cNvSpPr txBox="1">
            <a:spLocks noChangeArrowheads="1"/>
          </p:cNvSpPr>
          <p:nvPr/>
        </p:nvSpPr>
        <p:spPr bwMode="auto">
          <a:xfrm>
            <a:off x="2071688" y="4572000"/>
            <a:ext cx="4524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в полож. для десантирования, мм</a:t>
            </a:r>
          </a:p>
        </p:txBody>
      </p:sp>
      <p:sp>
        <p:nvSpPr>
          <p:cNvPr id="38934" name="Поле 22"/>
          <p:cNvSpPr txBox="1">
            <a:spLocks noChangeArrowheads="1"/>
          </p:cNvSpPr>
          <p:nvPr/>
        </p:nvSpPr>
        <p:spPr bwMode="auto">
          <a:xfrm>
            <a:off x="2014538" y="4895850"/>
            <a:ext cx="30908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Масса гранатомета, кг</a:t>
            </a:r>
          </a:p>
        </p:txBody>
      </p:sp>
      <p:sp>
        <p:nvSpPr>
          <p:cNvPr id="38935" name="Поле 23"/>
          <p:cNvSpPr txBox="1">
            <a:spLocks noChangeArrowheads="1"/>
          </p:cNvSpPr>
          <p:nvPr/>
        </p:nvSpPr>
        <p:spPr bwMode="auto">
          <a:xfrm>
            <a:off x="2014538" y="5219700"/>
            <a:ext cx="2546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Масса гранаты, кг</a:t>
            </a:r>
          </a:p>
        </p:txBody>
      </p:sp>
      <p:sp>
        <p:nvSpPr>
          <p:cNvPr id="38936" name="Поле 24"/>
          <p:cNvSpPr txBox="1">
            <a:spLocks noChangeArrowheads="1"/>
          </p:cNvSpPr>
          <p:nvPr/>
        </p:nvSpPr>
        <p:spPr bwMode="auto">
          <a:xfrm>
            <a:off x="2014538" y="5559425"/>
            <a:ext cx="5010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Максимальная скорость гранаты, м/с</a:t>
            </a:r>
          </a:p>
        </p:txBody>
      </p:sp>
      <p:sp>
        <p:nvSpPr>
          <p:cNvPr id="38937" name="Поле 25"/>
          <p:cNvSpPr txBox="1">
            <a:spLocks noChangeArrowheads="1"/>
          </p:cNvSpPr>
          <p:nvPr/>
        </p:nvSpPr>
        <p:spPr bwMode="auto">
          <a:xfrm>
            <a:off x="2014538" y="5945188"/>
            <a:ext cx="3138487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Скорострельность, в/м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38938" name="Поле 26"/>
          <p:cNvSpPr txBox="1">
            <a:spLocks noChangeArrowheads="1"/>
          </p:cNvSpPr>
          <p:nvPr/>
        </p:nvSpPr>
        <p:spPr bwMode="auto">
          <a:xfrm>
            <a:off x="7408863" y="3429000"/>
            <a:ext cx="488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40</a:t>
            </a:r>
          </a:p>
        </p:txBody>
      </p:sp>
      <p:sp>
        <p:nvSpPr>
          <p:cNvPr id="38939" name="Поле 27"/>
          <p:cNvSpPr txBox="1">
            <a:spLocks noChangeArrowheads="1"/>
          </p:cNvSpPr>
          <p:nvPr/>
        </p:nvSpPr>
        <p:spPr bwMode="auto">
          <a:xfrm>
            <a:off x="7405688" y="3749675"/>
            <a:ext cx="9540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85; 70</a:t>
            </a:r>
          </a:p>
        </p:txBody>
      </p:sp>
      <p:sp>
        <p:nvSpPr>
          <p:cNvPr id="38940" name="Поле 28"/>
          <p:cNvSpPr txBox="1">
            <a:spLocks noChangeArrowheads="1"/>
          </p:cNvSpPr>
          <p:nvPr/>
        </p:nvSpPr>
        <p:spPr bwMode="auto">
          <a:xfrm>
            <a:off x="7408863" y="4343400"/>
            <a:ext cx="641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950</a:t>
            </a:r>
          </a:p>
        </p:txBody>
      </p:sp>
      <p:sp>
        <p:nvSpPr>
          <p:cNvPr id="38941" name="Поле 29"/>
          <p:cNvSpPr txBox="1">
            <a:spLocks noChangeArrowheads="1"/>
          </p:cNvSpPr>
          <p:nvPr/>
        </p:nvSpPr>
        <p:spPr bwMode="auto">
          <a:xfrm>
            <a:off x="7523163" y="4591050"/>
            <a:ext cx="38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--</a:t>
            </a:r>
          </a:p>
        </p:txBody>
      </p:sp>
      <p:sp>
        <p:nvSpPr>
          <p:cNvPr id="38942" name="Поле 30"/>
          <p:cNvSpPr txBox="1">
            <a:spLocks noChangeArrowheads="1"/>
          </p:cNvSpPr>
          <p:nvPr/>
        </p:nvSpPr>
        <p:spPr bwMode="auto">
          <a:xfrm>
            <a:off x="7427913" y="4876800"/>
            <a:ext cx="565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6,3</a:t>
            </a:r>
          </a:p>
        </p:txBody>
      </p:sp>
      <p:sp>
        <p:nvSpPr>
          <p:cNvPr id="38943" name="Поле 31"/>
          <p:cNvSpPr txBox="1">
            <a:spLocks noChangeArrowheads="1"/>
          </p:cNvSpPr>
          <p:nvPr/>
        </p:nvSpPr>
        <p:spPr bwMode="auto">
          <a:xfrm>
            <a:off x="7427913" y="5238750"/>
            <a:ext cx="11064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2,2; 2,0</a:t>
            </a:r>
          </a:p>
        </p:txBody>
      </p:sp>
      <p:sp>
        <p:nvSpPr>
          <p:cNvPr id="38944" name="Поле 32"/>
          <p:cNvSpPr txBox="1">
            <a:spLocks noChangeArrowheads="1"/>
          </p:cNvSpPr>
          <p:nvPr/>
        </p:nvSpPr>
        <p:spPr bwMode="auto">
          <a:xfrm>
            <a:off x="7408863" y="5581650"/>
            <a:ext cx="641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300</a:t>
            </a:r>
          </a:p>
        </p:txBody>
      </p:sp>
      <p:sp>
        <p:nvSpPr>
          <p:cNvPr id="38945" name="Поле 33"/>
          <p:cNvSpPr txBox="1">
            <a:spLocks noChangeArrowheads="1"/>
          </p:cNvSpPr>
          <p:nvPr/>
        </p:nvSpPr>
        <p:spPr bwMode="auto">
          <a:xfrm>
            <a:off x="7427913" y="5905500"/>
            <a:ext cx="590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4-6</a:t>
            </a:r>
          </a:p>
        </p:txBody>
      </p:sp>
      <p:sp>
        <p:nvSpPr>
          <p:cNvPr id="6178" name="Поле 34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133350" y="2457450"/>
            <a:ext cx="13223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Устройство</a:t>
            </a:r>
          </a:p>
          <a:p>
            <a:pPr algn="ctr"/>
            <a:r>
              <a:rPr lang="ru-RU">
                <a:solidFill>
                  <a:srgbClr val="C0C0C0"/>
                </a:solidFill>
              </a:rPr>
              <a:t> РПГ-7</a:t>
            </a:r>
            <a:endParaRPr lang="ru-RU">
              <a:solidFill>
                <a:schemeClr val="folHlink"/>
              </a:solidFill>
            </a:endParaRPr>
          </a:p>
        </p:txBody>
      </p:sp>
      <p:sp>
        <p:nvSpPr>
          <p:cNvPr id="6179" name="Поле 35">
            <a:hlinkClick r:id="rId8" action="ppaction://hlinksldjump"/>
          </p:cNvPr>
          <p:cNvSpPr txBox="1">
            <a:spLocks noChangeArrowheads="1"/>
          </p:cNvSpPr>
          <p:nvPr/>
        </p:nvSpPr>
        <p:spPr bwMode="auto">
          <a:xfrm>
            <a:off x="114300" y="3200400"/>
            <a:ext cx="13223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Устройство</a:t>
            </a:r>
          </a:p>
          <a:p>
            <a:pPr algn="ctr"/>
            <a:r>
              <a:rPr lang="ru-RU">
                <a:solidFill>
                  <a:srgbClr val="C0C0C0"/>
                </a:solidFill>
              </a:rPr>
              <a:t> ПГ-7В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8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8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3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"/>
                                        <p:tgtEl>
                                          <p:spTgt spid="389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29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00"/>
                                        <p:tgtEl>
                                          <p:spTgt spid="38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32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300"/>
                                        <p:tgtEl>
                                          <p:spTgt spid="389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44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300"/>
                                        <p:tgtEl>
                                          <p:spTgt spid="38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53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300"/>
                                        <p:tgtEl>
                                          <p:spTgt spid="389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74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300"/>
                                        <p:tgtEl>
                                          <p:spTgt spid="38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77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300"/>
                                        <p:tgtEl>
                                          <p:spTgt spid="389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98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300"/>
                                        <p:tgtEl>
                                          <p:spTgt spid="38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201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300"/>
                                        <p:tgtEl>
                                          <p:spTgt spid="389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213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300"/>
                                        <p:tgtEl>
                                          <p:spTgt spid="38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216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300"/>
                                        <p:tgtEl>
                                          <p:spTgt spid="389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228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300"/>
                                        <p:tgtEl>
                                          <p:spTgt spid="38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237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300"/>
                                        <p:tgtEl>
                                          <p:spTgt spid="389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252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300"/>
                                        <p:tgtEl>
                                          <p:spTgt spid="38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25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300"/>
                                        <p:tgtEl>
                                          <p:spTgt spid="389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264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300"/>
                                        <p:tgtEl>
                                          <p:spTgt spid="38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267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300"/>
                                        <p:tgtEl>
                                          <p:spTgt spid="38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282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300"/>
                                        <p:tgtEl>
                                          <p:spTgt spid="38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23" grpId="0" autoUpdateAnimBg="0"/>
      <p:bldP spid="38924" grpId="0" autoUpdateAnimBg="0"/>
      <p:bldP spid="38930" grpId="0" autoUpdateAnimBg="0"/>
      <p:bldP spid="38931" grpId="0" autoUpdateAnimBg="0"/>
      <p:bldP spid="38932" grpId="0" autoUpdateAnimBg="0"/>
      <p:bldP spid="38933" grpId="0" autoUpdateAnimBg="0"/>
      <p:bldP spid="38934" grpId="0" autoUpdateAnimBg="0"/>
      <p:bldP spid="38935" grpId="0" autoUpdateAnimBg="0"/>
      <p:bldP spid="38936" grpId="0" autoUpdateAnimBg="0"/>
      <p:bldP spid="38937" grpId="0" autoUpdateAnimBg="0"/>
      <p:bldP spid="38938" grpId="0" autoUpdateAnimBg="0"/>
      <p:bldP spid="38939" grpId="0" autoUpdateAnimBg="0"/>
      <p:bldP spid="38940" grpId="0" autoUpdateAnimBg="0"/>
      <p:bldP spid="38941" grpId="0" autoUpdateAnimBg="0"/>
      <p:bldP spid="38942" grpId="0" autoUpdateAnimBg="0"/>
      <p:bldP spid="38943" grpId="0" autoUpdateAnimBg="0"/>
      <p:bldP spid="38944" grpId="0" autoUpdateAnimBg="0"/>
      <p:bldP spid="38945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Прямоуг.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85725" cmpd="thinThick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9939" name="Поле 3"/>
          <p:cNvSpPr txBox="1">
            <a:spLocks noChangeArrowheads="1"/>
          </p:cNvSpPr>
          <p:nvPr/>
        </p:nvSpPr>
        <p:spPr bwMode="auto">
          <a:xfrm>
            <a:off x="1790700" y="4895850"/>
            <a:ext cx="1349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1 мушка</a:t>
            </a:r>
          </a:p>
        </p:txBody>
      </p:sp>
      <p:sp>
        <p:nvSpPr>
          <p:cNvPr id="39940" name="Поле 4"/>
          <p:cNvSpPr txBox="1">
            <a:spLocks noChangeArrowheads="1"/>
          </p:cNvSpPr>
          <p:nvPr/>
        </p:nvSpPr>
        <p:spPr bwMode="auto">
          <a:xfrm>
            <a:off x="1790700" y="5214938"/>
            <a:ext cx="1203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2 ствол</a:t>
            </a:r>
          </a:p>
        </p:txBody>
      </p:sp>
      <p:sp>
        <p:nvSpPr>
          <p:cNvPr id="39941" name="Поле 5"/>
          <p:cNvSpPr txBox="1">
            <a:spLocks noChangeArrowheads="1"/>
          </p:cNvSpPr>
          <p:nvPr/>
        </p:nvSpPr>
        <p:spPr bwMode="auto">
          <a:xfrm>
            <a:off x="1790700" y="5519738"/>
            <a:ext cx="1581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3 хомутик</a:t>
            </a:r>
          </a:p>
        </p:txBody>
      </p:sp>
      <p:sp>
        <p:nvSpPr>
          <p:cNvPr id="39942" name="Поле 6"/>
          <p:cNvSpPr txBox="1">
            <a:spLocks noChangeArrowheads="1"/>
          </p:cNvSpPr>
          <p:nvPr/>
        </p:nvSpPr>
        <p:spPr bwMode="auto">
          <a:xfrm>
            <a:off x="1771650" y="5843588"/>
            <a:ext cx="29987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4 прицельная планка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39943" name="Поле 7"/>
          <p:cNvSpPr txBox="1">
            <a:spLocks noChangeArrowheads="1"/>
          </p:cNvSpPr>
          <p:nvPr/>
        </p:nvSpPr>
        <p:spPr bwMode="auto">
          <a:xfrm>
            <a:off x="1771650" y="6167438"/>
            <a:ext cx="165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5 накладка</a:t>
            </a:r>
          </a:p>
        </p:txBody>
      </p:sp>
      <p:sp>
        <p:nvSpPr>
          <p:cNvPr id="39944" name="Поле 8"/>
          <p:cNvSpPr txBox="1">
            <a:spLocks noChangeArrowheads="1"/>
          </p:cNvSpPr>
          <p:nvPr/>
        </p:nvSpPr>
        <p:spPr bwMode="auto">
          <a:xfrm>
            <a:off x="5287963" y="4895850"/>
            <a:ext cx="14906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6 антабка</a:t>
            </a:r>
          </a:p>
        </p:txBody>
      </p:sp>
      <p:sp>
        <p:nvSpPr>
          <p:cNvPr id="39945" name="Поле 9"/>
          <p:cNvSpPr txBox="1">
            <a:spLocks noChangeArrowheads="1"/>
          </p:cNvSpPr>
          <p:nvPr/>
        </p:nvSpPr>
        <p:spPr bwMode="auto">
          <a:xfrm>
            <a:off x="5287963" y="5200650"/>
            <a:ext cx="35321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7 предохранитель ствола</a:t>
            </a:r>
          </a:p>
        </p:txBody>
      </p:sp>
      <p:sp>
        <p:nvSpPr>
          <p:cNvPr id="39946" name="Поле 10"/>
          <p:cNvSpPr txBox="1">
            <a:spLocks noChangeArrowheads="1"/>
          </p:cNvSpPr>
          <p:nvPr/>
        </p:nvSpPr>
        <p:spPr bwMode="auto">
          <a:xfrm>
            <a:off x="5287963" y="5524500"/>
            <a:ext cx="1231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8 чехол</a:t>
            </a:r>
          </a:p>
        </p:txBody>
      </p:sp>
      <p:sp>
        <p:nvSpPr>
          <p:cNvPr id="39947" name="Поле 11"/>
          <p:cNvSpPr txBox="1">
            <a:spLocks noChangeArrowheads="1"/>
          </p:cNvSpPr>
          <p:nvPr/>
        </p:nvSpPr>
        <p:spPr bwMode="auto">
          <a:xfrm>
            <a:off x="5287963" y="5829300"/>
            <a:ext cx="14049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9 ремень</a:t>
            </a:r>
          </a:p>
        </p:txBody>
      </p:sp>
      <p:sp>
        <p:nvSpPr>
          <p:cNvPr id="39948" name="Поле 12"/>
          <p:cNvSpPr txBox="1">
            <a:spLocks noChangeArrowheads="1"/>
          </p:cNvSpPr>
          <p:nvPr/>
        </p:nvSpPr>
        <p:spPr bwMode="auto">
          <a:xfrm>
            <a:off x="5097463" y="6172200"/>
            <a:ext cx="18399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t>10 рукоятка</a:t>
            </a:r>
          </a:p>
        </p:txBody>
      </p:sp>
      <p:pic>
        <p:nvPicPr>
          <p:cNvPr id="39949" name="Рисунок 13" descr="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05050" y="1447800"/>
            <a:ext cx="6019800" cy="3352800"/>
          </a:xfrm>
          <a:prstGeom prst="rect">
            <a:avLst/>
          </a:prstGeom>
          <a:noFill/>
          <a:ln w="57150" cmpd="thinThick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7182" name="Прямоуг. 14"/>
          <p:cNvSpPr>
            <a:spLocks noChangeArrowheads="1"/>
          </p:cNvSpPr>
          <p:nvPr/>
        </p:nvSpPr>
        <p:spPr bwMode="auto">
          <a:xfrm>
            <a:off x="76200" y="76200"/>
            <a:ext cx="1447800" cy="6705600"/>
          </a:xfrm>
          <a:prstGeom prst="rect">
            <a:avLst/>
          </a:prstGeom>
          <a:solidFill>
            <a:schemeClr val="bg2">
              <a:alpha val="50195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83" name="Поле 15"/>
          <p:cNvSpPr txBox="1">
            <a:spLocks noChangeArrowheads="1"/>
          </p:cNvSpPr>
          <p:nvPr/>
        </p:nvSpPr>
        <p:spPr bwMode="auto">
          <a:xfrm>
            <a:off x="406400" y="158750"/>
            <a:ext cx="7651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1600" b="1">
                <a:solidFill>
                  <a:srgbClr val="C0C0C0"/>
                </a:solidFill>
              </a:rPr>
              <a:t>РПГ-7</a:t>
            </a:r>
          </a:p>
        </p:txBody>
      </p:sp>
      <p:sp>
        <p:nvSpPr>
          <p:cNvPr id="7184" name="Прямоуг. 16"/>
          <p:cNvSpPr>
            <a:spLocks noChangeArrowheads="1"/>
          </p:cNvSpPr>
          <p:nvPr/>
        </p:nvSpPr>
        <p:spPr bwMode="auto">
          <a:xfrm>
            <a:off x="1524000" y="1238250"/>
            <a:ext cx="7486650" cy="548640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7185" name="Прямоуг. 17"/>
          <p:cNvSpPr>
            <a:spLocks noChangeArrowheads="1"/>
          </p:cNvSpPr>
          <p:nvPr/>
        </p:nvSpPr>
        <p:spPr bwMode="auto">
          <a:xfrm>
            <a:off x="1524000" y="171450"/>
            <a:ext cx="7486650" cy="26670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7186" name="Прямоуг. 18"/>
          <p:cNvSpPr>
            <a:spLocks noChangeArrowheads="1"/>
          </p:cNvSpPr>
          <p:nvPr/>
        </p:nvSpPr>
        <p:spPr bwMode="auto">
          <a:xfrm>
            <a:off x="76200" y="457200"/>
            <a:ext cx="8991600" cy="762000"/>
          </a:xfrm>
          <a:prstGeom prst="rect">
            <a:avLst/>
          </a:prstGeom>
          <a:solidFill>
            <a:schemeClr val="bg2">
              <a:alpha val="50195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87" name="Поле 19"/>
          <p:cNvSpPr txBox="1">
            <a:spLocks noChangeArrowheads="1"/>
          </p:cNvSpPr>
          <p:nvPr/>
        </p:nvSpPr>
        <p:spPr bwMode="auto">
          <a:xfrm>
            <a:off x="4076700" y="534988"/>
            <a:ext cx="19542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800">
                <a:solidFill>
                  <a:schemeClr val="bg1"/>
                </a:solidFill>
              </a:rPr>
              <a:t>Устройство</a:t>
            </a:r>
          </a:p>
        </p:txBody>
      </p:sp>
      <p:pic>
        <p:nvPicPr>
          <p:cNvPr id="7188" name="Рисунок 20" descr="1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566738"/>
            <a:ext cx="134778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89" name="Поле 21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161925" y="1481138"/>
            <a:ext cx="1327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>
                <a:solidFill>
                  <a:srgbClr val="C0C0C0"/>
                </a:solidFill>
              </a:rPr>
              <a:t>Назначение</a:t>
            </a:r>
          </a:p>
        </p:txBody>
      </p:sp>
      <p:sp>
        <p:nvSpPr>
          <p:cNvPr id="7190" name="Поле 22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457200" y="2000250"/>
            <a:ext cx="628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ТТХ</a:t>
            </a:r>
          </a:p>
        </p:txBody>
      </p:sp>
      <p:sp>
        <p:nvSpPr>
          <p:cNvPr id="7191" name="Поле 23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258763" y="5486400"/>
            <a:ext cx="11128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C0C0C0"/>
                </a:solidFill>
              </a:rPr>
              <a:t>Меню</a:t>
            </a:r>
          </a:p>
        </p:txBody>
      </p:sp>
      <p:sp>
        <p:nvSpPr>
          <p:cNvPr id="7192" name="Поле 24">
            <a:hlinkClick r:id="rId7" action="ppaction://hlinksldjump"/>
          </p:cNvPr>
          <p:cNvSpPr txBox="1">
            <a:spLocks noChangeArrowheads="1"/>
          </p:cNvSpPr>
          <p:nvPr/>
        </p:nvSpPr>
        <p:spPr bwMode="auto">
          <a:xfrm>
            <a:off x="190500" y="3981450"/>
            <a:ext cx="1200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Типы</a:t>
            </a:r>
          </a:p>
          <a:p>
            <a:pPr algn="ctr"/>
            <a:r>
              <a:rPr lang="ru-RU">
                <a:solidFill>
                  <a:srgbClr val="C0C0C0"/>
                </a:solidFill>
              </a:rPr>
              <a:t>выстрелов</a:t>
            </a:r>
          </a:p>
        </p:txBody>
      </p:sp>
      <p:sp>
        <p:nvSpPr>
          <p:cNvPr id="7193" name="Поле 25">
            <a:hlinkClick r:id="rId8" action="ppaction://hlinksldjump"/>
          </p:cNvPr>
          <p:cNvSpPr txBox="1">
            <a:spLocks noChangeArrowheads="1"/>
          </p:cNvSpPr>
          <p:nvPr/>
        </p:nvSpPr>
        <p:spPr bwMode="auto">
          <a:xfrm>
            <a:off x="133350" y="2457450"/>
            <a:ext cx="13223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Устройство</a:t>
            </a:r>
          </a:p>
          <a:p>
            <a:pPr algn="ctr"/>
            <a:r>
              <a:rPr lang="ru-RU">
                <a:solidFill>
                  <a:srgbClr val="C0C0C0"/>
                </a:solidFill>
              </a:rPr>
              <a:t> РПГ-7</a:t>
            </a:r>
            <a:endParaRPr lang="ru-RU">
              <a:solidFill>
                <a:schemeClr val="folHlink"/>
              </a:solidFill>
            </a:endParaRPr>
          </a:p>
        </p:txBody>
      </p:sp>
      <p:sp>
        <p:nvSpPr>
          <p:cNvPr id="7194" name="Поле 26">
            <a:hlinkClick r:id="rId8" action="ppaction://hlinksldjump"/>
          </p:cNvPr>
          <p:cNvSpPr txBox="1">
            <a:spLocks noChangeArrowheads="1"/>
          </p:cNvSpPr>
          <p:nvPr/>
        </p:nvSpPr>
        <p:spPr bwMode="auto">
          <a:xfrm>
            <a:off x="114300" y="3200400"/>
            <a:ext cx="13223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Устройство</a:t>
            </a:r>
          </a:p>
          <a:p>
            <a:pPr algn="ctr"/>
            <a:r>
              <a:rPr lang="ru-RU">
                <a:solidFill>
                  <a:srgbClr val="C0C0C0"/>
                </a:solidFill>
              </a:rPr>
              <a:t> ПГ-7В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9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"/>
                                        <p:tgtEl>
                                          <p:spTgt spid="39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31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5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87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5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00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43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5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300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2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5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300"/>
                                        <p:tgtEl>
                                          <p:spTgt spid="39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58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5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300"/>
                                        <p:tgtEl>
                                          <p:spTgt spid="39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14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5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300"/>
                                        <p:tgtEl>
                                          <p:spTgt spid="39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37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5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300"/>
                                        <p:tgtEl>
                                          <p:spTgt spid="39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26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5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300"/>
                                        <p:tgtEl>
                                          <p:spTgt spid="39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482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5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300"/>
                                        <p:tgtEl>
                                          <p:spTgt spid="39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 autoUpdateAnimBg="0"/>
      <p:bldP spid="39940" grpId="0" autoUpdateAnimBg="0"/>
      <p:bldP spid="39941" grpId="0" autoUpdateAnimBg="0"/>
      <p:bldP spid="39942" grpId="0" autoUpdateAnimBg="0"/>
      <p:bldP spid="39943" grpId="0" autoUpdateAnimBg="0"/>
      <p:bldP spid="39944" grpId="0" autoUpdateAnimBg="0"/>
      <p:bldP spid="39945" grpId="0" autoUpdateAnimBg="0"/>
      <p:bldP spid="39946" grpId="0" autoUpdateAnimBg="0"/>
      <p:bldP spid="39947" grpId="0" autoUpdateAnimBg="0"/>
      <p:bldP spid="39948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Рисунок 2" descr="rpg7 коп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52850" y="3517900"/>
            <a:ext cx="5391150" cy="335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</p:pic>
      <p:sp>
        <p:nvSpPr>
          <p:cNvPr id="8195" name="Прямоуг. 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85725" cmpd="thinThick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0964" name="Поле 4"/>
          <p:cNvSpPr txBox="1">
            <a:spLocks noChangeArrowheads="1"/>
          </p:cNvSpPr>
          <p:nvPr/>
        </p:nvSpPr>
        <p:spPr bwMode="auto">
          <a:xfrm>
            <a:off x="1924050" y="3790950"/>
            <a:ext cx="52149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11 </a:t>
            </a:r>
            <a:r>
              <a:rPr lang="ru-RU" sz="2400">
                <a:solidFill>
                  <a:schemeClr val="bg1"/>
                </a:solidFill>
                <a:latin typeface="Arial" charset="0"/>
              </a:rPr>
              <a:t>  </a:t>
            </a:r>
            <a:r>
              <a:rPr lang="ru-RU" sz="240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корпус со взрывчатым веществом</a:t>
            </a:r>
          </a:p>
        </p:txBody>
      </p:sp>
      <p:pic>
        <p:nvPicPr>
          <p:cNvPr id="40965" name="Рисунок 5" descr="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43088" y="1524000"/>
            <a:ext cx="6900862" cy="2051050"/>
          </a:xfrm>
          <a:prstGeom prst="rect">
            <a:avLst/>
          </a:prstGeom>
          <a:noFill/>
          <a:ln w="57150" cmpd="thinThick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8198" name="Прямоуг. 6"/>
          <p:cNvSpPr>
            <a:spLocks noChangeArrowheads="1"/>
          </p:cNvSpPr>
          <p:nvPr/>
        </p:nvSpPr>
        <p:spPr bwMode="auto">
          <a:xfrm>
            <a:off x="76200" y="76200"/>
            <a:ext cx="1447800" cy="6705600"/>
          </a:xfrm>
          <a:prstGeom prst="rect">
            <a:avLst/>
          </a:prstGeom>
          <a:solidFill>
            <a:schemeClr val="bg2">
              <a:alpha val="50195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199" name="Поле 7"/>
          <p:cNvSpPr txBox="1">
            <a:spLocks noChangeArrowheads="1"/>
          </p:cNvSpPr>
          <p:nvPr/>
        </p:nvSpPr>
        <p:spPr bwMode="auto">
          <a:xfrm>
            <a:off x="406400" y="158750"/>
            <a:ext cx="7651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1600" b="1">
                <a:solidFill>
                  <a:srgbClr val="C0C0C0"/>
                </a:solidFill>
              </a:rPr>
              <a:t>РПГ-7</a:t>
            </a:r>
          </a:p>
        </p:txBody>
      </p:sp>
      <p:sp>
        <p:nvSpPr>
          <p:cNvPr id="8200" name="Прямоуг. 8"/>
          <p:cNvSpPr>
            <a:spLocks noChangeArrowheads="1"/>
          </p:cNvSpPr>
          <p:nvPr/>
        </p:nvSpPr>
        <p:spPr bwMode="auto">
          <a:xfrm>
            <a:off x="1524000" y="1238250"/>
            <a:ext cx="7486650" cy="548640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8201" name="Прямоуг. 9"/>
          <p:cNvSpPr>
            <a:spLocks noChangeArrowheads="1"/>
          </p:cNvSpPr>
          <p:nvPr/>
        </p:nvSpPr>
        <p:spPr bwMode="auto">
          <a:xfrm>
            <a:off x="76200" y="457200"/>
            <a:ext cx="8991600" cy="762000"/>
          </a:xfrm>
          <a:prstGeom prst="rect">
            <a:avLst/>
          </a:prstGeom>
          <a:solidFill>
            <a:schemeClr val="bg2">
              <a:alpha val="50195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8202" name="Рисунок 10" descr="1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566738"/>
            <a:ext cx="134778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3" name="Прямоуг. 11"/>
          <p:cNvSpPr>
            <a:spLocks noChangeArrowheads="1"/>
          </p:cNvSpPr>
          <p:nvPr/>
        </p:nvSpPr>
        <p:spPr bwMode="auto">
          <a:xfrm>
            <a:off x="1524000" y="171450"/>
            <a:ext cx="7486650" cy="26670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8204" name="Поле 12"/>
          <p:cNvSpPr txBox="1">
            <a:spLocks noChangeArrowheads="1"/>
          </p:cNvSpPr>
          <p:nvPr/>
        </p:nvSpPr>
        <p:spPr bwMode="auto">
          <a:xfrm>
            <a:off x="3487738" y="487363"/>
            <a:ext cx="34480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3200">
                <a:solidFill>
                  <a:schemeClr val="bg1"/>
                </a:solidFill>
              </a:rPr>
              <a:t>Устройство ПГ-7В</a:t>
            </a:r>
          </a:p>
        </p:txBody>
      </p:sp>
      <p:sp>
        <p:nvSpPr>
          <p:cNvPr id="8205" name="Поле 13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161925" y="1481138"/>
            <a:ext cx="1327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>
                <a:solidFill>
                  <a:srgbClr val="C0C0C0"/>
                </a:solidFill>
              </a:rPr>
              <a:t>Назначение</a:t>
            </a:r>
          </a:p>
        </p:txBody>
      </p:sp>
      <p:sp>
        <p:nvSpPr>
          <p:cNvPr id="8206" name="Поле 14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457200" y="2000250"/>
            <a:ext cx="628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ТТХ</a:t>
            </a:r>
          </a:p>
        </p:txBody>
      </p:sp>
      <p:sp>
        <p:nvSpPr>
          <p:cNvPr id="8207" name="Поле 15">
            <a:hlinkClick r:id="rId7" action="ppaction://hlinksldjump"/>
          </p:cNvPr>
          <p:cNvSpPr txBox="1">
            <a:spLocks noChangeArrowheads="1"/>
          </p:cNvSpPr>
          <p:nvPr/>
        </p:nvSpPr>
        <p:spPr bwMode="auto">
          <a:xfrm>
            <a:off x="258763" y="5486400"/>
            <a:ext cx="11128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C0C0C0"/>
                </a:solidFill>
              </a:rPr>
              <a:t>Меню</a:t>
            </a:r>
          </a:p>
        </p:txBody>
      </p:sp>
      <p:sp>
        <p:nvSpPr>
          <p:cNvPr id="8208" name="Поле 16">
            <a:hlinkClick r:id="rId8" action="ppaction://hlinksldjump"/>
          </p:cNvPr>
          <p:cNvSpPr txBox="1">
            <a:spLocks noChangeArrowheads="1"/>
          </p:cNvSpPr>
          <p:nvPr/>
        </p:nvSpPr>
        <p:spPr bwMode="auto">
          <a:xfrm>
            <a:off x="190500" y="3981450"/>
            <a:ext cx="1200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Типы</a:t>
            </a:r>
          </a:p>
          <a:p>
            <a:pPr algn="ctr"/>
            <a:r>
              <a:rPr lang="ru-RU">
                <a:solidFill>
                  <a:srgbClr val="C0C0C0"/>
                </a:solidFill>
              </a:rPr>
              <a:t>выстрелов</a:t>
            </a:r>
          </a:p>
        </p:txBody>
      </p:sp>
      <p:sp>
        <p:nvSpPr>
          <p:cNvPr id="40977" name="Поле 17"/>
          <p:cNvSpPr txBox="1">
            <a:spLocks noChangeArrowheads="1"/>
          </p:cNvSpPr>
          <p:nvPr/>
        </p:nvSpPr>
        <p:spPr bwMode="auto">
          <a:xfrm>
            <a:off x="1927225" y="4146550"/>
            <a:ext cx="3325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12 </a:t>
            </a:r>
            <a:r>
              <a:rPr lang="ru-RU" sz="2400">
                <a:solidFill>
                  <a:schemeClr val="bg1"/>
                </a:solidFill>
                <a:latin typeface="Arial" charset="0"/>
              </a:rPr>
              <a:t>  </a:t>
            </a:r>
            <a:r>
              <a:rPr lang="ru-RU" sz="240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донный взрыватель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40978" name="Поле 18"/>
          <p:cNvSpPr txBox="1">
            <a:spLocks noChangeArrowheads="1"/>
          </p:cNvSpPr>
          <p:nvPr/>
        </p:nvSpPr>
        <p:spPr bwMode="auto">
          <a:xfrm>
            <a:off x="1927225" y="4546600"/>
            <a:ext cx="2508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13 </a:t>
            </a:r>
            <a:r>
              <a:rPr lang="ru-RU" sz="2400">
                <a:solidFill>
                  <a:schemeClr val="bg1"/>
                </a:solidFill>
                <a:latin typeface="Arial" charset="0"/>
              </a:rPr>
              <a:t>  </a:t>
            </a:r>
            <a:r>
              <a:rPr lang="ru-RU" sz="240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стабилизатор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40979" name="Поле 19"/>
          <p:cNvSpPr txBox="1">
            <a:spLocks noChangeArrowheads="1"/>
          </p:cNvSpPr>
          <p:nvPr/>
        </p:nvSpPr>
        <p:spPr bwMode="auto">
          <a:xfrm>
            <a:off x="1908175" y="4965700"/>
            <a:ext cx="29495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14 </a:t>
            </a:r>
            <a:r>
              <a:rPr lang="ru-RU" sz="2400">
                <a:solidFill>
                  <a:schemeClr val="bg1"/>
                </a:solidFill>
                <a:latin typeface="Arial" charset="0"/>
              </a:rPr>
              <a:t>  </a:t>
            </a:r>
            <a:r>
              <a:rPr lang="ru-RU" sz="240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пороховой заряд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8212" name="Поле 20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133350" y="2457450"/>
            <a:ext cx="13223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Устройство</a:t>
            </a:r>
          </a:p>
          <a:p>
            <a:pPr algn="ctr"/>
            <a:r>
              <a:rPr lang="ru-RU">
                <a:solidFill>
                  <a:srgbClr val="C0C0C0"/>
                </a:solidFill>
              </a:rPr>
              <a:t> РПГ-7</a:t>
            </a:r>
            <a:endParaRPr lang="ru-RU">
              <a:solidFill>
                <a:schemeClr val="folHlink"/>
              </a:solidFill>
            </a:endParaRPr>
          </a:p>
        </p:txBody>
      </p:sp>
      <p:sp>
        <p:nvSpPr>
          <p:cNvPr id="8213" name="Поле 21">
            <a:hlinkClick r:id="rId8" action="ppaction://hlinksldjump"/>
          </p:cNvPr>
          <p:cNvSpPr txBox="1">
            <a:spLocks noChangeArrowheads="1"/>
          </p:cNvSpPr>
          <p:nvPr/>
        </p:nvSpPr>
        <p:spPr bwMode="auto">
          <a:xfrm>
            <a:off x="114300" y="3200400"/>
            <a:ext cx="13223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Устройство</a:t>
            </a:r>
          </a:p>
          <a:p>
            <a:pPr algn="ctr"/>
            <a:r>
              <a:rPr lang="ru-RU">
                <a:solidFill>
                  <a:srgbClr val="C0C0C0"/>
                </a:solidFill>
              </a:rPr>
              <a:t> ПГ-7В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0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"/>
                                        <p:tgtEl>
                                          <p:spTgt spid="409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78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300"/>
                                        <p:tgtEl>
                                          <p:spTgt spid="40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04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300"/>
                                        <p:tgtEl>
                                          <p:spTgt spid="409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4" grpId="0" autoUpdateAnimBg="0"/>
      <p:bldP spid="40977" grpId="0" autoUpdateAnimBg="0"/>
      <p:bldP spid="40978" grpId="0" autoUpdateAnimBg="0"/>
      <p:bldP spid="40979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рямоуг.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85725" cmpd="thinThick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19" name="Прямоуг. 3"/>
          <p:cNvSpPr>
            <a:spLocks noChangeArrowheads="1"/>
          </p:cNvSpPr>
          <p:nvPr/>
        </p:nvSpPr>
        <p:spPr bwMode="auto">
          <a:xfrm>
            <a:off x="76200" y="76200"/>
            <a:ext cx="1447800" cy="6705600"/>
          </a:xfrm>
          <a:prstGeom prst="rect">
            <a:avLst/>
          </a:prstGeom>
          <a:solidFill>
            <a:schemeClr val="bg2">
              <a:alpha val="50195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20" name="Прямоуг. 4"/>
          <p:cNvSpPr>
            <a:spLocks noChangeArrowheads="1"/>
          </p:cNvSpPr>
          <p:nvPr/>
        </p:nvSpPr>
        <p:spPr bwMode="auto">
          <a:xfrm>
            <a:off x="76200" y="457200"/>
            <a:ext cx="8991600" cy="762000"/>
          </a:xfrm>
          <a:prstGeom prst="rect">
            <a:avLst/>
          </a:prstGeom>
          <a:solidFill>
            <a:schemeClr val="bg2">
              <a:alpha val="50195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21" name="Поле 5"/>
          <p:cNvSpPr txBox="1">
            <a:spLocks noChangeArrowheads="1"/>
          </p:cNvSpPr>
          <p:nvPr/>
        </p:nvSpPr>
        <p:spPr bwMode="auto">
          <a:xfrm>
            <a:off x="406400" y="158750"/>
            <a:ext cx="7651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1600" b="1">
                <a:solidFill>
                  <a:srgbClr val="C0C0C0"/>
                </a:solidFill>
              </a:rPr>
              <a:t>РПГ-7</a:t>
            </a:r>
          </a:p>
        </p:txBody>
      </p:sp>
      <p:pic>
        <p:nvPicPr>
          <p:cNvPr id="9222" name="Рисунок 6" descr="1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566738"/>
            <a:ext cx="134778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3" name="Прямоуг. 7"/>
          <p:cNvSpPr>
            <a:spLocks noChangeArrowheads="1"/>
          </p:cNvSpPr>
          <p:nvPr/>
        </p:nvSpPr>
        <p:spPr bwMode="auto">
          <a:xfrm>
            <a:off x="1524000" y="1238250"/>
            <a:ext cx="7486650" cy="548640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9224" name="Прямоуг. 8"/>
          <p:cNvSpPr>
            <a:spLocks noChangeArrowheads="1"/>
          </p:cNvSpPr>
          <p:nvPr/>
        </p:nvSpPr>
        <p:spPr bwMode="auto">
          <a:xfrm>
            <a:off x="1524000" y="171450"/>
            <a:ext cx="7486650" cy="26670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9225" name="Поле 9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161925" y="1481138"/>
            <a:ext cx="1327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>
                <a:solidFill>
                  <a:srgbClr val="C0C0C0"/>
                </a:solidFill>
              </a:rPr>
              <a:t>Назначение</a:t>
            </a:r>
          </a:p>
        </p:txBody>
      </p:sp>
      <p:sp>
        <p:nvSpPr>
          <p:cNvPr id="9226" name="Поле 10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457200" y="2000250"/>
            <a:ext cx="628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ТТХ</a:t>
            </a:r>
          </a:p>
        </p:txBody>
      </p:sp>
      <p:sp>
        <p:nvSpPr>
          <p:cNvPr id="9227" name="Поле 11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258763" y="5486400"/>
            <a:ext cx="11128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C0C0C0"/>
                </a:solidFill>
              </a:rPr>
              <a:t>Меню</a:t>
            </a:r>
          </a:p>
        </p:txBody>
      </p:sp>
      <p:sp>
        <p:nvSpPr>
          <p:cNvPr id="9228" name="Поле 12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190500" y="3981450"/>
            <a:ext cx="1200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Типы</a:t>
            </a:r>
          </a:p>
          <a:p>
            <a:pPr algn="ctr"/>
            <a:r>
              <a:rPr lang="ru-RU">
                <a:solidFill>
                  <a:srgbClr val="C0C0C0"/>
                </a:solidFill>
              </a:rPr>
              <a:t>выстрелов</a:t>
            </a:r>
          </a:p>
        </p:txBody>
      </p:sp>
      <p:sp>
        <p:nvSpPr>
          <p:cNvPr id="9229" name="Поле 13"/>
          <p:cNvSpPr txBox="1">
            <a:spLocks noChangeArrowheads="1"/>
          </p:cNvSpPr>
          <p:nvPr/>
        </p:nvSpPr>
        <p:spPr bwMode="auto">
          <a:xfrm>
            <a:off x="3871913" y="487363"/>
            <a:ext cx="30480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3200">
                <a:solidFill>
                  <a:schemeClr val="bg1"/>
                </a:solidFill>
              </a:rPr>
              <a:t>Типы выстрелов</a:t>
            </a:r>
          </a:p>
        </p:txBody>
      </p:sp>
      <p:sp>
        <p:nvSpPr>
          <p:cNvPr id="9230" name="Линия 14"/>
          <p:cNvSpPr>
            <a:spLocks noChangeShapeType="1"/>
          </p:cNvSpPr>
          <p:nvPr/>
        </p:nvSpPr>
        <p:spPr bwMode="auto">
          <a:xfrm>
            <a:off x="1828800" y="1905000"/>
            <a:ext cx="69342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9231" name="Линия 15"/>
          <p:cNvSpPr>
            <a:spLocks noChangeShapeType="1"/>
          </p:cNvSpPr>
          <p:nvPr/>
        </p:nvSpPr>
        <p:spPr bwMode="auto">
          <a:xfrm>
            <a:off x="1828800" y="2628900"/>
            <a:ext cx="69342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9232" name="Поле 16"/>
          <p:cNvSpPr txBox="1">
            <a:spLocks noChangeArrowheads="1"/>
          </p:cNvSpPr>
          <p:nvPr/>
        </p:nvSpPr>
        <p:spPr bwMode="auto">
          <a:xfrm>
            <a:off x="1809750" y="2068513"/>
            <a:ext cx="3416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000">
                <a:solidFill>
                  <a:schemeClr val="bg1"/>
                </a:solidFill>
              </a:rPr>
              <a:t>Наименования характеристик</a:t>
            </a:r>
          </a:p>
        </p:txBody>
      </p:sp>
      <p:sp>
        <p:nvSpPr>
          <p:cNvPr id="9233" name="Поле 17"/>
          <p:cNvSpPr txBox="1">
            <a:spLocks noChangeArrowheads="1"/>
          </p:cNvSpPr>
          <p:nvPr/>
        </p:nvSpPr>
        <p:spPr bwMode="auto">
          <a:xfrm>
            <a:off x="6381750" y="1866900"/>
            <a:ext cx="16271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000">
                <a:solidFill>
                  <a:schemeClr val="bg1"/>
                </a:solidFill>
              </a:rPr>
              <a:t>тип выстрела</a:t>
            </a:r>
          </a:p>
        </p:txBody>
      </p:sp>
      <p:sp>
        <p:nvSpPr>
          <p:cNvPr id="9234" name="Поле 18"/>
          <p:cNvSpPr txBox="1">
            <a:spLocks noChangeArrowheads="1"/>
          </p:cNvSpPr>
          <p:nvPr/>
        </p:nvSpPr>
        <p:spPr bwMode="auto">
          <a:xfrm>
            <a:off x="5467350" y="2286000"/>
            <a:ext cx="32432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000">
                <a:solidFill>
                  <a:schemeClr val="bg1"/>
                </a:solidFill>
                <a:cs typeface="Times New Roman" pitchFamily="18" charset="0"/>
              </a:rPr>
              <a:t>ПГ-7ВМ</a:t>
            </a:r>
            <a:r>
              <a:rPr lang="ru-RU" sz="2000">
                <a:solidFill>
                  <a:schemeClr val="bg1"/>
                </a:solidFill>
              </a:rPr>
              <a:t>   </a:t>
            </a:r>
            <a:r>
              <a:rPr lang="ru-RU" sz="2000">
                <a:solidFill>
                  <a:schemeClr val="bg1"/>
                </a:solidFill>
                <a:cs typeface="Times New Roman" pitchFamily="18" charset="0"/>
              </a:rPr>
              <a:t>ПГ-7ВЛ</a:t>
            </a:r>
            <a:r>
              <a:rPr lang="ru-RU" sz="2000">
                <a:solidFill>
                  <a:schemeClr val="bg1"/>
                </a:solidFill>
              </a:rPr>
              <a:t>   </a:t>
            </a:r>
            <a:r>
              <a:rPr lang="ru-RU" sz="2000">
                <a:solidFill>
                  <a:schemeClr val="bg1"/>
                </a:solidFill>
                <a:cs typeface="Times New Roman" pitchFamily="18" charset="0"/>
              </a:rPr>
              <a:t>ПГ-7ВР</a:t>
            </a:r>
            <a:endParaRPr lang="ru-RU" sz="2000">
              <a:solidFill>
                <a:schemeClr val="bg1"/>
              </a:solidFill>
            </a:endParaRPr>
          </a:p>
        </p:txBody>
      </p:sp>
      <p:sp>
        <p:nvSpPr>
          <p:cNvPr id="9235" name="Линия 19"/>
          <p:cNvSpPr>
            <a:spLocks noChangeShapeType="1"/>
          </p:cNvSpPr>
          <p:nvPr/>
        </p:nvSpPr>
        <p:spPr bwMode="auto">
          <a:xfrm>
            <a:off x="5410200" y="2266950"/>
            <a:ext cx="33528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42004" name="Поле 20"/>
          <p:cNvSpPr txBox="1">
            <a:spLocks noChangeArrowheads="1"/>
          </p:cNvSpPr>
          <p:nvPr/>
        </p:nvSpPr>
        <p:spPr bwMode="auto">
          <a:xfrm>
            <a:off x="1885950" y="5543550"/>
            <a:ext cx="25876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ru-RU" sz="2000">
                <a:solidFill>
                  <a:schemeClr val="bg1"/>
                </a:solidFill>
                <a:cs typeface="Times New Roman" pitchFamily="18" charset="0"/>
              </a:rPr>
              <a:t>Масса гранатомёта </a:t>
            </a:r>
            <a:endParaRPr lang="ru-RU" sz="20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000">
                <a:solidFill>
                  <a:schemeClr val="bg1"/>
                </a:solidFill>
                <a:cs typeface="Times New Roman" pitchFamily="18" charset="0"/>
              </a:rPr>
              <a:t>с выстрелом, кг</a:t>
            </a:r>
          </a:p>
        </p:txBody>
      </p:sp>
      <p:sp>
        <p:nvSpPr>
          <p:cNvPr id="9237" name="Линия 21"/>
          <p:cNvSpPr>
            <a:spLocks noChangeShapeType="1"/>
          </p:cNvSpPr>
          <p:nvPr/>
        </p:nvSpPr>
        <p:spPr bwMode="auto">
          <a:xfrm>
            <a:off x="5410200" y="1905000"/>
            <a:ext cx="0" cy="42672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9238" name="Линия 22"/>
          <p:cNvSpPr>
            <a:spLocks noChangeShapeType="1"/>
          </p:cNvSpPr>
          <p:nvPr/>
        </p:nvSpPr>
        <p:spPr bwMode="auto">
          <a:xfrm>
            <a:off x="8743950" y="1905000"/>
            <a:ext cx="0" cy="42672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9239" name="Линия 23"/>
          <p:cNvSpPr>
            <a:spLocks noChangeShapeType="1"/>
          </p:cNvSpPr>
          <p:nvPr/>
        </p:nvSpPr>
        <p:spPr bwMode="auto">
          <a:xfrm>
            <a:off x="1809750" y="1905000"/>
            <a:ext cx="0" cy="42672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9240" name="Линия 24"/>
          <p:cNvSpPr>
            <a:spLocks noChangeShapeType="1"/>
          </p:cNvSpPr>
          <p:nvPr/>
        </p:nvSpPr>
        <p:spPr bwMode="auto">
          <a:xfrm>
            <a:off x="1809750" y="6153150"/>
            <a:ext cx="69342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9241" name="Линия 25"/>
          <p:cNvSpPr>
            <a:spLocks noChangeShapeType="1"/>
          </p:cNvSpPr>
          <p:nvPr/>
        </p:nvSpPr>
        <p:spPr bwMode="auto">
          <a:xfrm>
            <a:off x="6572250" y="2286000"/>
            <a:ext cx="0" cy="38862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9242" name="Линия 26"/>
          <p:cNvSpPr>
            <a:spLocks noChangeShapeType="1"/>
          </p:cNvSpPr>
          <p:nvPr/>
        </p:nvSpPr>
        <p:spPr bwMode="auto">
          <a:xfrm>
            <a:off x="7658100" y="2266950"/>
            <a:ext cx="0" cy="38862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42011" name="Поле 27"/>
          <p:cNvSpPr txBox="1">
            <a:spLocks noChangeArrowheads="1"/>
          </p:cNvSpPr>
          <p:nvPr/>
        </p:nvSpPr>
        <p:spPr bwMode="auto">
          <a:xfrm>
            <a:off x="1889125" y="2662238"/>
            <a:ext cx="29527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000">
                <a:solidFill>
                  <a:schemeClr val="bg1"/>
                </a:solidFill>
                <a:cs typeface="Times New Roman" pitchFamily="18" charset="0"/>
              </a:rPr>
              <a:t>Калибр гранатомёта, мм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42012" name="Поле 28"/>
          <p:cNvSpPr txBox="1">
            <a:spLocks noChangeArrowheads="1"/>
          </p:cNvSpPr>
          <p:nvPr/>
        </p:nvSpPr>
        <p:spPr bwMode="auto">
          <a:xfrm>
            <a:off x="1889125" y="3092450"/>
            <a:ext cx="2909888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000">
                <a:solidFill>
                  <a:schemeClr val="bg1"/>
                </a:solidFill>
                <a:cs typeface="Times New Roman" pitchFamily="18" charset="0"/>
              </a:rPr>
              <a:t>Калибр головной части </a:t>
            </a:r>
            <a:endParaRPr lang="ru-RU" sz="20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000">
                <a:solidFill>
                  <a:schemeClr val="bg1"/>
                </a:solidFill>
                <a:cs typeface="Times New Roman" pitchFamily="18" charset="0"/>
              </a:rPr>
              <a:t>гранаты, мм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42013" name="Поле 29"/>
          <p:cNvSpPr txBox="1">
            <a:spLocks noChangeArrowheads="1"/>
          </p:cNvSpPr>
          <p:nvPr/>
        </p:nvSpPr>
        <p:spPr bwMode="auto">
          <a:xfrm>
            <a:off x="1889125" y="3740150"/>
            <a:ext cx="28321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000">
                <a:solidFill>
                  <a:schemeClr val="bg1"/>
                </a:solidFill>
                <a:cs typeface="Times New Roman" pitchFamily="18" charset="0"/>
              </a:rPr>
              <a:t>Прицельная дальность </a:t>
            </a:r>
            <a:endParaRPr lang="ru-RU" sz="20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000">
                <a:solidFill>
                  <a:schemeClr val="bg1"/>
                </a:solidFill>
                <a:cs typeface="Times New Roman" pitchFamily="18" charset="0"/>
              </a:rPr>
              <a:t>стрельбы, м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42014" name="Поле 30"/>
          <p:cNvSpPr txBox="1">
            <a:spLocks noChangeArrowheads="1"/>
          </p:cNvSpPr>
          <p:nvPr/>
        </p:nvSpPr>
        <p:spPr bwMode="auto">
          <a:xfrm>
            <a:off x="2022475" y="4406900"/>
            <a:ext cx="3154363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000">
                <a:solidFill>
                  <a:schemeClr val="bg1"/>
                </a:solidFill>
                <a:cs typeface="Times New Roman" pitchFamily="18" charset="0"/>
              </a:rPr>
              <a:t>Эффективная дальность </a:t>
            </a:r>
            <a:br>
              <a:rPr lang="ru-RU" sz="2000">
                <a:solidFill>
                  <a:schemeClr val="bg1"/>
                </a:solidFill>
                <a:cs typeface="Times New Roman" pitchFamily="18" charset="0"/>
              </a:rPr>
            </a:br>
            <a:r>
              <a:rPr lang="ru-RU" sz="2000">
                <a:solidFill>
                  <a:schemeClr val="bg1"/>
                </a:solidFill>
                <a:cs typeface="Times New Roman" pitchFamily="18" charset="0"/>
              </a:rPr>
              <a:t>стрельбы</a:t>
            </a:r>
            <a:r>
              <a:rPr lang="ru-RU" sz="2000">
                <a:solidFill>
                  <a:schemeClr val="bg1"/>
                </a:solidFill>
              </a:rPr>
              <a:t> </a:t>
            </a:r>
            <a:r>
              <a:rPr lang="ru-RU" sz="2000">
                <a:solidFill>
                  <a:schemeClr val="bg1"/>
                </a:solidFill>
                <a:cs typeface="Times New Roman" pitchFamily="18" charset="0"/>
              </a:rPr>
              <a:t>по бронецелям, м</a:t>
            </a:r>
          </a:p>
        </p:txBody>
      </p:sp>
      <p:sp>
        <p:nvSpPr>
          <p:cNvPr id="42015" name="Поле 31"/>
          <p:cNvSpPr txBox="1">
            <a:spLocks noChangeArrowheads="1"/>
          </p:cNvSpPr>
          <p:nvPr/>
        </p:nvSpPr>
        <p:spPr bwMode="auto">
          <a:xfrm>
            <a:off x="2022475" y="5024438"/>
            <a:ext cx="22748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000">
                <a:solidFill>
                  <a:schemeClr val="bg1"/>
                </a:solidFill>
                <a:cs typeface="Times New Roman" pitchFamily="18" charset="0"/>
              </a:rPr>
              <a:t>Масса выстрела, кг</a:t>
            </a:r>
          </a:p>
        </p:txBody>
      </p:sp>
      <p:sp>
        <p:nvSpPr>
          <p:cNvPr id="42016" name="Поле 32"/>
          <p:cNvSpPr txBox="1">
            <a:spLocks noChangeArrowheads="1"/>
          </p:cNvSpPr>
          <p:nvPr/>
        </p:nvSpPr>
        <p:spPr bwMode="auto">
          <a:xfrm>
            <a:off x="5699125" y="2681288"/>
            <a:ext cx="27114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000">
                <a:solidFill>
                  <a:schemeClr val="bg1"/>
                </a:solidFill>
                <a:cs typeface="Times New Roman" pitchFamily="18" charset="0"/>
              </a:rPr>
              <a:t>40</a:t>
            </a:r>
            <a:r>
              <a:rPr lang="ru-RU" sz="2000">
                <a:solidFill>
                  <a:schemeClr val="bg1"/>
                </a:solidFill>
              </a:rPr>
              <a:t>	     </a:t>
            </a:r>
            <a:r>
              <a:rPr lang="ru-RU" sz="2000">
                <a:solidFill>
                  <a:schemeClr val="bg1"/>
                </a:solidFill>
                <a:cs typeface="Times New Roman" pitchFamily="18" charset="0"/>
              </a:rPr>
              <a:t>40</a:t>
            </a:r>
            <a:r>
              <a:rPr lang="ru-RU" sz="2000">
                <a:solidFill>
                  <a:schemeClr val="bg1"/>
                </a:solidFill>
              </a:rPr>
              <a:t>	       </a:t>
            </a:r>
            <a:r>
              <a:rPr lang="ru-RU" sz="2000">
                <a:solidFill>
                  <a:schemeClr val="bg1"/>
                </a:solidFill>
                <a:cs typeface="Times New Roman" pitchFamily="18" charset="0"/>
              </a:rPr>
              <a:t>40</a:t>
            </a:r>
            <a:endParaRPr lang="ru-RU" sz="2000">
              <a:solidFill>
                <a:schemeClr val="bg1"/>
              </a:solidFill>
            </a:endParaRPr>
          </a:p>
        </p:txBody>
      </p:sp>
      <p:sp>
        <p:nvSpPr>
          <p:cNvPr id="42017" name="Поле 33"/>
          <p:cNvSpPr txBox="1">
            <a:spLocks noChangeArrowheads="1"/>
          </p:cNvSpPr>
          <p:nvPr/>
        </p:nvSpPr>
        <p:spPr bwMode="auto">
          <a:xfrm>
            <a:off x="5699125" y="3290888"/>
            <a:ext cx="30035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000">
                <a:solidFill>
                  <a:schemeClr val="bg1"/>
                </a:solidFill>
                <a:cs typeface="Times New Roman" pitchFamily="18" charset="0"/>
              </a:rPr>
              <a:t>70</a:t>
            </a:r>
            <a:r>
              <a:rPr lang="ru-RU" sz="2000">
                <a:solidFill>
                  <a:schemeClr val="bg1"/>
                </a:solidFill>
              </a:rPr>
              <a:t>	     </a:t>
            </a:r>
            <a:r>
              <a:rPr lang="ru-RU" sz="2000">
                <a:solidFill>
                  <a:schemeClr val="bg1"/>
                </a:solidFill>
                <a:cs typeface="Times New Roman" pitchFamily="18" charset="0"/>
              </a:rPr>
              <a:t>92</a:t>
            </a:r>
            <a:r>
              <a:rPr lang="ru-RU" sz="2000">
                <a:solidFill>
                  <a:schemeClr val="bg1"/>
                </a:solidFill>
              </a:rPr>
              <a:t>         </a:t>
            </a:r>
            <a:r>
              <a:rPr lang="ru-RU" sz="2000">
                <a:solidFill>
                  <a:schemeClr val="bg1"/>
                </a:solidFill>
                <a:cs typeface="Times New Roman" pitchFamily="18" charset="0"/>
              </a:rPr>
              <a:t>65х105</a:t>
            </a:r>
            <a:endParaRPr lang="ru-RU" sz="2000">
              <a:solidFill>
                <a:schemeClr val="bg1"/>
              </a:solidFill>
            </a:endParaRPr>
          </a:p>
        </p:txBody>
      </p:sp>
      <p:sp>
        <p:nvSpPr>
          <p:cNvPr id="42018" name="Поле 34"/>
          <p:cNvSpPr txBox="1">
            <a:spLocks noChangeArrowheads="1"/>
          </p:cNvSpPr>
          <p:nvPr/>
        </p:nvSpPr>
        <p:spPr bwMode="auto">
          <a:xfrm>
            <a:off x="5622925" y="3919538"/>
            <a:ext cx="28765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000">
                <a:solidFill>
                  <a:schemeClr val="bg1"/>
                </a:solidFill>
                <a:cs typeface="Times New Roman" pitchFamily="18" charset="0"/>
              </a:rPr>
              <a:t>500</a:t>
            </a:r>
            <a:r>
              <a:rPr lang="ru-RU" sz="2000">
                <a:solidFill>
                  <a:schemeClr val="bg1"/>
                </a:solidFill>
              </a:rPr>
              <a:t>	     </a:t>
            </a:r>
            <a:r>
              <a:rPr lang="ru-RU" sz="2000">
                <a:solidFill>
                  <a:schemeClr val="bg1"/>
                </a:solidFill>
                <a:cs typeface="Times New Roman" pitchFamily="18" charset="0"/>
              </a:rPr>
              <a:t>300</a:t>
            </a:r>
            <a:r>
              <a:rPr lang="ru-RU" sz="2000">
                <a:solidFill>
                  <a:schemeClr val="bg1"/>
                </a:solidFill>
              </a:rPr>
              <a:t>           </a:t>
            </a:r>
            <a:r>
              <a:rPr lang="ru-RU" sz="2000">
                <a:solidFill>
                  <a:schemeClr val="bg1"/>
                </a:solidFill>
                <a:cs typeface="Times New Roman" pitchFamily="18" charset="0"/>
              </a:rPr>
              <a:t>200</a:t>
            </a:r>
            <a:endParaRPr lang="ru-RU" sz="2000">
              <a:solidFill>
                <a:schemeClr val="bg1"/>
              </a:solidFill>
            </a:endParaRPr>
          </a:p>
        </p:txBody>
      </p:sp>
      <p:sp>
        <p:nvSpPr>
          <p:cNvPr id="42019" name="Поле 35"/>
          <p:cNvSpPr txBox="1">
            <a:spLocks noChangeArrowheads="1"/>
          </p:cNvSpPr>
          <p:nvPr/>
        </p:nvSpPr>
        <p:spPr bwMode="auto">
          <a:xfrm>
            <a:off x="5619750" y="4586288"/>
            <a:ext cx="2851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000">
                <a:solidFill>
                  <a:schemeClr val="bg1"/>
                </a:solidFill>
                <a:cs typeface="Times New Roman" pitchFamily="18" charset="0"/>
              </a:rPr>
              <a:t>300</a:t>
            </a:r>
            <a:r>
              <a:rPr lang="ru-RU" sz="2000">
                <a:solidFill>
                  <a:schemeClr val="bg1"/>
                </a:solidFill>
              </a:rPr>
              <a:t>           </a:t>
            </a:r>
            <a:r>
              <a:rPr lang="ru-RU" sz="2000">
                <a:solidFill>
                  <a:schemeClr val="bg1"/>
                </a:solidFill>
                <a:cs typeface="Times New Roman" pitchFamily="18" charset="0"/>
              </a:rPr>
              <a:t>150</a:t>
            </a:r>
            <a:r>
              <a:rPr lang="ru-RU" sz="2000">
                <a:solidFill>
                  <a:schemeClr val="bg1"/>
                </a:solidFill>
              </a:rPr>
              <a:t>           </a:t>
            </a:r>
            <a:r>
              <a:rPr lang="ru-RU" sz="2000">
                <a:solidFill>
                  <a:schemeClr val="bg1"/>
                </a:solidFill>
                <a:cs typeface="Times New Roman" pitchFamily="18" charset="0"/>
              </a:rPr>
              <a:t>100</a:t>
            </a:r>
            <a:endParaRPr lang="ru-RU" sz="2000">
              <a:solidFill>
                <a:schemeClr val="bg1"/>
              </a:solidFill>
            </a:endParaRPr>
          </a:p>
        </p:txBody>
      </p:sp>
      <p:sp>
        <p:nvSpPr>
          <p:cNvPr id="42020" name="Поле 36"/>
          <p:cNvSpPr txBox="1">
            <a:spLocks noChangeArrowheads="1"/>
          </p:cNvSpPr>
          <p:nvPr/>
        </p:nvSpPr>
        <p:spPr bwMode="auto">
          <a:xfrm>
            <a:off x="5661025" y="5043488"/>
            <a:ext cx="27876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000">
                <a:solidFill>
                  <a:schemeClr val="bg1"/>
                </a:solidFill>
                <a:cs typeface="Times New Roman" pitchFamily="18" charset="0"/>
              </a:rPr>
              <a:t>2,0</a:t>
            </a:r>
            <a:r>
              <a:rPr lang="ru-RU" sz="2000">
                <a:solidFill>
                  <a:schemeClr val="bg1"/>
                </a:solidFill>
              </a:rPr>
              <a:t>            </a:t>
            </a:r>
            <a:r>
              <a:rPr lang="ru-RU" sz="2000">
                <a:solidFill>
                  <a:schemeClr val="bg1"/>
                </a:solidFill>
                <a:cs typeface="Times New Roman" pitchFamily="18" charset="0"/>
              </a:rPr>
              <a:t>2,4</a:t>
            </a:r>
            <a:r>
              <a:rPr lang="ru-RU" sz="2000">
                <a:solidFill>
                  <a:schemeClr val="bg1"/>
                </a:solidFill>
              </a:rPr>
              <a:t>            </a:t>
            </a:r>
            <a:r>
              <a:rPr lang="ru-RU" sz="2000">
                <a:solidFill>
                  <a:schemeClr val="bg1"/>
                </a:solidFill>
                <a:cs typeface="Times New Roman" pitchFamily="18" charset="0"/>
              </a:rPr>
              <a:t>2,4</a:t>
            </a:r>
            <a:endParaRPr lang="ru-RU" sz="2000">
              <a:solidFill>
                <a:schemeClr val="bg1"/>
              </a:solidFill>
            </a:endParaRPr>
          </a:p>
        </p:txBody>
      </p:sp>
      <p:sp>
        <p:nvSpPr>
          <p:cNvPr id="42021" name="Поле 37"/>
          <p:cNvSpPr txBox="1">
            <a:spLocks noChangeArrowheads="1"/>
          </p:cNvSpPr>
          <p:nvPr/>
        </p:nvSpPr>
        <p:spPr bwMode="auto">
          <a:xfrm>
            <a:off x="5775325" y="5729288"/>
            <a:ext cx="565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000">
                <a:solidFill>
                  <a:schemeClr val="bg1"/>
                </a:solidFill>
                <a:cs typeface="Times New Roman" pitchFamily="18" charset="0"/>
              </a:rPr>
              <a:t>6,3</a:t>
            </a:r>
            <a:r>
              <a:rPr lang="ru-RU" sz="200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9254" name="Поле 38"/>
          <p:cNvSpPr txBox="1">
            <a:spLocks noChangeArrowheads="1"/>
          </p:cNvSpPr>
          <p:nvPr/>
        </p:nvSpPr>
        <p:spPr bwMode="auto">
          <a:xfrm>
            <a:off x="3622675" y="1336675"/>
            <a:ext cx="37131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</a:rPr>
              <a:t>Основные характеристики:</a:t>
            </a:r>
          </a:p>
        </p:txBody>
      </p:sp>
      <p:sp>
        <p:nvSpPr>
          <p:cNvPr id="9255" name="Поле 39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133350" y="2457450"/>
            <a:ext cx="13223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Устройство</a:t>
            </a:r>
          </a:p>
          <a:p>
            <a:pPr algn="ctr"/>
            <a:r>
              <a:rPr lang="ru-RU">
                <a:solidFill>
                  <a:srgbClr val="C0C0C0"/>
                </a:solidFill>
              </a:rPr>
              <a:t> РПГ-7</a:t>
            </a:r>
            <a:endParaRPr lang="ru-RU">
              <a:solidFill>
                <a:schemeClr val="folHlink"/>
              </a:solidFill>
            </a:endParaRPr>
          </a:p>
        </p:txBody>
      </p:sp>
      <p:sp>
        <p:nvSpPr>
          <p:cNvPr id="9256" name="Поле 40">
            <a:hlinkClick r:id="rId7" action="ppaction://hlinksldjump"/>
          </p:cNvPr>
          <p:cNvSpPr txBox="1">
            <a:spLocks noChangeArrowheads="1"/>
          </p:cNvSpPr>
          <p:nvPr/>
        </p:nvSpPr>
        <p:spPr bwMode="auto">
          <a:xfrm>
            <a:off x="114300" y="3200400"/>
            <a:ext cx="13223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Устройство</a:t>
            </a:r>
          </a:p>
          <a:p>
            <a:pPr algn="ctr"/>
            <a:r>
              <a:rPr lang="ru-RU">
                <a:solidFill>
                  <a:srgbClr val="C0C0C0"/>
                </a:solidFill>
              </a:rPr>
              <a:t> ПГ-7В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10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42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12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3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"/>
                                        <p:tgtEl>
                                          <p:spTgt spid="42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51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3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"/>
                                        <p:tgtEl>
                                          <p:spTgt spid="42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2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3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00"/>
                                        <p:tgtEl>
                                          <p:spTgt spid="42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41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3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300"/>
                                        <p:tgtEl>
                                          <p:spTgt spid="42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89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3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300"/>
                                        <p:tgtEl>
                                          <p:spTgt spid="42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28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3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300"/>
                                        <p:tgtEl>
                                          <p:spTgt spid="42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82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3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300"/>
                                        <p:tgtEl>
                                          <p:spTgt spid="42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21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3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300"/>
                                        <p:tgtEl>
                                          <p:spTgt spid="42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63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3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300"/>
                                        <p:tgtEl>
                                          <p:spTgt spid="42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2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3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300"/>
                                        <p:tgtEl>
                                          <p:spTgt spid="42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53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3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300"/>
                                        <p:tgtEl>
                                          <p:spTgt spid="420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004" grpId="0" autoUpdateAnimBg="0"/>
      <p:bldP spid="42011" grpId="0" autoUpdateAnimBg="0"/>
      <p:bldP spid="42012" grpId="0" autoUpdateAnimBg="0"/>
      <p:bldP spid="42013" grpId="0" autoUpdateAnimBg="0"/>
      <p:bldP spid="42014" grpId="0" autoUpdateAnimBg="0"/>
      <p:bldP spid="42015" grpId="0" autoUpdateAnimBg="0"/>
      <p:bldP spid="42016" grpId="0" autoUpdateAnimBg="0"/>
      <p:bldP spid="42017" grpId="0" autoUpdateAnimBg="0"/>
      <p:bldP spid="42018" grpId="0" autoUpdateAnimBg="0"/>
      <p:bldP spid="42019" grpId="0" autoUpdateAnimBg="0"/>
      <p:bldP spid="42020" grpId="0" autoUpdateAnimBg="0"/>
      <p:bldP spid="42021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.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85725" cmpd="thinThick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43" name="Прямоуг. 3"/>
          <p:cNvSpPr>
            <a:spLocks noChangeArrowheads="1"/>
          </p:cNvSpPr>
          <p:nvPr/>
        </p:nvSpPr>
        <p:spPr bwMode="auto">
          <a:xfrm>
            <a:off x="76200" y="76200"/>
            <a:ext cx="1447800" cy="6705600"/>
          </a:xfrm>
          <a:prstGeom prst="rect">
            <a:avLst/>
          </a:prstGeom>
          <a:solidFill>
            <a:schemeClr val="bg2">
              <a:alpha val="50195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4036" name="Поле 4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161925" y="1481138"/>
            <a:ext cx="1327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>
                <a:solidFill>
                  <a:srgbClr val="C0C0C0"/>
                </a:solidFill>
              </a:rPr>
              <a:t>Назначение</a:t>
            </a:r>
          </a:p>
        </p:txBody>
      </p:sp>
      <p:sp>
        <p:nvSpPr>
          <p:cNvPr id="44037" name="Поле 5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457200" y="2000250"/>
            <a:ext cx="628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ТТХ</a:t>
            </a:r>
          </a:p>
        </p:txBody>
      </p:sp>
      <p:sp>
        <p:nvSpPr>
          <p:cNvPr id="44038" name="Поле 6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258763" y="5486400"/>
            <a:ext cx="11128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C0C0C0"/>
                </a:solidFill>
              </a:rPr>
              <a:t>Меню</a:t>
            </a:r>
          </a:p>
        </p:txBody>
      </p:sp>
      <p:sp>
        <p:nvSpPr>
          <p:cNvPr id="44039" name="Поле 7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130175" y="3981450"/>
            <a:ext cx="13223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Подготовка</a:t>
            </a:r>
          </a:p>
          <a:p>
            <a:pPr algn="ctr"/>
            <a:r>
              <a:rPr lang="ru-RU">
                <a:solidFill>
                  <a:srgbClr val="C0C0C0"/>
                </a:solidFill>
              </a:rPr>
              <a:t>к стрельбе</a:t>
            </a:r>
          </a:p>
        </p:txBody>
      </p:sp>
      <p:sp>
        <p:nvSpPr>
          <p:cNvPr id="44040" name="Поле 8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133350" y="2457450"/>
            <a:ext cx="13223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Устройство</a:t>
            </a:r>
          </a:p>
          <a:p>
            <a:pPr algn="ctr"/>
            <a:r>
              <a:rPr lang="ru-RU">
                <a:solidFill>
                  <a:srgbClr val="C0C0C0"/>
                </a:solidFill>
              </a:rPr>
              <a:t> РПГ-18</a:t>
            </a:r>
            <a:endParaRPr lang="ru-RU">
              <a:solidFill>
                <a:schemeClr val="folHlink"/>
              </a:solidFill>
            </a:endParaRPr>
          </a:p>
        </p:txBody>
      </p:sp>
      <p:sp>
        <p:nvSpPr>
          <p:cNvPr id="44041" name="Поле 9">
            <a:hlinkClick r:id="rId7" action="ppaction://hlinksldjump"/>
          </p:cNvPr>
          <p:cNvSpPr txBox="1">
            <a:spLocks noChangeArrowheads="1"/>
          </p:cNvSpPr>
          <p:nvPr/>
        </p:nvSpPr>
        <p:spPr bwMode="auto">
          <a:xfrm>
            <a:off x="114300" y="3200400"/>
            <a:ext cx="13223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Устройство</a:t>
            </a:r>
          </a:p>
          <a:p>
            <a:pPr algn="ctr"/>
            <a:r>
              <a:rPr lang="ru-RU">
                <a:solidFill>
                  <a:srgbClr val="C0C0C0"/>
                </a:solidFill>
              </a:rPr>
              <a:t> гранаты</a:t>
            </a:r>
          </a:p>
        </p:txBody>
      </p:sp>
      <p:sp>
        <p:nvSpPr>
          <p:cNvPr id="10250" name="Прямоуг. 10"/>
          <p:cNvSpPr>
            <a:spLocks noChangeArrowheads="1"/>
          </p:cNvSpPr>
          <p:nvPr/>
        </p:nvSpPr>
        <p:spPr bwMode="auto">
          <a:xfrm>
            <a:off x="1524000" y="171450"/>
            <a:ext cx="7486650" cy="26670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51" name="Прямоуг. 11"/>
          <p:cNvSpPr>
            <a:spLocks noChangeArrowheads="1"/>
          </p:cNvSpPr>
          <p:nvPr/>
        </p:nvSpPr>
        <p:spPr bwMode="auto">
          <a:xfrm>
            <a:off x="76200" y="457200"/>
            <a:ext cx="8991600" cy="762000"/>
          </a:xfrm>
          <a:prstGeom prst="rect">
            <a:avLst/>
          </a:prstGeom>
          <a:solidFill>
            <a:schemeClr val="bg2">
              <a:alpha val="50195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52" name="Прямоуг. 12"/>
          <p:cNvSpPr>
            <a:spLocks noChangeArrowheads="1"/>
          </p:cNvSpPr>
          <p:nvPr/>
        </p:nvSpPr>
        <p:spPr bwMode="auto">
          <a:xfrm>
            <a:off x="1524000" y="1238250"/>
            <a:ext cx="7486650" cy="548640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53" name="Поле 13"/>
          <p:cNvSpPr txBox="1">
            <a:spLocks noChangeArrowheads="1"/>
          </p:cNvSpPr>
          <p:nvPr/>
        </p:nvSpPr>
        <p:spPr bwMode="auto">
          <a:xfrm>
            <a:off x="1466850" y="419100"/>
            <a:ext cx="764698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3000">
                <a:solidFill>
                  <a:schemeClr val="bg1"/>
                </a:solidFill>
              </a:rPr>
              <a:t>Реактивная противотанковая граната </a:t>
            </a:r>
          </a:p>
          <a:p>
            <a:pPr algn="ctr">
              <a:lnSpc>
                <a:spcPct val="80000"/>
              </a:lnSpc>
            </a:pPr>
            <a:r>
              <a:rPr lang="ru-RU" sz="3000">
                <a:solidFill>
                  <a:schemeClr val="bg1"/>
                </a:solidFill>
              </a:rPr>
              <a:t>одноразового использования РПГ-18 «Муха».</a:t>
            </a:r>
          </a:p>
        </p:txBody>
      </p:sp>
      <p:grpSp>
        <p:nvGrpSpPr>
          <p:cNvPr id="44046" name="Группа 14"/>
          <p:cNvGrpSpPr>
            <a:grpSpLocks/>
          </p:cNvGrpSpPr>
          <p:nvPr/>
        </p:nvGrpSpPr>
        <p:grpSpPr bwMode="auto">
          <a:xfrm>
            <a:off x="2079625" y="1423988"/>
            <a:ext cx="6454775" cy="5033962"/>
            <a:chOff x="1310" y="897"/>
            <a:chExt cx="4066" cy="3171"/>
          </a:xfrm>
        </p:grpSpPr>
        <p:sp>
          <p:nvSpPr>
            <p:cNvPr id="10257" name="Прямоуг. 15"/>
            <p:cNvSpPr>
              <a:spLocks noChangeArrowheads="1"/>
            </p:cNvSpPr>
            <p:nvPr/>
          </p:nvSpPr>
          <p:spPr bwMode="auto">
            <a:xfrm>
              <a:off x="1392" y="996"/>
              <a:ext cx="3888" cy="3072"/>
            </a:xfrm>
            <a:prstGeom prst="rect">
              <a:avLst/>
            </a:prstGeom>
            <a:solidFill>
              <a:srgbClr val="808080">
                <a:alpha val="50195"/>
              </a:srgbClr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10258" name="Рисунок 16" descr="rpg18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1310" y="897"/>
              <a:ext cx="4066" cy="28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</p:spPr>
        </p:pic>
        <p:pic>
          <p:nvPicPr>
            <p:cNvPr id="10259" name="Рисунок 17" descr="rpg18a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1524" y="2580"/>
              <a:ext cx="2484" cy="14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</p:spPr>
        </p:pic>
      </p:grpSp>
      <p:sp>
        <p:nvSpPr>
          <p:cNvPr id="44050" name="Поле 18"/>
          <p:cNvSpPr txBox="1">
            <a:spLocks noChangeArrowheads="1"/>
          </p:cNvSpPr>
          <p:nvPr/>
        </p:nvSpPr>
        <p:spPr bwMode="auto">
          <a:xfrm>
            <a:off x="2305050" y="5924550"/>
            <a:ext cx="29733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</a:rPr>
              <a:t>Походное положение</a:t>
            </a:r>
          </a:p>
        </p:txBody>
      </p:sp>
      <p:sp>
        <p:nvSpPr>
          <p:cNvPr id="44051" name="Поле 19"/>
          <p:cNvSpPr txBox="1">
            <a:spLocks noChangeArrowheads="1"/>
          </p:cNvSpPr>
          <p:nvPr/>
        </p:nvSpPr>
        <p:spPr bwMode="auto">
          <a:xfrm>
            <a:off x="5276850" y="1866900"/>
            <a:ext cx="25828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</a:rPr>
              <a:t>Боевое положение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4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"/>
                                        <p:tgtEl>
                                          <p:spTgt spid="44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51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"/>
                                        <p:tgtEl>
                                          <p:spTgt spid="44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700"/>
                            </p:stCondLst>
                            <p:childTnLst>
                              <p:par>
                                <p:cTn id="1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7200"/>
                            </p:stCondLst>
                            <p:childTnLst>
                              <p:par>
                                <p:cTn id="2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40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4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7700"/>
                            </p:stCondLst>
                            <p:childTnLst>
                              <p:par>
                                <p:cTn id="2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4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4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8200"/>
                            </p:stCondLst>
                            <p:childTnLst>
                              <p:par>
                                <p:cTn id="3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40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40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8700"/>
                            </p:stCondLst>
                            <p:childTnLst>
                              <p:par>
                                <p:cTn id="3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9200"/>
                            </p:stCondLst>
                            <p:childTnLst>
                              <p:par>
                                <p:cTn id="4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6" grpId="0" autoUpdateAnimBg="0"/>
      <p:bldP spid="44037" grpId="0" autoUpdateAnimBg="0"/>
      <p:bldP spid="44038" grpId="0" autoUpdateAnimBg="0"/>
      <p:bldP spid="44039" grpId="0" autoUpdateAnimBg="0"/>
      <p:bldP spid="44040" grpId="0" autoUpdateAnimBg="0"/>
      <p:bldP spid="44041" grpId="0" autoUpdateAnimBg="0"/>
      <p:bldP spid="44050" grpId="0" autoUpdateAnimBg="0"/>
      <p:bldP spid="44051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Прямоуг.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85725" cmpd="thinThick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267" name="Прямоуг. 3"/>
          <p:cNvSpPr>
            <a:spLocks noChangeArrowheads="1"/>
          </p:cNvSpPr>
          <p:nvPr/>
        </p:nvSpPr>
        <p:spPr bwMode="auto">
          <a:xfrm>
            <a:off x="76200" y="76200"/>
            <a:ext cx="1447800" cy="6705600"/>
          </a:xfrm>
          <a:prstGeom prst="rect">
            <a:avLst/>
          </a:prstGeom>
          <a:solidFill>
            <a:schemeClr val="bg2">
              <a:alpha val="50195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268" name="Поле 4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258763" y="5486400"/>
            <a:ext cx="11128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C0C0C0"/>
                </a:solidFill>
              </a:rPr>
              <a:t>Меню</a:t>
            </a:r>
          </a:p>
        </p:txBody>
      </p:sp>
      <p:sp>
        <p:nvSpPr>
          <p:cNvPr id="11269" name="Прямоуг. 5"/>
          <p:cNvSpPr>
            <a:spLocks noChangeArrowheads="1"/>
          </p:cNvSpPr>
          <p:nvPr/>
        </p:nvSpPr>
        <p:spPr bwMode="auto">
          <a:xfrm>
            <a:off x="1524000" y="171450"/>
            <a:ext cx="7486650" cy="26670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1270" name="Прямоуг. 6"/>
          <p:cNvSpPr>
            <a:spLocks noChangeArrowheads="1"/>
          </p:cNvSpPr>
          <p:nvPr/>
        </p:nvSpPr>
        <p:spPr bwMode="auto">
          <a:xfrm>
            <a:off x="76200" y="457200"/>
            <a:ext cx="8991600" cy="762000"/>
          </a:xfrm>
          <a:prstGeom prst="rect">
            <a:avLst/>
          </a:prstGeom>
          <a:solidFill>
            <a:schemeClr val="bg2">
              <a:alpha val="50195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271" name="Прямоуг. 7"/>
          <p:cNvSpPr>
            <a:spLocks noChangeArrowheads="1"/>
          </p:cNvSpPr>
          <p:nvPr/>
        </p:nvSpPr>
        <p:spPr bwMode="auto">
          <a:xfrm>
            <a:off x="1524000" y="1238250"/>
            <a:ext cx="7486650" cy="548640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1272" name="Поле 8"/>
          <p:cNvSpPr txBox="1">
            <a:spLocks noChangeArrowheads="1"/>
          </p:cNvSpPr>
          <p:nvPr/>
        </p:nvSpPr>
        <p:spPr bwMode="auto">
          <a:xfrm>
            <a:off x="4260850" y="554038"/>
            <a:ext cx="19605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 sz="2800">
                <a:solidFill>
                  <a:schemeClr val="bg1"/>
                </a:solidFill>
              </a:rPr>
              <a:t>Назначение</a:t>
            </a:r>
          </a:p>
        </p:txBody>
      </p:sp>
      <p:sp>
        <p:nvSpPr>
          <p:cNvPr id="11273" name="Поле 9"/>
          <p:cNvSpPr txBox="1">
            <a:spLocks noChangeArrowheads="1"/>
          </p:cNvSpPr>
          <p:nvPr/>
        </p:nvSpPr>
        <p:spPr bwMode="auto">
          <a:xfrm>
            <a:off x="406400" y="158750"/>
            <a:ext cx="9175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 sz="1600" b="1">
                <a:solidFill>
                  <a:srgbClr val="C0C0C0"/>
                </a:solidFill>
              </a:rPr>
              <a:t>РПГ-18 </a:t>
            </a:r>
          </a:p>
          <a:p>
            <a:pPr algn="ctr"/>
            <a:r>
              <a:rPr lang="ru-RU" sz="1600" b="1">
                <a:solidFill>
                  <a:srgbClr val="C0C0C0"/>
                </a:solidFill>
              </a:rPr>
              <a:t>«Муха»</a:t>
            </a:r>
          </a:p>
        </p:txBody>
      </p:sp>
      <p:pic>
        <p:nvPicPr>
          <p:cNvPr id="11274" name="Рисунок 10" descr="rpg18 коп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25" y="522288"/>
            <a:ext cx="1527175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</p:pic>
      <p:sp>
        <p:nvSpPr>
          <p:cNvPr id="45067" name="Поле 11"/>
          <p:cNvSpPr txBox="1">
            <a:spLocks noChangeArrowheads="1"/>
          </p:cNvSpPr>
          <p:nvPr/>
        </p:nvSpPr>
        <p:spPr bwMode="auto">
          <a:xfrm>
            <a:off x="1660525" y="1412875"/>
            <a:ext cx="7261225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Граната 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РПГ-18 предназнач</a:t>
            </a:r>
            <a:r>
              <a:rPr lang="ru-RU" sz="2400">
                <a:solidFill>
                  <a:schemeClr val="bg1"/>
                </a:solidFill>
              </a:rPr>
              <a:t>ена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для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замены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ручных</a:t>
            </a:r>
            <a:endParaRPr lang="ru-RU" sz="2400">
              <a:solidFill>
                <a:schemeClr val="bg1"/>
              </a:solidFill>
            </a:endParaRPr>
          </a:p>
          <a:p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противотанковых кумулятивных гранат типа РКГ-3 с</a:t>
            </a:r>
            <a:endParaRPr lang="ru-RU" sz="2400">
              <a:solidFill>
                <a:schemeClr val="bg1"/>
              </a:solidFill>
            </a:endParaRPr>
          </a:p>
          <a:p>
            <a:r>
              <a:rPr lang="ru-RU" sz="2400">
                <a:solidFill>
                  <a:schemeClr val="bg1"/>
                </a:solidFill>
              </a:rPr>
              <a:t>ц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елью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 усиления 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огневых 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возможностей стрелковых </a:t>
            </a:r>
            <a:endParaRPr lang="ru-RU" sz="2400">
              <a:solidFill>
                <a:schemeClr val="bg1"/>
              </a:solidFill>
            </a:endParaRPr>
          </a:p>
          <a:p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подразделений </a:t>
            </a:r>
            <a:r>
              <a:rPr lang="ru-RU" sz="2400">
                <a:solidFill>
                  <a:schemeClr val="bg1"/>
                </a:solidFill>
              </a:rPr>
              <a:t>  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в </a:t>
            </a:r>
            <a:r>
              <a:rPr lang="ru-RU" sz="2400">
                <a:solidFill>
                  <a:schemeClr val="bg1"/>
                </a:solidFill>
              </a:rPr>
              <a:t>  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борьбе </a:t>
            </a:r>
            <a:r>
              <a:rPr lang="ru-RU" sz="2400">
                <a:solidFill>
                  <a:schemeClr val="bg1"/>
                </a:solidFill>
              </a:rPr>
              <a:t>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с </a:t>
            </a:r>
            <a:r>
              <a:rPr lang="ru-RU" sz="2400">
                <a:solidFill>
                  <a:schemeClr val="bg1"/>
                </a:solidFill>
              </a:rPr>
              <a:t>   </a:t>
            </a:r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бронированными</a:t>
            </a:r>
            <a:endParaRPr lang="ru-RU" sz="2400">
              <a:solidFill>
                <a:schemeClr val="bg1"/>
              </a:solidFill>
            </a:endParaRPr>
          </a:p>
          <a:p>
            <a:r>
              <a:rPr lang="ru-RU" sz="2400">
                <a:solidFill>
                  <a:schemeClr val="bg1"/>
                </a:solidFill>
                <a:cs typeface="Times New Roman" pitchFamily="18" charset="0"/>
              </a:rPr>
              <a:t>средствами противника.</a:t>
            </a:r>
            <a:endParaRPr lang="ru-RU" sz="2400">
              <a:solidFill>
                <a:schemeClr val="bg1"/>
              </a:solidFill>
            </a:endParaRPr>
          </a:p>
        </p:txBody>
      </p:sp>
      <p:pic>
        <p:nvPicPr>
          <p:cNvPr id="45068" name="Рисунок 12" descr="22010698888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81350" y="3533775"/>
            <a:ext cx="4286250" cy="2905125"/>
          </a:xfrm>
          <a:prstGeom prst="rect">
            <a:avLst/>
          </a:prstGeom>
          <a:noFill/>
          <a:ln w="76200" cmpd="thinThick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11277" name="Поле 13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161925" y="1481138"/>
            <a:ext cx="1327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>
                <a:solidFill>
                  <a:srgbClr val="C0C0C0"/>
                </a:solidFill>
              </a:rPr>
              <a:t>Назначение</a:t>
            </a:r>
          </a:p>
        </p:txBody>
      </p:sp>
      <p:sp>
        <p:nvSpPr>
          <p:cNvPr id="11278" name="Поле 14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457200" y="2000250"/>
            <a:ext cx="628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ТТХ</a:t>
            </a:r>
          </a:p>
        </p:txBody>
      </p:sp>
      <p:sp>
        <p:nvSpPr>
          <p:cNvPr id="11279" name="Поле 15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130175" y="3981450"/>
            <a:ext cx="13223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Подготовка</a:t>
            </a:r>
          </a:p>
          <a:p>
            <a:pPr algn="ctr"/>
            <a:r>
              <a:rPr lang="ru-RU">
                <a:solidFill>
                  <a:srgbClr val="C0C0C0"/>
                </a:solidFill>
              </a:rPr>
              <a:t>к стрельбе</a:t>
            </a:r>
          </a:p>
        </p:txBody>
      </p:sp>
      <p:sp>
        <p:nvSpPr>
          <p:cNvPr id="11280" name="Поле 16">
            <a:hlinkClick r:id="rId7" action="ppaction://hlinksldjump"/>
          </p:cNvPr>
          <p:cNvSpPr txBox="1">
            <a:spLocks noChangeArrowheads="1"/>
          </p:cNvSpPr>
          <p:nvPr/>
        </p:nvSpPr>
        <p:spPr bwMode="auto">
          <a:xfrm>
            <a:off x="133350" y="2457450"/>
            <a:ext cx="13223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Устройство</a:t>
            </a:r>
          </a:p>
          <a:p>
            <a:pPr algn="ctr"/>
            <a:r>
              <a:rPr lang="ru-RU">
                <a:solidFill>
                  <a:srgbClr val="C0C0C0"/>
                </a:solidFill>
              </a:rPr>
              <a:t> РПГ-18</a:t>
            </a:r>
            <a:endParaRPr lang="ru-RU">
              <a:solidFill>
                <a:schemeClr val="folHlink"/>
              </a:solidFill>
            </a:endParaRPr>
          </a:p>
        </p:txBody>
      </p:sp>
      <p:sp>
        <p:nvSpPr>
          <p:cNvPr id="11281" name="Поле 17">
            <a:hlinkClick r:id="rId8" action="ppaction://hlinksldjump"/>
          </p:cNvPr>
          <p:cNvSpPr txBox="1">
            <a:spLocks noChangeArrowheads="1"/>
          </p:cNvSpPr>
          <p:nvPr/>
        </p:nvSpPr>
        <p:spPr bwMode="auto">
          <a:xfrm>
            <a:off x="114300" y="3200400"/>
            <a:ext cx="13223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0C0C0"/>
                </a:solidFill>
              </a:rPr>
              <a:t>Устройство</a:t>
            </a:r>
          </a:p>
          <a:p>
            <a:pPr algn="ctr"/>
            <a:r>
              <a:rPr lang="ru-RU">
                <a:solidFill>
                  <a:srgbClr val="C0C0C0"/>
                </a:solidFill>
              </a:rPr>
              <a:t> гранаты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5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5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7" grpId="0" autoUpdateAnimBg="0"/>
    </p:bldLst>
  </p:timing>
</p:sld>
</file>

<file path=ppt/theme/theme1.xml><?xml version="1.0" encoding="utf-8"?>
<a:theme xmlns:a="http://schemas.openxmlformats.org/drawingml/2006/main" name="Клен">
  <a:themeElements>
    <a:clrScheme name="Клен 1">
      <a:dk1>
        <a:srgbClr val="BB5F03"/>
      </a:dk1>
      <a:lt1>
        <a:srgbClr val="FFFFFF"/>
      </a:lt1>
      <a:dk2>
        <a:srgbClr val="993300"/>
      </a:dk2>
      <a:lt2>
        <a:srgbClr val="FEEC94"/>
      </a:lt2>
      <a:accent1>
        <a:srgbClr val="FF9900"/>
      </a:accent1>
      <a:accent2>
        <a:srgbClr val="B76A03"/>
      </a:accent2>
      <a:accent3>
        <a:srgbClr val="CAADAA"/>
      </a:accent3>
      <a:accent4>
        <a:srgbClr val="DADADA"/>
      </a:accent4>
      <a:accent5>
        <a:srgbClr val="FFCAAA"/>
      </a:accent5>
      <a:accent6>
        <a:srgbClr val="A65F02"/>
      </a:accent6>
      <a:hlink>
        <a:srgbClr val="FFFFCC"/>
      </a:hlink>
      <a:folHlink>
        <a:srgbClr val="CCCC00"/>
      </a:folHlink>
    </a:clrScheme>
    <a:fontScheme name="Клен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лен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лен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Maple</Template>
  <TotalTime>52</TotalTime>
  <Words>1397</Words>
  <Application>Microsoft Office PowerPoint</Application>
  <PresentationFormat>Экран (4:3)</PresentationFormat>
  <Paragraphs>476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Клен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Николай</dc:creator>
  <cp:lastModifiedBy>Николай</cp:lastModifiedBy>
  <cp:revision>3</cp:revision>
  <cp:lastPrinted>1601-01-01T00:00:00Z</cp:lastPrinted>
  <dcterms:created xsi:type="dcterms:W3CDTF">1601-01-01T00:00:00Z</dcterms:created>
  <dcterms:modified xsi:type="dcterms:W3CDTF">2013-07-16T09:53:14Z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